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6" r:id="rId2"/>
    <p:sldId id="332" r:id="rId3"/>
    <p:sldId id="320" r:id="rId4"/>
    <p:sldId id="311" r:id="rId5"/>
    <p:sldId id="333" r:id="rId6"/>
    <p:sldId id="314" r:id="rId7"/>
    <p:sldId id="302" r:id="rId8"/>
    <p:sldId id="292" r:id="rId9"/>
    <p:sldId id="335" r:id="rId10"/>
    <p:sldId id="331" r:id="rId11"/>
    <p:sldId id="307" r:id="rId12"/>
    <p:sldId id="316" r:id="rId13"/>
    <p:sldId id="336" r:id="rId14"/>
    <p:sldId id="306" r:id="rId15"/>
    <p:sldId id="308" r:id="rId16"/>
    <p:sldId id="340" r:id="rId17"/>
    <p:sldId id="327" r:id="rId18"/>
    <p:sldId id="309" r:id="rId19"/>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23323D"/>
    <a:srgbClr val="354D5D"/>
    <a:srgbClr val="0066FF"/>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102" d="100"/>
          <a:sy n="102" d="100"/>
        </p:scale>
        <p:origin x="-240"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099" cy="496966"/>
          </a:xfrm>
          <a:prstGeom prst="rect">
            <a:avLst/>
          </a:prstGeom>
        </p:spPr>
        <p:txBody>
          <a:bodyPr vert="horz" lIns="92208" tIns="46104" rIns="92208" bIns="46104" rtlCol="0"/>
          <a:lstStyle>
            <a:lvl1pPr algn="l">
              <a:defRPr sz="1200"/>
            </a:lvl1pPr>
          </a:lstStyle>
          <a:p>
            <a:endParaRPr kumimoji="1" lang="ja-JP" altLang="en-US"/>
          </a:p>
        </p:txBody>
      </p:sp>
      <p:sp>
        <p:nvSpPr>
          <p:cNvPr id="3" name="日付プレースホルダ 2"/>
          <p:cNvSpPr>
            <a:spLocks noGrp="1"/>
          </p:cNvSpPr>
          <p:nvPr>
            <p:ph type="dt" idx="1"/>
          </p:nvPr>
        </p:nvSpPr>
        <p:spPr>
          <a:xfrm>
            <a:off x="3854939" y="0"/>
            <a:ext cx="2949099" cy="496966"/>
          </a:xfrm>
          <a:prstGeom prst="rect">
            <a:avLst/>
          </a:prstGeom>
        </p:spPr>
        <p:txBody>
          <a:bodyPr vert="horz" lIns="92208" tIns="46104" rIns="92208" bIns="46104" rtlCol="0"/>
          <a:lstStyle>
            <a:lvl1pPr algn="r">
              <a:defRPr sz="1200"/>
            </a:lvl1pPr>
          </a:lstStyle>
          <a:p>
            <a:fld id="{9F7C29C0-A0ED-4E99-AAA1-54398F49D788}" type="datetimeFigureOut">
              <a:rPr kumimoji="1" lang="ja-JP" altLang="en-US" smtClean="0"/>
              <a:pPr/>
              <a:t>2015/3/18</a:t>
            </a:fld>
            <a:endParaRPr kumimoji="1" lang="ja-JP" altLang="en-US"/>
          </a:p>
        </p:txBody>
      </p:sp>
      <p:sp>
        <p:nvSpPr>
          <p:cNvPr id="4" name="スライド イメージ プレースホルダ 3"/>
          <p:cNvSpPr>
            <a:spLocks noGrp="1" noRot="1" noChangeAspect="1"/>
          </p:cNvSpPr>
          <p:nvPr>
            <p:ph type="sldImg" idx="2"/>
          </p:nvPr>
        </p:nvSpPr>
        <p:spPr>
          <a:xfrm>
            <a:off x="915988" y="744538"/>
            <a:ext cx="4973637" cy="3729037"/>
          </a:xfrm>
          <a:prstGeom prst="rect">
            <a:avLst/>
          </a:prstGeom>
          <a:noFill/>
          <a:ln w="12700">
            <a:solidFill>
              <a:prstClr val="black"/>
            </a:solidFill>
          </a:ln>
        </p:spPr>
        <p:txBody>
          <a:bodyPr vert="horz" lIns="92208" tIns="46104" rIns="92208" bIns="46104" rtlCol="0" anchor="ctr"/>
          <a:lstStyle/>
          <a:p>
            <a:endParaRPr lang="ja-JP" altLang="en-US"/>
          </a:p>
        </p:txBody>
      </p:sp>
      <p:sp>
        <p:nvSpPr>
          <p:cNvPr id="5" name="ノート プレースホルダ 4"/>
          <p:cNvSpPr>
            <a:spLocks noGrp="1"/>
          </p:cNvSpPr>
          <p:nvPr>
            <p:ph type="body" sz="quarter" idx="3"/>
          </p:nvPr>
        </p:nvSpPr>
        <p:spPr>
          <a:xfrm>
            <a:off x="680562" y="4721186"/>
            <a:ext cx="5444490" cy="4472703"/>
          </a:xfrm>
          <a:prstGeom prst="rect">
            <a:avLst/>
          </a:prstGeom>
        </p:spPr>
        <p:txBody>
          <a:bodyPr vert="horz" lIns="92208" tIns="46104" rIns="92208" bIns="4610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440647"/>
            <a:ext cx="2949099" cy="496966"/>
          </a:xfrm>
          <a:prstGeom prst="rect">
            <a:avLst/>
          </a:prstGeom>
        </p:spPr>
        <p:txBody>
          <a:bodyPr vert="horz" lIns="92208" tIns="46104" rIns="92208" bIns="4610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939" y="9440647"/>
            <a:ext cx="2949099" cy="496966"/>
          </a:xfrm>
          <a:prstGeom prst="rect">
            <a:avLst/>
          </a:prstGeom>
        </p:spPr>
        <p:txBody>
          <a:bodyPr vert="horz" lIns="92208" tIns="46104" rIns="92208" bIns="46104" rtlCol="0" anchor="b"/>
          <a:lstStyle>
            <a:lvl1pPr algn="r">
              <a:defRPr sz="1200"/>
            </a:lvl1pPr>
          </a:lstStyle>
          <a:p>
            <a:fld id="{C72B28B0-97EB-4BE8-B9E8-F65182DFF2E9}" type="slidenum">
              <a:rPr kumimoji="1" lang="ja-JP" altLang="en-US" smtClean="0"/>
              <a:pPr/>
              <a:t>‹#›</a:t>
            </a:fld>
            <a:endParaRPr kumimoji="1" lang="ja-JP" altLang="en-US"/>
          </a:p>
        </p:txBody>
      </p:sp>
    </p:spTree>
    <p:extLst>
      <p:ext uri="{BB962C8B-B14F-4D97-AF65-F5344CB8AC3E}">
        <p14:creationId xmlns:p14="http://schemas.microsoft.com/office/powerpoint/2010/main" val="221202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13BA7C6-4D67-4D58-AC6C-D98CD8F10A32}" type="slidenum">
              <a:rPr kumimoji="1" lang="ja-JP" altLang="en-US" smtClean="0"/>
              <a:pPr/>
              <a:t>11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2B41FF3-2054-4AC4-869E-611990641FAB}" type="datetimeFigureOut">
              <a:rPr kumimoji="1" lang="ja-JP" altLang="en-US" smtClean="0"/>
              <a:pPr/>
              <a:t>2015/3/18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FE4584B-EAE5-4B90-BB9A-F8F2909FA89A}"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2B41FF3-2054-4AC4-869E-611990641FAB}" type="datetimeFigureOut">
              <a:rPr kumimoji="1" lang="ja-JP" altLang="en-US" smtClean="0"/>
              <a:pPr/>
              <a:t>2015/3/18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FE4584B-EAE5-4B90-BB9A-F8F2909FA89A}"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2B41FF3-2054-4AC4-869E-611990641FAB}" type="datetimeFigureOut">
              <a:rPr kumimoji="1" lang="ja-JP" altLang="en-US" smtClean="0"/>
              <a:pPr/>
              <a:t>2015/3/18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FE4584B-EAE5-4B90-BB9A-F8F2909FA89A}"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2B41FF3-2054-4AC4-869E-611990641FAB}" type="datetimeFigureOut">
              <a:rPr kumimoji="1" lang="ja-JP" altLang="en-US" smtClean="0"/>
              <a:pPr/>
              <a:t>2015/3/18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FE4584B-EAE5-4B90-BB9A-F8F2909FA89A}"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2B41FF3-2054-4AC4-869E-611990641FAB}" type="datetimeFigureOut">
              <a:rPr kumimoji="1" lang="ja-JP" altLang="en-US" smtClean="0"/>
              <a:pPr/>
              <a:t>2015/3/18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0FE4584B-EAE5-4B90-BB9A-F8F2909FA89A}"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2B41FF3-2054-4AC4-869E-611990641FAB}" type="datetimeFigureOut">
              <a:rPr kumimoji="1" lang="ja-JP" altLang="en-US" smtClean="0"/>
              <a:pPr/>
              <a:t>2015/3/18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FE4584B-EAE5-4B90-BB9A-F8F2909FA89A}"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2B41FF3-2054-4AC4-869E-611990641FAB}" type="datetimeFigureOut">
              <a:rPr kumimoji="1" lang="ja-JP" altLang="en-US" smtClean="0"/>
              <a:pPr/>
              <a:t>2015/3/18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0FE4584B-EAE5-4B90-BB9A-F8F2909FA89A}"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2B41FF3-2054-4AC4-869E-611990641FAB}" type="datetimeFigureOut">
              <a:rPr kumimoji="1" lang="ja-JP" altLang="en-US" smtClean="0"/>
              <a:pPr/>
              <a:t>2015/3/18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0FE4584B-EAE5-4B90-BB9A-F8F2909FA89A}"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2B41FF3-2054-4AC4-869E-611990641FAB}" type="datetimeFigureOut">
              <a:rPr kumimoji="1" lang="ja-JP" altLang="en-US" smtClean="0"/>
              <a:pPr/>
              <a:t>2015/3/18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0FE4584B-EAE5-4B90-BB9A-F8F2909FA89A}"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2B41FF3-2054-4AC4-869E-611990641FAB}" type="datetimeFigureOut">
              <a:rPr kumimoji="1" lang="ja-JP" altLang="en-US" smtClean="0"/>
              <a:pPr/>
              <a:t>2015/3/18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FE4584B-EAE5-4B90-BB9A-F8F2909FA89A}"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2B41FF3-2054-4AC4-869E-611990641FAB}" type="datetimeFigureOut">
              <a:rPr kumimoji="1" lang="ja-JP" altLang="en-US" smtClean="0"/>
              <a:pPr/>
              <a:t>2015/3/18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0FE4584B-EAE5-4B90-BB9A-F8F2909FA89A}"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41FF3-2054-4AC4-869E-611990641FAB}" type="datetimeFigureOut">
              <a:rPr kumimoji="1" lang="ja-JP" altLang="en-US" smtClean="0"/>
              <a:pPr/>
              <a:t>2015/3/18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4584B-EAE5-4B90-BB9A-F8F2909FA89A}"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5" name="Picture 3" descr="C:\Users\M.H\Desktop\maintitl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p:blipFill>
        <p:spPr bwMode="auto">
          <a:xfrm>
            <a:off x="2843808" y="3140968"/>
            <a:ext cx="3298118" cy="2758747"/>
          </a:xfrm>
          <a:prstGeom prst="rect">
            <a:avLst/>
          </a:prstGeom>
          <a:solidFill>
            <a:schemeClr val="tx2">
              <a:lumMod val="75000"/>
            </a:schemeClr>
          </a:solidFill>
        </p:spPr>
      </p:pic>
      <p:sp>
        <p:nvSpPr>
          <p:cNvPr id="6" name="正方形/長方形 5"/>
          <p:cNvSpPr/>
          <p:nvPr/>
        </p:nvSpPr>
        <p:spPr>
          <a:xfrm>
            <a:off x="0" y="214290"/>
            <a:ext cx="9144000" cy="2076531"/>
          </a:xfrm>
          <a:prstGeom prst="rect">
            <a:avLst/>
          </a:prstGeom>
        </p:spPr>
        <p:txBody>
          <a:bodyPr wrap="square">
            <a:spAutoFit/>
          </a:bodyPr>
          <a:lstStyle/>
          <a:p>
            <a:pPr algn="ctr">
              <a:lnSpc>
                <a:spcPts val="4000"/>
              </a:lnSpc>
            </a:pPr>
            <a:r>
              <a:rPr lang="ja-JP" altLang="en-US" sz="2800" b="1" dirty="0" smtClean="0">
                <a:latin typeface="ＭＳ Ｐ明朝" pitchFamily="18" charset="-128"/>
                <a:ea typeface="ＭＳ Ｐ明朝" pitchFamily="18" charset="-128"/>
              </a:rPr>
              <a:t>多職種協働による在宅チーム医療を担う人材育成事業</a:t>
            </a:r>
          </a:p>
          <a:p>
            <a:pPr algn="ctr">
              <a:lnSpc>
                <a:spcPts val="4000"/>
              </a:lnSpc>
            </a:pPr>
            <a:r>
              <a:rPr lang="ja-JP" altLang="en-US" sz="2800" b="1" dirty="0" smtClean="0">
                <a:latin typeface="ＭＳ Ｐ明朝" pitchFamily="18" charset="-128"/>
                <a:ea typeface="ＭＳ Ｐ明朝" pitchFamily="18" charset="-128"/>
              </a:rPr>
              <a:t>　全体研修会</a:t>
            </a:r>
          </a:p>
          <a:p>
            <a:pPr algn="ctr">
              <a:lnSpc>
                <a:spcPts val="4000"/>
              </a:lnSpc>
            </a:pPr>
            <a:r>
              <a:rPr lang="en-US" altLang="ja-JP" sz="2800" b="1" dirty="0" smtClean="0">
                <a:latin typeface="ＭＳ Ｐ明朝" pitchFamily="18" charset="-128"/>
                <a:ea typeface="ＭＳ Ｐ明朝" pitchFamily="18" charset="-128"/>
              </a:rPr>
              <a:t>『</a:t>
            </a:r>
            <a:r>
              <a:rPr lang="ja-JP" altLang="en-US" sz="2800" b="1" dirty="0" smtClean="0">
                <a:latin typeface="ＭＳ Ｐ明朝" pitchFamily="18" charset="-128"/>
                <a:ea typeface="ＭＳ Ｐ明朝" pitchFamily="18" charset="-128"/>
              </a:rPr>
              <a:t>地域包括ケアシステム構築に向けて進むべき道</a:t>
            </a:r>
            <a:r>
              <a:rPr lang="en-US" altLang="ja-JP" sz="2800" b="1" dirty="0" smtClean="0">
                <a:latin typeface="ＭＳ Ｐ明朝" pitchFamily="18" charset="-128"/>
                <a:ea typeface="ＭＳ Ｐ明朝" pitchFamily="18" charset="-128"/>
              </a:rPr>
              <a:t>』</a:t>
            </a:r>
          </a:p>
          <a:p>
            <a:pPr algn="ctr">
              <a:lnSpc>
                <a:spcPts val="4000"/>
              </a:lnSpc>
            </a:pPr>
            <a:r>
              <a:rPr lang="ja-JP" altLang="en-US" sz="2800" b="1" dirty="0" smtClean="0">
                <a:latin typeface="ＭＳ Ｐ明朝" pitchFamily="18" charset="-128"/>
                <a:ea typeface="ＭＳ Ｐ明朝" pitchFamily="18" charset="-128"/>
              </a:rPr>
              <a:t>～平成２７年度　地域包括ケアシステム構築事業について～</a:t>
            </a:r>
            <a:endParaRPr lang="ja-JP" altLang="en-US" sz="2800" b="1" dirty="0">
              <a:solidFill>
                <a:srgbClr val="23323D"/>
              </a:solidFill>
              <a:latin typeface="ＭＳ Ｐ明朝" pitchFamily="18" charset="-128"/>
              <a:ea typeface="ＭＳ Ｐ明朝" pitchFamily="18"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42852"/>
            <a:ext cx="9144000" cy="3621741"/>
          </a:xfrm>
          <a:prstGeom prst="rect">
            <a:avLst/>
          </a:prstGeom>
          <a:noFill/>
          <a:ln w="9525">
            <a:noFill/>
            <a:miter lim="800000"/>
            <a:headEnd/>
            <a:tailEnd/>
          </a:ln>
          <a:effectLst/>
        </p:spPr>
      </p:pic>
      <p:grpSp>
        <p:nvGrpSpPr>
          <p:cNvPr id="10" name="グループ化 9"/>
          <p:cNvGrpSpPr/>
          <p:nvPr/>
        </p:nvGrpSpPr>
        <p:grpSpPr>
          <a:xfrm>
            <a:off x="0" y="3929066"/>
            <a:ext cx="9144000" cy="2719449"/>
            <a:chOff x="0" y="3929066"/>
            <a:chExt cx="9144000" cy="2719449"/>
          </a:xfrm>
        </p:grpSpPr>
        <p:pic>
          <p:nvPicPr>
            <p:cNvPr id="5123" name="Picture 3"/>
            <p:cNvPicPr>
              <a:picLocks noChangeAspect="1" noChangeArrowheads="1"/>
            </p:cNvPicPr>
            <p:nvPr/>
          </p:nvPicPr>
          <p:blipFill>
            <a:blip r:embed="rId3"/>
            <a:srcRect/>
            <a:stretch>
              <a:fillRect/>
            </a:stretch>
          </p:blipFill>
          <p:spPr bwMode="auto">
            <a:xfrm>
              <a:off x="0" y="3929066"/>
              <a:ext cx="9144000" cy="2719449"/>
            </a:xfrm>
            <a:prstGeom prst="rect">
              <a:avLst/>
            </a:prstGeom>
            <a:noFill/>
            <a:ln w="9525">
              <a:noFill/>
              <a:miter lim="800000"/>
              <a:headEnd/>
              <a:tailEnd/>
            </a:ln>
            <a:effectLst/>
          </p:spPr>
        </p:pic>
        <p:cxnSp>
          <p:nvCxnSpPr>
            <p:cNvPr id="12" name="直線コネクタ 11"/>
            <p:cNvCxnSpPr/>
            <p:nvPr/>
          </p:nvCxnSpPr>
          <p:spPr>
            <a:xfrm>
              <a:off x="3214678" y="4286256"/>
              <a:ext cx="2428892" cy="158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4" name="円/楕円 13"/>
          <p:cNvSpPr/>
          <p:nvPr/>
        </p:nvSpPr>
        <p:spPr>
          <a:xfrm>
            <a:off x="4714876" y="4214818"/>
            <a:ext cx="3429024" cy="785818"/>
          </a:xfrm>
          <a:prstGeom prst="ellipse">
            <a:avLst/>
          </a:prstGeom>
          <a:noFill/>
          <a:ln w="762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642910" y="142852"/>
            <a:ext cx="5643602" cy="3216298"/>
            <a:chOff x="642910" y="142852"/>
            <a:chExt cx="5643602" cy="3216298"/>
          </a:xfrm>
        </p:grpSpPr>
        <p:cxnSp>
          <p:nvCxnSpPr>
            <p:cNvPr id="5" name="直線コネクタ 4"/>
            <p:cNvCxnSpPr/>
            <p:nvPr/>
          </p:nvCxnSpPr>
          <p:spPr>
            <a:xfrm>
              <a:off x="1571604" y="2071678"/>
              <a:ext cx="3143272"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642910" y="3357562"/>
              <a:ext cx="2714644"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円/楕円 14"/>
            <p:cNvSpPr/>
            <p:nvPr/>
          </p:nvSpPr>
          <p:spPr>
            <a:xfrm>
              <a:off x="2857488" y="142852"/>
              <a:ext cx="3429024" cy="428628"/>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ou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2"/>
          <p:cNvGrpSpPr/>
          <p:nvPr/>
        </p:nvGrpSpPr>
        <p:grpSpPr>
          <a:xfrm>
            <a:off x="0" y="857232"/>
            <a:ext cx="9144000" cy="5143536"/>
            <a:chOff x="0" y="857232"/>
            <a:chExt cx="9144000" cy="5143536"/>
          </a:xfrm>
        </p:grpSpPr>
        <p:grpSp>
          <p:nvGrpSpPr>
            <p:cNvPr id="3" name="グループ化 11"/>
            <p:cNvGrpSpPr/>
            <p:nvPr/>
          </p:nvGrpSpPr>
          <p:grpSpPr>
            <a:xfrm>
              <a:off x="0" y="857232"/>
              <a:ext cx="9144000" cy="5143536"/>
              <a:chOff x="0" y="928670"/>
              <a:chExt cx="9144000" cy="5143536"/>
            </a:xfrm>
          </p:grpSpPr>
          <p:pic>
            <p:nvPicPr>
              <p:cNvPr id="10" name="図 9"/>
              <p:cNvPicPr/>
              <p:nvPr/>
            </p:nvPicPr>
            <p:blipFill>
              <a:blip r:embed="rId3"/>
              <a:srcRect/>
              <a:stretch>
                <a:fillRect/>
              </a:stretch>
            </p:blipFill>
            <p:spPr bwMode="auto">
              <a:xfrm>
                <a:off x="0" y="928670"/>
                <a:ext cx="9144000" cy="5143536"/>
              </a:xfrm>
              <a:prstGeom prst="rect">
                <a:avLst/>
              </a:prstGeom>
              <a:noFill/>
              <a:ln w="9525">
                <a:noFill/>
                <a:miter lim="800000"/>
                <a:headEnd/>
                <a:tailEnd/>
              </a:ln>
            </p:spPr>
          </p:pic>
          <p:sp>
            <p:nvSpPr>
              <p:cNvPr id="11" name="正方形/長方形 10"/>
              <p:cNvSpPr/>
              <p:nvPr/>
            </p:nvSpPr>
            <p:spPr>
              <a:xfrm>
                <a:off x="142844" y="1000108"/>
                <a:ext cx="571504"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テキスト ボックス 3"/>
            <p:cNvSpPr txBox="1"/>
            <p:nvPr/>
          </p:nvSpPr>
          <p:spPr>
            <a:xfrm>
              <a:off x="3571868" y="928670"/>
              <a:ext cx="2000232" cy="307777"/>
            </a:xfrm>
            <a:prstGeom prst="rect">
              <a:avLst/>
            </a:prstGeom>
            <a:noFill/>
          </p:spPr>
          <p:txBody>
            <a:bodyPr wrap="square" rtlCol="0">
              <a:spAutoFit/>
            </a:bodyPr>
            <a:lstStyle/>
            <a:p>
              <a:r>
                <a:rPr kumimoji="1" lang="ja-JP" altLang="en-US" sz="1400" b="1" dirty="0" smtClean="0"/>
                <a:t>（厚生労働省資料より）</a:t>
              </a:r>
              <a:endParaRPr kumimoji="1" lang="ja-JP" altLang="en-US" sz="1400" b="1" dirty="0"/>
            </a:p>
          </p:txBody>
        </p:sp>
      </p:grpSp>
      <p:grpSp>
        <p:nvGrpSpPr>
          <p:cNvPr id="18" name="グループ化 17"/>
          <p:cNvGrpSpPr/>
          <p:nvPr/>
        </p:nvGrpSpPr>
        <p:grpSpPr>
          <a:xfrm>
            <a:off x="428596" y="0"/>
            <a:ext cx="3500462" cy="5143512"/>
            <a:chOff x="428596" y="0"/>
            <a:chExt cx="3500462" cy="5143512"/>
          </a:xfrm>
        </p:grpSpPr>
        <p:grpSp>
          <p:nvGrpSpPr>
            <p:cNvPr id="5" name="グループ化 7"/>
            <p:cNvGrpSpPr/>
            <p:nvPr/>
          </p:nvGrpSpPr>
          <p:grpSpPr>
            <a:xfrm>
              <a:off x="428596" y="3357562"/>
              <a:ext cx="3214710" cy="1785950"/>
              <a:chOff x="3245496" y="4241180"/>
              <a:chExt cx="4078031" cy="2075600"/>
            </a:xfrm>
            <a:solidFill>
              <a:srgbClr val="000099"/>
            </a:solidFill>
          </p:grpSpPr>
          <p:sp>
            <p:nvSpPr>
              <p:cNvPr id="6" name="角丸四角形吹き出し 5"/>
              <p:cNvSpPr/>
              <p:nvPr/>
            </p:nvSpPr>
            <p:spPr>
              <a:xfrm>
                <a:off x="3245496" y="4241180"/>
                <a:ext cx="4078031" cy="2075600"/>
              </a:xfrm>
              <a:prstGeom prst="wedgeRoundRectCallout">
                <a:avLst>
                  <a:gd name="adj1" fmla="val 57164"/>
                  <a:gd name="adj2" fmla="val -150462"/>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2"/>
              <p:cNvPicPr>
                <a:picLocks noChangeAspect="1" noChangeArrowheads="1"/>
              </p:cNvPicPr>
              <p:nvPr/>
            </p:nvPicPr>
            <p:blipFill>
              <a:blip r:embed="rId4"/>
              <a:srcRect/>
              <a:stretch>
                <a:fillRect/>
              </a:stretch>
            </p:blipFill>
            <p:spPr bwMode="auto">
              <a:xfrm>
                <a:off x="3357554" y="4357690"/>
                <a:ext cx="3879393" cy="1858874"/>
              </a:xfrm>
              <a:prstGeom prst="rect">
                <a:avLst/>
              </a:prstGeom>
              <a:grpFill/>
              <a:ln w="9525">
                <a:noFill/>
                <a:miter lim="800000"/>
                <a:headEnd/>
                <a:tailEnd/>
              </a:ln>
              <a:effectLst/>
            </p:spPr>
          </p:pic>
        </p:grpSp>
        <p:sp>
          <p:nvSpPr>
            <p:cNvPr id="8" name="角丸四角形吹き出し 7"/>
            <p:cNvSpPr/>
            <p:nvPr/>
          </p:nvSpPr>
          <p:spPr>
            <a:xfrm>
              <a:off x="571472" y="2214554"/>
              <a:ext cx="2000232" cy="928694"/>
            </a:xfrm>
            <a:prstGeom prst="wedgeRoundRectCallout">
              <a:avLst>
                <a:gd name="adj1" fmla="val 100238"/>
                <a:gd name="adj2" fmla="val -121715"/>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飯田医師会主催</a:t>
              </a:r>
              <a:endParaRPr kumimoji="1" lang="en-US" altLang="ja-JP" sz="1400" b="1" dirty="0" smtClean="0"/>
            </a:p>
            <a:p>
              <a:pPr algn="ctr"/>
              <a:r>
                <a:rPr lang="ja-JP" altLang="en-US" sz="1400" b="1" dirty="0" smtClean="0"/>
                <a:t>在宅医療シンポジウム</a:t>
              </a:r>
              <a:endParaRPr lang="en-US" altLang="ja-JP" sz="1400" b="1" dirty="0" smtClean="0"/>
            </a:p>
            <a:p>
              <a:pPr algn="ctr"/>
              <a:r>
                <a:rPr kumimoji="1" lang="ja-JP" altLang="en-US" sz="1400" b="1" dirty="0" smtClean="0"/>
                <a:t>平成</a:t>
              </a:r>
              <a:r>
                <a:rPr kumimoji="1" lang="en-US" altLang="ja-JP" sz="1400" b="1" dirty="0" smtClean="0"/>
                <a:t>25</a:t>
              </a:r>
              <a:r>
                <a:rPr kumimoji="1" lang="ja-JP" altLang="en-US" sz="1400" b="1" dirty="0" smtClean="0"/>
                <a:t>年</a:t>
              </a:r>
              <a:r>
                <a:rPr kumimoji="1" lang="en-US" altLang="ja-JP" sz="1400" b="1" dirty="0" smtClean="0"/>
                <a:t>10</a:t>
              </a:r>
              <a:r>
                <a:rPr kumimoji="1" lang="ja-JP" altLang="en-US" sz="1400" b="1" dirty="0" smtClean="0"/>
                <a:t>月</a:t>
              </a:r>
              <a:r>
                <a:rPr kumimoji="1" lang="en-US" altLang="ja-JP" sz="1400" b="1" dirty="0" smtClean="0"/>
                <a:t>26</a:t>
              </a:r>
              <a:r>
                <a:rPr kumimoji="1" lang="ja-JP" altLang="en-US" sz="1400" b="1" dirty="0" smtClean="0"/>
                <a:t>日</a:t>
              </a:r>
              <a:endParaRPr kumimoji="1" lang="en-US" altLang="ja-JP" sz="1400" b="1" dirty="0" smtClean="0"/>
            </a:p>
            <a:p>
              <a:pPr algn="ctr"/>
              <a:r>
                <a:rPr lang="ja-JP" altLang="en-US" sz="1400" b="1" dirty="0" smtClean="0"/>
                <a:t>参加</a:t>
              </a:r>
              <a:r>
                <a:rPr lang="en-US" altLang="ja-JP" sz="1400" b="1" dirty="0" smtClean="0"/>
                <a:t>186</a:t>
              </a:r>
              <a:r>
                <a:rPr lang="ja-JP" altLang="en-US" sz="1400" b="1" dirty="0" smtClean="0"/>
                <a:t>名</a:t>
              </a:r>
              <a:endParaRPr kumimoji="1" lang="ja-JP" altLang="en-US" sz="1400" b="1" dirty="0"/>
            </a:p>
          </p:txBody>
        </p:sp>
        <p:sp>
          <p:nvSpPr>
            <p:cNvPr id="9" name="角丸四角形吹き出し 8"/>
            <p:cNvSpPr/>
            <p:nvPr/>
          </p:nvSpPr>
          <p:spPr>
            <a:xfrm>
              <a:off x="1643042" y="0"/>
              <a:ext cx="2286016" cy="1143032"/>
            </a:xfrm>
            <a:prstGeom prst="wedgeRoundRectCallout">
              <a:avLst>
                <a:gd name="adj1" fmla="val 57348"/>
                <a:gd name="adj2" fmla="val 81733"/>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（日本医師会補助金事業）</a:t>
              </a:r>
            </a:p>
            <a:p>
              <a:pPr algn="ctr"/>
              <a:r>
                <a:rPr kumimoji="1" lang="ja-JP" altLang="en-US" sz="1400" b="1" dirty="0" smtClean="0"/>
                <a:t>飯田医師会・飯田市共催</a:t>
              </a:r>
              <a:endParaRPr kumimoji="1" lang="en-US" altLang="ja-JP" sz="1400" b="1" dirty="0" smtClean="0"/>
            </a:p>
            <a:p>
              <a:pPr algn="ctr"/>
              <a:r>
                <a:rPr lang="ja-JP" altLang="en-US" sz="1400" b="1" dirty="0" smtClean="0"/>
                <a:t>在宅医療研修会</a:t>
              </a:r>
              <a:endParaRPr lang="en-US" altLang="ja-JP" sz="1400" b="1" dirty="0" smtClean="0"/>
            </a:p>
            <a:p>
              <a:pPr algn="ctr"/>
              <a:r>
                <a:rPr kumimoji="1" lang="ja-JP" altLang="en-US" sz="1400" b="1" dirty="0" smtClean="0"/>
                <a:t>平成</a:t>
              </a:r>
              <a:r>
                <a:rPr kumimoji="1" lang="en-US" altLang="ja-JP" sz="1400" b="1" dirty="0" smtClean="0"/>
                <a:t>26</a:t>
              </a:r>
              <a:r>
                <a:rPr kumimoji="1" lang="ja-JP" altLang="en-US" sz="1400" b="1" dirty="0" smtClean="0"/>
                <a:t>年</a:t>
              </a:r>
              <a:r>
                <a:rPr lang="en-US" altLang="ja-JP" sz="1400" b="1" dirty="0" smtClean="0"/>
                <a:t>3</a:t>
              </a:r>
              <a:r>
                <a:rPr kumimoji="1" lang="ja-JP" altLang="en-US" sz="1400" b="1" dirty="0" smtClean="0"/>
                <a:t>月</a:t>
              </a:r>
              <a:r>
                <a:rPr lang="en-US" altLang="ja-JP" sz="1400" b="1" dirty="0" smtClean="0"/>
                <a:t>1</a:t>
              </a:r>
              <a:r>
                <a:rPr kumimoji="1" lang="ja-JP" altLang="en-US" sz="1400" b="1" dirty="0" smtClean="0"/>
                <a:t>日</a:t>
              </a:r>
              <a:endParaRPr kumimoji="1" lang="en-US" altLang="ja-JP" sz="1400" b="1" dirty="0" smtClean="0"/>
            </a:p>
            <a:p>
              <a:pPr algn="ctr"/>
              <a:r>
                <a:rPr lang="ja-JP" altLang="en-US" sz="1400" b="1" dirty="0" smtClean="0"/>
                <a:t>参加</a:t>
              </a:r>
              <a:r>
                <a:rPr lang="en-US" altLang="ja-JP" sz="1400" b="1" dirty="0" smtClean="0"/>
                <a:t>161</a:t>
              </a:r>
              <a:r>
                <a:rPr lang="ja-JP" altLang="en-US" sz="1400" b="1" dirty="0" smtClean="0"/>
                <a:t>名</a:t>
              </a:r>
              <a:endParaRPr kumimoji="1" lang="en-US" altLang="ja-JP" sz="1400" b="1" dirty="0" smtClean="0"/>
            </a:p>
          </p:txBody>
        </p:sp>
      </p:grpSp>
      <p:grpSp>
        <p:nvGrpSpPr>
          <p:cNvPr id="19" name="グループ化 18"/>
          <p:cNvGrpSpPr/>
          <p:nvPr/>
        </p:nvGrpSpPr>
        <p:grpSpPr>
          <a:xfrm>
            <a:off x="3714744" y="0"/>
            <a:ext cx="4357718" cy="4500570"/>
            <a:chOff x="3714744" y="0"/>
            <a:chExt cx="4357718" cy="4500570"/>
          </a:xfrm>
        </p:grpSpPr>
        <p:sp>
          <p:nvSpPr>
            <p:cNvPr id="14" name="角丸四角形吹き出し 13"/>
            <p:cNvSpPr/>
            <p:nvPr/>
          </p:nvSpPr>
          <p:spPr>
            <a:xfrm>
              <a:off x="3714744" y="3714752"/>
              <a:ext cx="1857388" cy="785818"/>
            </a:xfrm>
            <a:prstGeom prst="wedgeRoundRectCallout">
              <a:avLst>
                <a:gd name="adj1" fmla="val -272"/>
                <a:gd name="adj2" fmla="val -324344"/>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南部ブロック研修会</a:t>
              </a:r>
              <a:endParaRPr kumimoji="1" lang="en-US" altLang="ja-JP" sz="1400" b="1" dirty="0" smtClean="0"/>
            </a:p>
            <a:p>
              <a:pPr algn="ctr"/>
              <a:r>
                <a:rPr kumimoji="1" lang="ja-JP" altLang="en-US" sz="1400" b="1" dirty="0" smtClean="0"/>
                <a:t>平成</a:t>
              </a:r>
              <a:r>
                <a:rPr kumimoji="1" lang="en-US" altLang="ja-JP" sz="1400" b="1" dirty="0" smtClean="0"/>
                <a:t>26</a:t>
              </a:r>
              <a:r>
                <a:rPr kumimoji="1" lang="ja-JP" altLang="en-US" sz="1400" b="1" dirty="0" smtClean="0"/>
                <a:t>年</a:t>
              </a:r>
              <a:r>
                <a:rPr lang="en-US" altLang="ja-JP" sz="1400" b="1" dirty="0" smtClean="0"/>
                <a:t>8</a:t>
              </a:r>
              <a:r>
                <a:rPr kumimoji="1" lang="ja-JP" altLang="en-US" sz="1400" b="1" dirty="0" smtClean="0"/>
                <a:t>月</a:t>
              </a:r>
              <a:r>
                <a:rPr lang="en-US" altLang="ja-JP" sz="1400" b="1" dirty="0" smtClean="0"/>
                <a:t>9</a:t>
              </a:r>
              <a:r>
                <a:rPr kumimoji="1" lang="ja-JP" altLang="en-US" sz="1400" b="1" dirty="0" smtClean="0"/>
                <a:t>日</a:t>
              </a:r>
              <a:endParaRPr kumimoji="1" lang="en-US" altLang="ja-JP" sz="1400" b="1" dirty="0" smtClean="0"/>
            </a:p>
            <a:p>
              <a:pPr algn="ctr"/>
              <a:r>
                <a:rPr lang="ja-JP" altLang="en-US" sz="1400" b="1" dirty="0" smtClean="0"/>
                <a:t>参加　</a:t>
              </a:r>
              <a:r>
                <a:rPr lang="en-US" altLang="ja-JP" sz="1400" b="1" dirty="0" smtClean="0"/>
                <a:t>98</a:t>
              </a:r>
              <a:r>
                <a:rPr lang="ja-JP" altLang="en-US" sz="1400" b="1" dirty="0" smtClean="0"/>
                <a:t>名</a:t>
              </a:r>
              <a:endParaRPr kumimoji="1" lang="ja-JP" altLang="en-US" sz="1400" b="1" dirty="0"/>
            </a:p>
          </p:txBody>
        </p:sp>
        <p:sp>
          <p:nvSpPr>
            <p:cNvPr id="15" name="角丸四角形吹き出し 14"/>
            <p:cNvSpPr/>
            <p:nvPr/>
          </p:nvSpPr>
          <p:spPr>
            <a:xfrm>
              <a:off x="4214810" y="0"/>
              <a:ext cx="2714644" cy="785818"/>
            </a:xfrm>
            <a:prstGeom prst="wedgeRoundRectCallout">
              <a:avLst>
                <a:gd name="adj1" fmla="val -15712"/>
                <a:gd name="adj2" fmla="val 144811"/>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飯田市部＋西部</a:t>
              </a:r>
              <a:r>
                <a:rPr kumimoji="1" lang="ja-JP" altLang="en-US" sz="1400" b="1" dirty="0" smtClean="0"/>
                <a:t>ブロック研修会</a:t>
              </a:r>
              <a:endParaRPr kumimoji="1" lang="en-US" altLang="ja-JP" sz="1400" b="1" dirty="0" smtClean="0"/>
            </a:p>
            <a:p>
              <a:pPr algn="ctr"/>
              <a:r>
                <a:rPr kumimoji="1" lang="ja-JP" altLang="en-US" sz="1400" b="1" dirty="0" smtClean="0"/>
                <a:t>平成</a:t>
              </a:r>
              <a:r>
                <a:rPr kumimoji="1" lang="en-US" altLang="ja-JP" sz="1400" b="1" dirty="0" smtClean="0"/>
                <a:t>26</a:t>
              </a:r>
              <a:r>
                <a:rPr kumimoji="1" lang="ja-JP" altLang="en-US" sz="1400" b="1" dirty="0" smtClean="0"/>
                <a:t>年</a:t>
              </a:r>
              <a:r>
                <a:rPr kumimoji="1" lang="en-US" altLang="ja-JP" sz="1400" b="1" dirty="0" smtClean="0"/>
                <a:t>12</a:t>
              </a:r>
              <a:r>
                <a:rPr kumimoji="1" lang="ja-JP" altLang="en-US" sz="1400" b="1" dirty="0" smtClean="0"/>
                <a:t>月</a:t>
              </a:r>
              <a:r>
                <a:rPr kumimoji="1" lang="en-US" altLang="ja-JP" sz="1400" b="1" dirty="0" smtClean="0"/>
                <a:t>20</a:t>
              </a:r>
              <a:r>
                <a:rPr kumimoji="1" lang="ja-JP" altLang="en-US" sz="1400" b="1" dirty="0" smtClean="0"/>
                <a:t>日</a:t>
              </a:r>
              <a:endParaRPr kumimoji="1" lang="en-US" altLang="ja-JP" sz="1400" b="1" dirty="0" smtClean="0"/>
            </a:p>
            <a:p>
              <a:pPr algn="ctr"/>
              <a:r>
                <a:rPr lang="ja-JP" altLang="en-US" sz="1400" b="1" dirty="0" smtClean="0"/>
                <a:t>参加　</a:t>
              </a:r>
              <a:r>
                <a:rPr lang="en-US" altLang="ja-JP" sz="1400" b="1" dirty="0" smtClean="0"/>
                <a:t>165</a:t>
              </a:r>
              <a:r>
                <a:rPr lang="ja-JP" altLang="en-US" sz="1400" b="1" dirty="0" smtClean="0"/>
                <a:t>名</a:t>
              </a:r>
              <a:endParaRPr kumimoji="1" lang="ja-JP" altLang="en-US" sz="1400" b="1" dirty="0"/>
            </a:p>
          </p:txBody>
        </p:sp>
        <p:sp>
          <p:nvSpPr>
            <p:cNvPr id="16" name="角丸四角形吹き出し 15"/>
            <p:cNvSpPr/>
            <p:nvPr/>
          </p:nvSpPr>
          <p:spPr>
            <a:xfrm>
              <a:off x="4786314" y="2786058"/>
              <a:ext cx="1857388" cy="785818"/>
            </a:xfrm>
            <a:prstGeom prst="wedgeRoundRectCallout">
              <a:avLst>
                <a:gd name="adj1" fmla="val -20410"/>
                <a:gd name="adj2" fmla="val -202296"/>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t>北</a:t>
              </a:r>
              <a:r>
                <a:rPr kumimoji="1" lang="ja-JP" altLang="en-US" sz="1400" b="1" dirty="0" smtClean="0"/>
                <a:t>部ブロック研修会</a:t>
              </a:r>
              <a:endParaRPr kumimoji="1" lang="en-US" altLang="ja-JP" sz="1400" b="1" dirty="0" smtClean="0"/>
            </a:p>
            <a:p>
              <a:pPr algn="ctr"/>
              <a:r>
                <a:rPr kumimoji="1" lang="ja-JP" altLang="en-US" sz="1400" b="1" dirty="0" smtClean="0"/>
                <a:t>平成</a:t>
              </a:r>
              <a:r>
                <a:rPr kumimoji="1" lang="en-US" altLang="ja-JP" sz="1400" b="1" dirty="0" smtClean="0"/>
                <a:t>27</a:t>
              </a:r>
              <a:r>
                <a:rPr kumimoji="1" lang="ja-JP" altLang="en-US" sz="1400" b="1" dirty="0" smtClean="0"/>
                <a:t>年</a:t>
              </a:r>
              <a:r>
                <a:rPr kumimoji="1" lang="en-US" altLang="ja-JP" sz="1400" b="1" dirty="0" smtClean="0"/>
                <a:t>1</a:t>
              </a:r>
              <a:r>
                <a:rPr kumimoji="1" lang="ja-JP" altLang="en-US" sz="1400" b="1" dirty="0" smtClean="0"/>
                <a:t>月</a:t>
              </a:r>
              <a:r>
                <a:rPr kumimoji="1" lang="en-US" altLang="ja-JP" sz="1400" b="1" dirty="0" smtClean="0"/>
                <a:t>14</a:t>
              </a:r>
              <a:r>
                <a:rPr kumimoji="1" lang="ja-JP" altLang="en-US" sz="1400" b="1" dirty="0" smtClean="0"/>
                <a:t>日</a:t>
              </a:r>
              <a:endParaRPr kumimoji="1" lang="en-US" altLang="ja-JP" sz="1400" b="1" dirty="0" smtClean="0"/>
            </a:p>
            <a:p>
              <a:pPr algn="ctr"/>
              <a:r>
                <a:rPr lang="ja-JP" altLang="en-US" sz="1400" b="1" dirty="0" smtClean="0"/>
                <a:t>参加　</a:t>
              </a:r>
              <a:r>
                <a:rPr lang="en-US" altLang="ja-JP" sz="1400" b="1" dirty="0" smtClean="0"/>
                <a:t>118</a:t>
              </a:r>
              <a:r>
                <a:rPr lang="ja-JP" altLang="en-US" sz="1400" b="1" dirty="0" smtClean="0"/>
                <a:t>名</a:t>
              </a:r>
              <a:endParaRPr kumimoji="1" lang="ja-JP" altLang="en-US" sz="1400" b="1" dirty="0"/>
            </a:p>
          </p:txBody>
        </p:sp>
        <p:sp>
          <p:nvSpPr>
            <p:cNvPr id="17" name="角丸四角形吹き出し 16"/>
            <p:cNvSpPr/>
            <p:nvPr/>
          </p:nvSpPr>
          <p:spPr>
            <a:xfrm>
              <a:off x="6215074" y="1928802"/>
              <a:ext cx="1857388" cy="785818"/>
            </a:xfrm>
            <a:prstGeom prst="wedgeRoundRectCallout">
              <a:avLst>
                <a:gd name="adj1" fmla="val -90732"/>
                <a:gd name="adj2" fmla="val -94527"/>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全体研修会</a:t>
              </a:r>
              <a:endParaRPr kumimoji="1" lang="en-US" altLang="ja-JP" sz="1400" b="1" dirty="0" smtClean="0"/>
            </a:p>
            <a:p>
              <a:pPr algn="ctr"/>
              <a:r>
                <a:rPr kumimoji="1" lang="ja-JP" altLang="en-US" sz="1400" b="1" dirty="0" smtClean="0"/>
                <a:t>平成</a:t>
              </a:r>
              <a:r>
                <a:rPr kumimoji="1" lang="en-US" altLang="ja-JP" sz="1400" b="1" dirty="0" smtClean="0"/>
                <a:t>27</a:t>
              </a:r>
              <a:r>
                <a:rPr kumimoji="1" lang="ja-JP" altLang="en-US" sz="1400" b="1" dirty="0" smtClean="0"/>
                <a:t>年</a:t>
              </a:r>
              <a:r>
                <a:rPr lang="en-US" altLang="ja-JP" sz="1400" b="1" dirty="0" smtClean="0"/>
                <a:t>3</a:t>
              </a:r>
              <a:r>
                <a:rPr kumimoji="1" lang="ja-JP" altLang="en-US" sz="1400" b="1" dirty="0" smtClean="0"/>
                <a:t>月</a:t>
              </a:r>
              <a:r>
                <a:rPr kumimoji="1" lang="en-US" altLang="ja-JP" sz="1400" b="1" dirty="0" smtClean="0"/>
                <a:t>15</a:t>
              </a:r>
              <a:r>
                <a:rPr kumimoji="1" lang="ja-JP" altLang="en-US" sz="1400" b="1" dirty="0" smtClean="0"/>
                <a:t>日</a:t>
              </a:r>
              <a:endParaRPr kumimoji="1" lang="en-US" altLang="ja-JP" sz="1400" b="1" dirty="0" smtClean="0"/>
            </a:p>
            <a:p>
              <a:pPr algn="ctr"/>
              <a:r>
                <a:rPr lang="ja-JP" altLang="en-US" sz="1400" b="1" dirty="0" smtClean="0"/>
                <a:t>参加　</a:t>
              </a:r>
              <a:r>
                <a:rPr lang="en-US" altLang="ja-JP" sz="1400" b="1" dirty="0" smtClean="0"/>
                <a:t>?</a:t>
              </a:r>
              <a:r>
                <a:rPr lang="ja-JP" altLang="en-US" sz="1400" b="1" dirty="0" smtClean="0"/>
                <a:t>名</a:t>
              </a:r>
              <a:endParaRPr kumimoji="1" lang="ja-JP" altLang="en-US" sz="1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6"/>
          <p:cNvGrpSpPr/>
          <p:nvPr/>
        </p:nvGrpSpPr>
        <p:grpSpPr>
          <a:xfrm>
            <a:off x="0" y="0"/>
            <a:ext cx="9109040" cy="6858000"/>
            <a:chOff x="0" y="0"/>
            <a:chExt cx="9109040" cy="6858000"/>
          </a:xfrm>
        </p:grpSpPr>
        <p:pic>
          <p:nvPicPr>
            <p:cNvPr id="2" name="図 1"/>
            <p:cNvPicPr/>
            <p:nvPr/>
          </p:nvPicPr>
          <p:blipFill>
            <a:blip r:embed="rId2"/>
            <a:srcRect/>
            <a:stretch>
              <a:fillRect/>
            </a:stretch>
          </p:blipFill>
          <p:spPr bwMode="auto">
            <a:xfrm>
              <a:off x="0" y="0"/>
              <a:ext cx="9109040" cy="6858000"/>
            </a:xfrm>
            <a:prstGeom prst="rect">
              <a:avLst/>
            </a:prstGeom>
            <a:noFill/>
            <a:ln w="9525">
              <a:noFill/>
              <a:miter lim="800000"/>
              <a:headEnd/>
              <a:tailEnd/>
            </a:ln>
          </p:spPr>
        </p:pic>
        <p:cxnSp>
          <p:nvCxnSpPr>
            <p:cNvPr id="8" name="直線コネクタ 7"/>
            <p:cNvCxnSpPr/>
            <p:nvPr/>
          </p:nvCxnSpPr>
          <p:spPr>
            <a:xfrm>
              <a:off x="4000496" y="1428736"/>
              <a:ext cx="2714644"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9" name="直線コネクタ 8"/>
          <p:cNvCxnSpPr/>
          <p:nvPr/>
        </p:nvCxnSpPr>
        <p:spPr>
          <a:xfrm>
            <a:off x="3786182" y="285728"/>
            <a:ext cx="4857784"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286116" y="1142984"/>
            <a:ext cx="3643338"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571604" y="1643050"/>
            <a:ext cx="350046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500034" y="285728"/>
            <a:ext cx="3688798" cy="1571636"/>
          </a:xfrm>
          <a:prstGeom prst="rect">
            <a:avLst/>
          </a:prstGeom>
          <a:noFill/>
          <a:ln w="9525">
            <a:solidFill>
              <a:schemeClr val="tx1"/>
            </a:solid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00034" y="2071678"/>
            <a:ext cx="3692795" cy="857256"/>
          </a:xfrm>
          <a:prstGeom prst="rect">
            <a:avLst/>
          </a:prstGeom>
          <a:noFill/>
          <a:ln w="9525">
            <a:solidFill>
              <a:schemeClr val="tx1"/>
            </a:solid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500034" y="3143248"/>
            <a:ext cx="3643338" cy="1296562"/>
          </a:xfrm>
          <a:prstGeom prst="rect">
            <a:avLst/>
          </a:prstGeom>
          <a:noFill/>
          <a:ln w="9525">
            <a:solidFill>
              <a:schemeClr val="tx1"/>
            </a:solid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500034" y="4572008"/>
            <a:ext cx="2643206" cy="1352055"/>
          </a:xfrm>
          <a:prstGeom prst="rect">
            <a:avLst/>
          </a:prstGeom>
          <a:noFill/>
          <a:ln w="9525">
            <a:solidFill>
              <a:schemeClr val="tx1"/>
            </a:solid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5357818" y="214290"/>
            <a:ext cx="2714644" cy="1115607"/>
          </a:xfrm>
          <a:prstGeom prst="rect">
            <a:avLst/>
          </a:prstGeom>
          <a:noFill/>
          <a:ln w="9525">
            <a:solidFill>
              <a:schemeClr val="tx1"/>
            </a:solidFill>
            <a:miter lim="800000"/>
            <a:headEnd/>
            <a:tailEnd/>
          </a:ln>
          <a:effectLst/>
        </p:spPr>
      </p:pic>
      <p:pic>
        <p:nvPicPr>
          <p:cNvPr id="3079" name="Picture 7"/>
          <p:cNvPicPr>
            <a:picLocks noChangeAspect="1" noChangeArrowheads="1"/>
          </p:cNvPicPr>
          <p:nvPr/>
        </p:nvPicPr>
        <p:blipFill>
          <a:blip r:embed="rId7"/>
          <a:srcRect/>
          <a:stretch>
            <a:fillRect/>
          </a:stretch>
        </p:blipFill>
        <p:spPr bwMode="auto">
          <a:xfrm>
            <a:off x="5357818" y="1428736"/>
            <a:ext cx="2857520" cy="1148349"/>
          </a:xfrm>
          <a:prstGeom prst="rect">
            <a:avLst/>
          </a:prstGeom>
          <a:noFill/>
          <a:ln w="9525">
            <a:solidFill>
              <a:schemeClr val="tx1"/>
            </a:solidFill>
            <a:miter lim="800000"/>
            <a:headEnd/>
            <a:tailEnd/>
          </a:ln>
          <a:effectLst/>
        </p:spPr>
      </p:pic>
      <p:pic>
        <p:nvPicPr>
          <p:cNvPr id="3080" name="Picture 8"/>
          <p:cNvPicPr>
            <a:picLocks noChangeAspect="1" noChangeArrowheads="1"/>
          </p:cNvPicPr>
          <p:nvPr/>
        </p:nvPicPr>
        <p:blipFill>
          <a:blip r:embed="rId8"/>
          <a:srcRect/>
          <a:stretch>
            <a:fillRect/>
          </a:stretch>
        </p:blipFill>
        <p:spPr bwMode="auto">
          <a:xfrm>
            <a:off x="5357818" y="2714620"/>
            <a:ext cx="2789312" cy="2500330"/>
          </a:xfrm>
          <a:prstGeom prst="rect">
            <a:avLst/>
          </a:prstGeom>
          <a:noFill/>
          <a:ln w="9525">
            <a:solidFill>
              <a:schemeClr val="tx1"/>
            </a:solidFill>
            <a:miter lim="800000"/>
            <a:headEnd/>
            <a:tailEnd/>
          </a:ln>
          <a:effectLst/>
        </p:spPr>
      </p:pic>
      <p:pic>
        <p:nvPicPr>
          <p:cNvPr id="3081" name="Picture 9"/>
          <p:cNvPicPr>
            <a:picLocks noChangeAspect="1" noChangeArrowheads="1"/>
          </p:cNvPicPr>
          <p:nvPr/>
        </p:nvPicPr>
        <p:blipFill>
          <a:blip r:embed="rId9"/>
          <a:srcRect/>
          <a:stretch>
            <a:fillRect/>
          </a:stretch>
        </p:blipFill>
        <p:spPr bwMode="auto">
          <a:xfrm>
            <a:off x="5357818" y="5286388"/>
            <a:ext cx="2786082" cy="1484175"/>
          </a:xfrm>
          <a:prstGeom prst="rect">
            <a:avLst/>
          </a:prstGeom>
          <a:noFill/>
          <a:ln w="9525">
            <a:solidFill>
              <a:schemeClr val="tx1"/>
            </a:solidFill>
            <a:miter lim="800000"/>
            <a:headEnd/>
            <a:tailEnd/>
          </a:ln>
          <a:effectLst/>
        </p:spPr>
      </p:pic>
      <p:grpSp>
        <p:nvGrpSpPr>
          <p:cNvPr id="49" name="グループ化 48"/>
          <p:cNvGrpSpPr/>
          <p:nvPr/>
        </p:nvGrpSpPr>
        <p:grpSpPr>
          <a:xfrm>
            <a:off x="0" y="0"/>
            <a:ext cx="9144000" cy="6858000"/>
            <a:chOff x="0" y="0"/>
            <a:chExt cx="9144000" cy="6858000"/>
          </a:xfrm>
        </p:grpSpPr>
        <p:sp>
          <p:nvSpPr>
            <p:cNvPr id="50" name="正方形/長方形 49"/>
            <p:cNvSpPr/>
            <p:nvPr/>
          </p:nvSpPr>
          <p:spPr>
            <a:xfrm>
              <a:off x="0" y="0"/>
              <a:ext cx="9144000"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 name="グループ化 2"/>
            <p:cNvGrpSpPr/>
            <p:nvPr/>
          </p:nvGrpSpPr>
          <p:grpSpPr>
            <a:xfrm>
              <a:off x="142844" y="142852"/>
              <a:ext cx="8718666" cy="6500858"/>
              <a:chOff x="142844" y="142852"/>
              <a:chExt cx="8718666" cy="6500858"/>
            </a:xfrm>
            <a:solidFill>
              <a:schemeClr val="tx1"/>
            </a:solidFill>
          </p:grpSpPr>
          <p:grpSp>
            <p:nvGrpSpPr>
              <p:cNvPr id="52" name="グループ化 12"/>
              <p:cNvGrpSpPr/>
              <p:nvPr/>
            </p:nvGrpSpPr>
            <p:grpSpPr>
              <a:xfrm>
                <a:off x="142844" y="142852"/>
                <a:ext cx="4121423" cy="4687507"/>
                <a:chOff x="142844" y="142852"/>
                <a:chExt cx="4121423" cy="4687507"/>
              </a:xfrm>
              <a:grpFill/>
            </p:grpSpPr>
            <p:grpSp>
              <p:nvGrpSpPr>
                <p:cNvPr id="59" name="グループ化 10"/>
                <p:cNvGrpSpPr/>
                <p:nvPr/>
              </p:nvGrpSpPr>
              <p:grpSpPr>
                <a:xfrm>
                  <a:off x="571472" y="1357298"/>
                  <a:ext cx="3692795" cy="3473061"/>
                  <a:chOff x="500034" y="1357298"/>
                  <a:chExt cx="3692795" cy="3473061"/>
                </a:xfrm>
                <a:grpFill/>
              </p:grpSpPr>
              <p:pic>
                <p:nvPicPr>
                  <p:cNvPr id="61" name="Picture 3"/>
                  <p:cNvPicPr>
                    <a:picLocks noChangeAspect="1" noChangeArrowheads="1"/>
                  </p:cNvPicPr>
                  <p:nvPr/>
                </p:nvPicPr>
                <p:blipFill>
                  <a:blip r:embed="rId3"/>
                  <a:srcRect/>
                  <a:stretch>
                    <a:fillRect/>
                  </a:stretch>
                </p:blipFill>
                <p:spPr bwMode="auto">
                  <a:xfrm>
                    <a:off x="500034" y="2786058"/>
                    <a:ext cx="3692795" cy="857256"/>
                  </a:xfrm>
                  <a:prstGeom prst="rect">
                    <a:avLst/>
                  </a:prstGeom>
                  <a:grpFill/>
                  <a:ln w="28575">
                    <a:solidFill>
                      <a:srgbClr val="FF0000"/>
                    </a:solidFill>
                    <a:miter lim="800000"/>
                    <a:headEnd/>
                    <a:tailEnd/>
                  </a:ln>
                  <a:effectLst/>
                </p:spPr>
              </p:pic>
              <p:pic>
                <p:nvPicPr>
                  <p:cNvPr id="62" name="Picture 5"/>
                  <p:cNvPicPr>
                    <a:picLocks noChangeAspect="1" noChangeArrowheads="1"/>
                  </p:cNvPicPr>
                  <p:nvPr/>
                </p:nvPicPr>
                <p:blipFill>
                  <a:blip r:embed="rId5"/>
                  <a:srcRect/>
                  <a:stretch>
                    <a:fillRect/>
                  </a:stretch>
                </p:blipFill>
                <p:spPr bwMode="auto">
                  <a:xfrm>
                    <a:off x="500034" y="1357298"/>
                    <a:ext cx="2643206" cy="1352055"/>
                  </a:xfrm>
                  <a:prstGeom prst="rect">
                    <a:avLst/>
                  </a:prstGeom>
                  <a:grpFill/>
                  <a:ln w="28575">
                    <a:solidFill>
                      <a:srgbClr val="FF0000"/>
                    </a:solidFill>
                    <a:miter lim="800000"/>
                    <a:headEnd/>
                    <a:tailEnd/>
                  </a:ln>
                  <a:effectLst/>
                </p:spPr>
              </p:pic>
              <p:pic>
                <p:nvPicPr>
                  <p:cNvPr id="63" name="Picture 6"/>
                  <p:cNvPicPr>
                    <a:picLocks noChangeAspect="1" noChangeArrowheads="1"/>
                  </p:cNvPicPr>
                  <p:nvPr/>
                </p:nvPicPr>
                <p:blipFill>
                  <a:blip r:embed="rId6"/>
                  <a:srcRect/>
                  <a:stretch>
                    <a:fillRect/>
                  </a:stretch>
                </p:blipFill>
                <p:spPr bwMode="auto">
                  <a:xfrm>
                    <a:off x="500034" y="3714752"/>
                    <a:ext cx="2714644" cy="1115607"/>
                  </a:xfrm>
                  <a:prstGeom prst="rect">
                    <a:avLst/>
                  </a:prstGeom>
                  <a:grpFill/>
                  <a:ln w="28575">
                    <a:solidFill>
                      <a:srgbClr val="FF0000"/>
                    </a:solidFill>
                    <a:miter lim="800000"/>
                    <a:headEnd/>
                    <a:tailEnd/>
                  </a:ln>
                  <a:effectLst/>
                </p:spPr>
              </p:pic>
            </p:grpSp>
            <p:pic>
              <p:nvPicPr>
                <p:cNvPr id="60" name="Picture 7"/>
                <p:cNvPicPr>
                  <a:picLocks noChangeAspect="1" noChangeArrowheads="1"/>
                </p:cNvPicPr>
                <p:nvPr/>
              </p:nvPicPr>
              <p:blipFill>
                <a:blip r:embed="rId7"/>
                <a:srcRect/>
                <a:stretch>
                  <a:fillRect/>
                </a:stretch>
              </p:blipFill>
              <p:spPr bwMode="auto">
                <a:xfrm>
                  <a:off x="142844" y="142852"/>
                  <a:ext cx="2857520" cy="1148349"/>
                </a:xfrm>
                <a:prstGeom prst="rect">
                  <a:avLst/>
                </a:prstGeom>
                <a:grpFill/>
                <a:ln w="28575">
                  <a:solidFill>
                    <a:srgbClr val="FF0000"/>
                  </a:solidFill>
                  <a:miter lim="800000"/>
                  <a:headEnd/>
                  <a:tailEnd/>
                </a:ln>
                <a:effectLst/>
              </p:spPr>
            </p:pic>
          </p:grpSp>
          <p:grpSp>
            <p:nvGrpSpPr>
              <p:cNvPr id="53" name="グループ化 13"/>
              <p:cNvGrpSpPr/>
              <p:nvPr/>
            </p:nvGrpSpPr>
            <p:grpSpPr>
              <a:xfrm>
                <a:off x="2285984" y="3643314"/>
                <a:ext cx="6575526" cy="3000396"/>
                <a:chOff x="2285984" y="3643314"/>
                <a:chExt cx="6575526" cy="3000396"/>
              </a:xfrm>
              <a:grpFill/>
            </p:grpSpPr>
            <p:pic>
              <p:nvPicPr>
                <p:cNvPr id="57" name="Picture 2"/>
                <p:cNvPicPr>
                  <a:picLocks noChangeAspect="1" noChangeArrowheads="1"/>
                </p:cNvPicPr>
                <p:nvPr/>
              </p:nvPicPr>
              <p:blipFill>
                <a:blip r:embed="rId2"/>
                <a:srcRect/>
                <a:stretch>
                  <a:fillRect/>
                </a:stretch>
              </p:blipFill>
              <p:spPr bwMode="auto">
                <a:xfrm>
                  <a:off x="2285984" y="5072074"/>
                  <a:ext cx="3688798" cy="1571636"/>
                </a:xfrm>
                <a:prstGeom prst="rect">
                  <a:avLst/>
                </a:prstGeom>
                <a:grpFill/>
                <a:ln w="28575">
                  <a:solidFill>
                    <a:srgbClr val="002060"/>
                  </a:solidFill>
                  <a:miter lim="800000"/>
                  <a:headEnd/>
                  <a:tailEnd/>
                </a:ln>
                <a:effectLst/>
              </p:spPr>
            </p:pic>
            <p:pic>
              <p:nvPicPr>
                <p:cNvPr id="58" name="Picture 8"/>
                <p:cNvPicPr>
                  <a:picLocks noChangeAspect="1" noChangeArrowheads="1"/>
                </p:cNvPicPr>
                <p:nvPr/>
              </p:nvPicPr>
              <p:blipFill>
                <a:blip r:embed="rId8"/>
                <a:srcRect/>
                <a:stretch>
                  <a:fillRect/>
                </a:stretch>
              </p:blipFill>
              <p:spPr bwMode="auto">
                <a:xfrm>
                  <a:off x="6072198" y="3643314"/>
                  <a:ext cx="2789312" cy="2500330"/>
                </a:xfrm>
                <a:prstGeom prst="rect">
                  <a:avLst/>
                </a:prstGeom>
                <a:grpFill/>
                <a:ln w="28575">
                  <a:solidFill>
                    <a:srgbClr val="002060"/>
                  </a:solidFill>
                  <a:miter lim="800000"/>
                  <a:headEnd/>
                  <a:tailEnd/>
                </a:ln>
                <a:effectLst/>
              </p:spPr>
            </p:pic>
          </p:grpSp>
          <p:grpSp>
            <p:nvGrpSpPr>
              <p:cNvPr id="54" name="グループ化 10"/>
              <p:cNvGrpSpPr/>
              <p:nvPr/>
            </p:nvGrpSpPr>
            <p:grpSpPr>
              <a:xfrm>
                <a:off x="4714876" y="214290"/>
                <a:ext cx="3643338" cy="2796760"/>
                <a:chOff x="4714876" y="214290"/>
                <a:chExt cx="3643338" cy="2796760"/>
              </a:xfrm>
              <a:grpFill/>
            </p:grpSpPr>
            <p:pic>
              <p:nvPicPr>
                <p:cNvPr id="55" name="Picture 4"/>
                <p:cNvPicPr>
                  <a:picLocks noChangeAspect="1" noChangeArrowheads="1"/>
                </p:cNvPicPr>
                <p:nvPr/>
              </p:nvPicPr>
              <p:blipFill>
                <a:blip r:embed="rId4"/>
                <a:srcRect/>
                <a:stretch>
                  <a:fillRect/>
                </a:stretch>
              </p:blipFill>
              <p:spPr bwMode="auto">
                <a:xfrm>
                  <a:off x="4714876" y="1714488"/>
                  <a:ext cx="3643338" cy="1296562"/>
                </a:xfrm>
                <a:prstGeom prst="rect">
                  <a:avLst/>
                </a:prstGeom>
                <a:grpFill/>
                <a:ln w="28575">
                  <a:solidFill>
                    <a:srgbClr val="0000FF"/>
                  </a:solidFill>
                  <a:miter lim="800000"/>
                  <a:headEnd/>
                  <a:tailEnd/>
                </a:ln>
                <a:effectLst/>
              </p:spPr>
            </p:pic>
            <p:pic>
              <p:nvPicPr>
                <p:cNvPr id="56" name="Picture 9"/>
                <p:cNvPicPr>
                  <a:picLocks noChangeAspect="1" noChangeArrowheads="1"/>
                </p:cNvPicPr>
                <p:nvPr/>
              </p:nvPicPr>
              <p:blipFill>
                <a:blip r:embed="rId9"/>
                <a:srcRect/>
                <a:stretch>
                  <a:fillRect/>
                </a:stretch>
              </p:blipFill>
              <p:spPr bwMode="auto">
                <a:xfrm>
                  <a:off x="4714876" y="214290"/>
                  <a:ext cx="2786082" cy="1484175"/>
                </a:xfrm>
                <a:prstGeom prst="rect">
                  <a:avLst/>
                </a:prstGeom>
                <a:grpFill/>
                <a:ln w="28575">
                  <a:solidFill>
                    <a:srgbClr val="0000FF"/>
                  </a:solidFill>
                  <a:miter lim="800000"/>
                  <a:headEnd/>
                  <a:tailEnd/>
                </a:ln>
                <a:effectLst/>
              </p:spPr>
            </p:pic>
          </p:gr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ox(out)">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Users\M.H\Desktop\maintitl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bwMode="auto">
          <a:xfrm>
            <a:off x="2814929" y="3501008"/>
            <a:ext cx="3514142" cy="2939443"/>
          </a:xfrm>
          <a:prstGeom prst="rect">
            <a:avLst/>
          </a:prstGeom>
          <a:solidFill>
            <a:schemeClr val="tx2">
              <a:lumMod val="75000"/>
            </a:schemeClr>
          </a:solidFill>
        </p:spPr>
      </p:pic>
      <p:sp>
        <p:nvSpPr>
          <p:cNvPr id="6" name="正方形/長方形 5"/>
          <p:cNvSpPr/>
          <p:nvPr/>
        </p:nvSpPr>
        <p:spPr>
          <a:xfrm>
            <a:off x="0" y="214290"/>
            <a:ext cx="9144000" cy="1384995"/>
          </a:xfrm>
          <a:prstGeom prst="rect">
            <a:avLst/>
          </a:prstGeom>
        </p:spPr>
        <p:txBody>
          <a:bodyPr wrap="square">
            <a:spAutoFit/>
          </a:bodyPr>
          <a:lstStyle/>
          <a:p>
            <a:pPr algn="ctr"/>
            <a:r>
              <a:rPr lang="ja-JP" altLang="en-US" sz="2800" b="1" dirty="0" smtClean="0">
                <a:latin typeface="ＭＳ Ｐ明朝" pitchFamily="18" charset="-128"/>
                <a:ea typeface="ＭＳ Ｐ明朝" pitchFamily="18" charset="-128"/>
                <a:cs typeface="Times New Roman" pitchFamily="18" charset="0"/>
              </a:rPr>
              <a:t>平成</a:t>
            </a:r>
            <a:r>
              <a:rPr lang="en-US" altLang="ja-JP" sz="2800" b="1" dirty="0" smtClean="0">
                <a:latin typeface="ＭＳ Ｐ明朝" pitchFamily="18" charset="-128"/>
                <a:ea typeface="ＭＳ Ｐ明朝" pitchFamily="18" charset="-128"/>
                <a:cs typeface="Times New Roman" pitchFamily="18" charset="0"/>
              </a:rPr>
              <a:t>26</a:t>
            </a:r>
            <a:r>
              <a:rPr lang="ja-JP" altLang="en-US" sz="2800" b="1" dirty="0" smtClean="0">
                <a:latin typeface="ＭＳ Ｐ明朝" pitchFamily="18" charset="-128"/>
                <a:ea typeface="ＭＳ Ｐ明朝" pitchFamily="18" charset="-128"/>
                <a:cs typeface="Times New Roman" pitchFamily="18" charset="0"/>
              </a:rPr>
              <a:t>年度「地域医療再生基金」</a:t>
            </a:r>
            <a:endParaRPr lang="en-US" altLang="ja-JP" sz="2800" b="1" dirty="0" smtClean="0">
              <a:latin typeface="ＭＳ Ｐ明朝" pitchFamily="18" charset="-128"/>
              <a:ea typeface="ＭＳ Ｐ明朝" pitchFamily="18" charset="-128"/>
              <a:cs typeface="Times New Roman" pitchFamily="18" charset="0"/>
            </a:endParaRPr>
          </a:p>
          <a:p>
            <a:pPr algn="ctr"/>
            <a:r>
              <a:rPr lang="ja-JP" altLang="en-US" sz="2800" b="1" dirty="0" smtClean="0">
                <a:latin typeface="ＭＳ Ｐ明朝" pitchFamily="18" charset="-128"/>
                <a:ea typeface="ＭＳ Ｐ明朝" pitchFamily="18" charset="-128"/>
                <a:cs typeface="Times New Roman" pitchFamily="18" charset="0"/>
              </a:rPr>
              <a:t>による飯田医師会・南信州広域連合</a:t>
            </a:r>
            <a:endParaRPr lang="en-US" altLang="ja-JP" sz="2800" b="1" dirty="0" smtClean="0">
              <a:latin typeface="ＭＳ Ｐ明朝" pitchFamily="18" charset="-128"/>
              <a:ea typeface="ＭＳ Ｐ明朝" pitchFamily="18" charset="-128"/>
              <a:cs typeface="Times New Roman" pitchFamily="18" charset="0"/>
            </a:endParaRPr>
          </a:p>
          <a:p>
            <a:pPr algn="ctr"/>
            <a:r>
              <a:rPr lang="ja-JP" altLang="en-US" sz="2800" b="1" dirty="0" smtClean="0">
                <a:latin typeface="ＭＳ Ｐ明朝" pitchFamily="18" charset="-128"/>
                <a:ea typeface="ＭＳ Ｐ明朝" pitchFamily="18" charset="-128"/>
                <a:cs typeface="Times New Roman" pitchFamily="18" charset="0"/>
              </a:rPr>
              <a:t>「多職種協働による在宅チーム医療を担う人材育成事業」</a:t>
            </a:r>
            <a:endParaRPr lang="en-US" altLang="ja-JP" sz="2800" b="1" dirty="0" smtClean="0">
              <a:latin typeface="ＭＳ Ｐ明朝" pitchFamily="18" charset="-128"/>
              <a:ea typeface="ＭＳ Ｐ明朝" pitchFamily="18" charset="-128"/>
              <a:cs typeface="Times New Roman" pitchFamily="18" charset="0"/>
            </a:endParaRPr>
          </a:p>
        </p:txBody>
      </p:sp>
      <p:sp>
        <p:nvSpPr>
          <p:cNvPr id="4" name="正方形/長方形 3"/>
          <p:cNvSpPr/>
          <p:nvPr/>
        </p:nvSpPr>
        <p:spPr>
          <a:xfrm>
            <a:off x="0" y="1857364"/>
            <a:ext cx="9144000" cy="1384995"/>
          </a:xfrm>
          <a:prstGeom prst="rect">
            <a:avLst/>
          </a:prstGeom>
        </p:spPr>
        <p:txBody>
          <a:bodyPr wrap="square">
            <a:spAutoFit/>
          </a:bodyPr>
          <a:lstStyle/>
          <a:p>
            <a:pPr lvl="0" algn="ctr" fontAlgn="base">
              <a:spcBef>
                <a:spcPct val="0"/>
              </a:spcBef>
              <a:spcAft>
                <a:spcPct val="0"/>
              </a:spcAft>
            </a:pPr>
            <a:r>
              <a:rPr lang="ja-JP" altLang="en-US" sz="2800" b="1" dirty="0" smtClean="0">
                <a:solidFill>
                  <a:srgbClr val="FF0000"/>
                </a:solidFill>
                <a:latin typeface="ＭＳ Ｐ明朝" pitchFamily="18" charset="-128"/>
                <a:ea typeface="ＭＳ Ｐ明朝" pitchFamily="18" charset="-128"/>
                <a:cs typeface="ＭＳ Ｐゴシック" pitchFamily="50" charset="-128"/>
              </a:rPr>
              <a:t>平成２６年度「地域医療介護総合確保基金（医療分）」</a:t>
            </a:r>
            <a:endParaRPr lang="en-US" altLang="ja-JP" sz="2800" b="1" dirty="0" smtClean="0">
              <a:solidFill>
                <a:srgbClr val="FF0000"/>
              </a:solidFill>
              <a:latin typeface="ＭＳ Ｐ明朝" pitchFamily="18" charset="-128"/>
              <a:ea typeface="ＭＳ Ｐ明朝" pitchFamily="18" charset="-128"/>
              <a:cs typeface="ＭＳ Ｐゴシック" pitchFamily="50" charset="-128"/>
            </a:endParaRPr>
          </a:p>
          <a:p>
            <a:pPr lvl="0" algn="ctr" fontAlgn="base">
              <a:spcBef>
                <a:spcPct val="0"/>
              </a:spcBef>
              <a:spcAft>
                <a:spcPct val="0"/>
              </a:spcAft>
            </a:pPr>
            <a:r>
              <a:rPr lang="ja-JP" altLang="en-US" sz="2800" b="1" dirty="0" smtClean="0">
                <a:solidFill>
                  <a:srgbClr val="FF0000"/>
                </a:solidFill>
                <a:latin typeface="ＭＳ Ｐ明朝" pitchFamily="18" charset="-128"/>
                <a:ea typeface="ＭＳ Ｐ明朝" pitchFamily="18" charset="-128"/>
                <a:cs typeface="ＭＳ Ｐゴシック" pitchFamily="50" charset="-128"/>
              </a:rPr>
              <a:t>による飯田医師会</a:t>
            </a:r>
          </a:p>
          <a:p>
            <a:pPr lvl="0" algn="ctr" eaLnBrk="0" fontAlgn="base" hangingPunct="0">
              <a:spcBef>
                <a:spcPct val="0"/>
              </a:spcBef>
              <a:spcAft>
                <a:spcPct val="0"/>
              </a:spcAft>
            </a:pPr>
            <a:r>
              <a:rPr lang="ja-JP" altLang="en-US" sz="2800" b="1" dirty="0" smtClean="0">
                <a:solidFill>
                  <a:srgbClr val="FF0000"/>
                </a:solidFill>
                <a:latin typeface="ＭＳ Ｐ明朝" pitchFamily="18" charset="-128"/>
                <a:ea typeface="ＭＳ Ｐ明朝" pitchFamily="18" charset="-128"/>
                <a:cs typeface="ＭＳ Ｐゴシック" pitchFamily="50" charset="-128"/>
              </a:rPr>
              <a:t>「在宅医療推進のための医療機関間・連携拠点事業」</a:t>
            </a:r>
            <a:endParaRPr lang="ja-JP"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ja-JP" sz="2400" b="1" i="0" u="none" strike="noStrike" cap="none" normalizeH="0" baseline="0" dirty="0" smtClean="0">
                <a:ln>
                  <a:noFill/>
                </a:ln>
                <a:effectLst/>
                <a:latin typeface="ＭＳ Ｐ明朝" pitchFamily="18" charset="-128"/>
                <a:ea typeface="ＭＳ Ｐ明朝" pitchFamily="18" charset="-128"/>
                <a:cs typeface="ＭＳ Ｐゴシック" pitchFamily="50" charset="-128"/>
              </a:rPr>
              <a:t>平成２６年度「地域医療介護総合確保基金（医療分）」による</a:t>
            </a:r>
          </a:p>
          <a:p>
            <a:pPr marL="0" marR="0" lvl="0" indent="0" algn="ctr" defTabSz="914400" rtl="0" eaLnBrk="0" fontAlgn="base" latinLnBrk="0" hangingPunct="0">
              <a:spcBef>
                <a:spcPct val="0"/>
              </a:spcBef>
              <a:spcAft>
                <a:spcPct val="0"/>
              </a:spcAft>
              <a:buClrTx/>
              <a:buSzTx/>
              <a:buFontTx/>
              <a:buNone/>
              <a:tabLst/>
            </a:pPr>
            <a:r>
              <a:rPr kumimoji="1" lang="ja-JP" sz="2400" b="1" i="0" u="none" strike="noStrike" cap="none" normalizeH="0" baseline="0" dirty="0" smtClean="0">
                <a:ln>
                  <a:noFill/>
                </a:ln>
                <a:effectLst/>
                <a:latin typeface="ＭＳ Ｐ明朝" pitchFamily="18" charset="-128"/>
                <a:ea typeface="ＭＳ Ｐ明朝" pitchFamily="18" charset="-128"/>
                <a:cs typeface="ＭＳ Ｐゴシック" pitchFamily="50" charset="-128"/>
              </a:rPr>
              <a:t>「在宅医療推進のための</a:t>
            </a:r>
            <a:r>
              <a:rPr kumimoji="1" lang="ja-JP" sz="2400" b="1" i="0" u="none" strike="noStrike" cap="none" normalizeH="0" baseline="0" dirty="0" smtClean="0">
                <a:ln>
                  <a:noFill/>
                </a:ln>
                <a:solidFill>
                  <a:srgbClr val="FF0000"/>
                </a:solidFill>
                <a:effectLst/>
                <a:latin typeface="ＭＳ Ｐ明朝" pitchFamily="18" charset="-128"/>
                <a:ea typeface="ＭＳ Ｐ明朝" pitchFamily="18" charset="-128"/>
                <a:cs typeface="ＭＳ Ｐゴシック" pitchFamily="50" charset="-128"/>
              </a:rPr>
              <a:t>医療機関間・連携拠点</a:t>
            </a:r>
            <a:r>
              <a:rPr kumimoji="1" lang="ja-JP" sz="2400" b="1" i="0" u="none" strike="noStrike" cap="none" normalizeH="0" baseline="0" dirty="0" smtClean="0">
                <a:ln>
                  <a:noFill/>
                </a:ln>
                <a:effectLst/>
                <a:latin typeface="ＭＳ Ｐ明朝" pitchFamily="18" charset="-128"/>
                <a:ea typeface="ＭＳ Ｐ明朝" pitchFamily="18" charset="-128"/>
                <a:cs typeface="ＭＳ Ｐゴシック" pitchFamily="50" charset="-128"/>
              </a:rPr>
              <a:t>事業</a:t>
            </a:r>
            <a:r>
              <a:rPr kumimoji="1" lang="ja-JP" altLang="en-US" sz="2400" b="1" i="0" u="none" strike="noStrike" cap="none" normalizeH="0" baseline="0" dirty="0" smtClean="0">
                <a:ln>
                  <a:noFill/>
                </a:ln>
                <a:effectLst/>
                <a:latin typeface="ＭＳ Ｐ明朝" pitchFamily="18" charset="-128"/>
                <a:ea typeface="ＭＳ Ｐ明朝" pitchFamily="18" charset="-128"/>
                <a:cs typeface="ＭＳ Ｐゴシック" pitchFamily="50" charset="-128"/>
              </a:rPr>
              <a:t>」</a:t>
            </a:r>
          </a:p>
        </p:txBody>
      </p:sp>
      <p:sp>
        <p:nvSpPr>
          <p:cNvPr id="3" name="正方形/長方形 2"/>
          <p:cNvSpPr/>
          <p:nvPr/>
        </p:nvSpPr>
        <p:spPr>
          <a:xfrm>
            <a:off x="0" y="928670"/>
            <a:ext cx="9144000" cy="461665"/>
          </a:xfrm>
          <a:prstGeom prst="rect">
            <a:avLst/>
          </a:prstGeom>
        </p:spPr>
        <p:txBody>
          <a:bodyPr wrap="square">
            <a:spAutoFit/>
          </a:bodyPr>
          <a:lstStyle/>
          <a:p>
            <a:pPr algn="ctr"/>
            <a:r>
              <a:rPr lang="ja-JP" altLang="en-US" sz="2400" b="1" dirty="0" smtClean="0">
                <a:latin typeface="ＭＳ Ｐ明朝" pitchFamily="18" charset="-128"/>
                <a:ea typeface="ＭＳ Ｐ明朝" pitchFamily="18" charset="-128"/>
              </a:rPr>
              <a:t>当圏域の地域包括ケアシステム構築に向けた飯田医師会業務の柱</a:t>
            </a:r>
            <a:endParaRPr lang="ja-JP" altLang="en-US" sz="2400" b="1" dirty="0">
              <a:latin typeface="ＭＳ Ｐ明朝" pitchFamily="18" charset="-128"/>
              <a:ea typeface="ＭＳ Ｐ明朝" pitchFamily="18" charset="-128"/>
            </a:endParaRPr>
          </a:p>
        </p:txBody>
      </p:sp>
      <p:sp>
        <p:nvSpPr>
          <p:cNvPr id="5" name="Rectangle 2"/>
          <p:cNvSpPr>
            <a:spLocks noChangeArrowheads="1"/>
          </p:cNvSpPr>
          <p:nvPr/>
        </p:nvSpPr>
        <p:spPr bwMode="auto">
          <a:xfrm>
            <a:off x="214282" y="1428736"/>
            <a:ext cx="8715436" cy="3785652"/>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ja-JP" altLang="ja-JP" sz="2000" b="1" i="0" u="none" strike="noStrike" cap="none" normalizeH="0" baseline="0" dirty="0" smtClean="0">
                <a:ln>
                  <a:noFill/>
                </a:ln>
                <a:solidFill>
                  <a:srgbClr val="000099"/>
                </a:solidFill>
                <a:effectLst/>
                <a:latin typeface="ＭＳ Ｐ明朝" pitchFamily="18" charset="-128"/>
                <a:ea typeface="ＭＳ Ｐ明朝" pitchFamily="18" charset="-128"/>
                <a:cs typeface="ＭＳ Ｐゴシック" pitchFamily="50" charset="-128"/>
              </a:rPr>
              <a:t>①</a:t>
            </a:r>
            <a:r>
              <a:rPr lang="ja-JP" altLang="en-US" sz="2000" b="1" u="sng" dirty="0" smtClean="0">
                <a:solidFill>
                  <a:srgbClr val="FF0000"/>
                </a:solidFill>
                <a:latin typeface="ＭＳ Ｐ明朝" pitchFamily="18" charset="-128"/>
                <a:ea typeface="ＭＳ Ｐ明朝" pitchFamily="18" charset="-128"/>
                <a:cs typeface="ＭＳ Ｐゴシック" pitchFamily="50" charset="-128"/>
              </a:rPr>
              <a:t>在宅患者情報の共有システムの構築</a:t>
            </a:r>
            <a:endParaRPr lang="en-US" altLang="ja-JP" sz="2000" b="1" u="sng" dirty="0" smtClean="0">
              <a:solidFill>
                <a:srgbClr val="FF0000"/>
              </a:solidFill>
              <a:latin typeface="ＭＳ Ｐ明朝" pitchFamily="18" charset="-128"/>
              <a:ea typeface="ＭＳ Ｐ明朝" pitchFamily="18" charset="-128"/>
              <a:cs typeface="ＭＳ Ｐゴシック" pitchFamily="50" charset="-128"/>
            </a:endParaRPr>
          </a:p>
          <a:p>
            <a:pPr fontAlgn="base">
              <a:spcBef>
                <a:spcPct val="0"/>
              </a:spcBef>
              <a:spcAft>
                <a:spcPct val="0"/>
              </a:spcAft>
            </a:pPr>
            <a:r>
              <a:rPr lang="ja-JP" altLang="en-US" sz="2000" b="1" dirty="0" smtClean="0">
                <a:solidFill>
                  <a:srgbClr val="000099"/>
                </a:solidFill>
                <a:latin typeface="ＭＳ Ｐ明朝" pitchFamily="18" charset="-128"/>
                <a:ea typeface="ＭＳ Ｐ明朝" pitchFamily="18" charset="-128"/>
                <a:cs typeface="ＭＳ Ｐゴシック" pitchFamily="50" charset="-128"/>
              </a:rPr>
              <a:t>　　　既存の</a:t>
            </a:r>
            <a:r>
              <a:rPr lang="en-US" altLang="ja-JP" sz="2000" b="1" dirty="0" smtClean="0">
                <a:solidFill>
                  <a:srgbClr val="000099"/>
                </a:solidFill>
                <a:latin typeface="ＭＳ Ｐ明朝" pitchFamily="18" charset="-128"/>
                <a:ea typeface="ＭＳ Ｐ明朝" pitchFamily="18" charset="-128"/>
                <a:cs typeface="ＭＳ Ｐゴシック" pitchFamily="50" charset="-128"/>
              </a:rPr>
              <a:t>ICT</a:t>
            </a:r>
            <a:r>
              <a:rPr lang="ja-JP" altLang="en-US" sz="2000" b="1" dirty="0" smtClean="0">
                <a:solidFill>
                  <a:srgbClr val="000099"/>
                </a:solidFill>
                <a:latin typeface="ＭＳ Ｐ明朝" pitchFamily="18" charset="-128"/>
                <a:ea typeface="ＭＳ Ｐ明朝" pitchFamily="18" charset="-128"/>
                <a:cs typeface="ＭＳ Ｐゴシック" pitchFamily="50" charset="-128"/>
              </a:rPr>
              <a:t>システムを流用</a:t>
            </a:r>
            <a:endParaRPr lang="en-US" altLang="ja-JP" sz="2000" b="1" dirty="0" smtClean="0">
              <a:solidFill>
                <a:srgbClr val="000099"/>
              </a:solidFill>
              <a:latin typeface="ＭＳ Ｐ明朝" pitchFamily="18" charset="-128"/>
              <a:ea typeface="ＭＳ Ｐ明朝" pitchFamily="18" charset="-128"/>
              <a:cs typeface="ＭＳ Ｐゴシック" pitchFamily="50" charset="-128"/>
            </a:endParaRPr>
          </a:p>
          <a:p>
            <a:pPr fontAlgn="base">
              <a:spcBef>
                <a:spcPct val="0"/>
              </a:spcBef>
              <a:spcAft>
                <a:spcPct val="0"/>
              </a:spcAft>
            </a:pPr>
            <a:r>
              <a:rPr lang="ja-JP" altLang="en-US" sz="2000" b="1" dirty="0" smtClean="0">
                <a:solidFill>
                  <a:srgbClr val="000099"/>
                </a:solidFill>
                <a:latin typeface="ＭＳ Ｐ明朝" pitchFamily="18" charset="-128"/>
                <a:ea typeface="ＭＳ Ｐ明朝" pitchFamily="18" charset="-128"/>
                <a:cs typeface="ＭＳ Ｐゴシック" pitchFamily="50" charset="-128"/>
              </a:rPr>
              <a:t>　　　</a:t>
            </a:r>
            <a:r>
              <a:rPr lang="en-US" altLang="ja-JP" sz="2000" b="1" dirty="0" smtClean="0">
                <a:solidFill>
                  <a:srgbClr val="000099"/>
                </a:solidFill>
                <a:latin typeface="ＭＳ Ｐ明朝" pitchFamily="18" charset="-128"/>
                <a:ea typeface="ＭＳ Ｐ明朝" pitchFamily="18" charset="-128"/>
                <a:cs typeface="ＭＳ Ｐゴシック" pitchFamily="50" charset="-128"/>
              </a:rPr>
              <a:t>Ism-Link</a:t>
            </a:r>
            <a:r>
              <a:rPr lang="ja-JP" altLang="en-US" sz="2000" b="1" dirty="0" smtClean="0">
                <a:solidFill>
                  <a:srgbClr val="000099"/>
                </a:solidFill>
                <a:latin typeface="ＭＳ Ｐ明朝" pitchFamily="18" charset="-128"/>
                <a:ea typeface="ＭＳ Ｐ明朝" pitchFamily="18" charset="-128"/>
                <a:cs typeface="ＭＳ Ｐゴシック" pitchFamily="50" charset="-128"/>
              </a:rPr>
              <a:t>や県立病院機構のシステムと自治体のシステム</a:t>
            </a:r>
            <a:endParaRPr lang="en-US" altLang="ja-JP" sz="2000" b="1" dirty="0" smtClean="0">
              <a:solidFill>
                <a:srgbClr val="000099"/>
              </a:solidFill>
              <a:latin typeface="ＭＳ Ｐ明朝" pitchFamily="18" charset="-128"/>
              <a:ea typeface="ＭＳ Ｐ明朝" pitchFamily="18" charset="-128"/>
              <a:cs typeface="ＭＳ Ｐゴシック" pitchFamily="50" charset="-128"/>
            </a:endParaRPr>
          </a:p>
          <a:p>
            <a:pPr fontAlgn="base">
              <a:spcBef>
                <a:spcPct val="0"/>
              </a:spcBef>
              <a:spcAft>
                <a:spcPct val="0"/>
              </a:spcAft>
            </a:pPr>
            <a:r>
              <a:rPr lang="ja-JP" altLang="en-US" sz="2000" b="1" dirty="0" smtClean="0">
                <a:solidFill>
                  <a:srgbClr val="000099"/>
                </a:solidFill>
                <a:latin typeface="ＭＳ Ｐ明朝" pitchFamily="18" charset="-128"/>
                <a:ea typeface="ＭＳ Ｐ明朝" pitchFamily="18" charset="-128"/>
                <a:cs typeface="ＭＳ Ｐゴシック" pitchFamily="50" charset="-128"/>
              </a:rPr>
              <a:t>　　　（地域</a:t>
            </a:r>
            <a:r>
              <a:rPr lang="en-US" altLang="ja-JP" sz="2000" b="1" dirty="0" smtClean="0">
                <a:solidFill>
                  <a:srgbClr val="000099"/>
                </a:solidFill>
                <a:latin typeface="ＭＳ Ｐ明朝" pitchFamily="18" charset="-128"/>
                <a:ea typeface="ＭＳ Ｐ明朝" pitchFamily="18" charset="-128"/>
                <a:cs typeface="ＭＳ Ｐゴシック" pitchFamily="50" charset="-128"/>
              </a:rPr>
              <a:t>ICT;</a:t>
            </a:r>
            <a:r>
              <a:rPr lang="ja-JP" altLang="en-US" sz="2000" b="1" dirty="0" smtClean="0">
                <a:solidFill>
                  <a:srgbClr val="000099"/>
                </a:solidFill>
                <a:latin typeface="ＭＳ Ｐ明朝" pitchFamily="18" charset="-128"/>
                <a:ea typeface="ＭＳ Ｐ明朝" pitchFamily="18" charset="-128"/>
                <a:cs typeface="ＭＳ Ｐゴシック" pitchFamily="50" charset="-128"/>
              </a:rPr>
              <a:t>阿南町のエイルや天龍村の見守りシステム等）を連動させる。</a:t>
            </a:r>
            <a:endParaRPr lang="en-US" altLang="ja-JP" sz="2000" b="1" dirty="0" smtClean="0">
              <a:solidFill>
                <a:srgbClr val="000099"/>
              </a:solidFill>
              <a:latin typeface="ＭＳ Ｐ明朝" pitchFamily="18" charset="-128"/>
              <a:ea typeface="ＭＳ Ｐ明朝" pitchFamily="18" charset="-128"/>
              <a:cs typeface="ＭＳ Ｐゴシック" pitchFamily="50" charset="-128"/>
            </a:endParaRPr>
          </a:p>
          <a:p>
            <a:pPr fontAlgn="base">
              <a:spcBef>
                <a:spcPct val="0"/>
              </a:spcBef>
              <a:spcAft>
                <a:spcPct val="0"/>
              </a:spcAft>
            </a:pPr>
            <a:endParaRPr lang="ja-JP" altLang="en-US" sz="1000" b="1" dirty="0" smtClean="0">
              <a:solidFill>
                <a:srgbClr val="000099"/>
              </a:solidFill>
              <a:latin typeface="ＭＳ Ｐ明朝" pitchFamily="18" charset="-128"/>
              <a:ea typeface="ＭＳ Ｐ明朝" pitchFamily="18"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000099"/>
                </a:solidFill>
                <a:effectLst/>
                <a:latin typeface="ＭＳ Ｐ明朝" pitchFamily="18" charset="-128"/>
                <a:ea typeface="ＭＳ Ｐ明朝" pitchFamily="18" charset="-128"/>
                <a:cs typeface="ＭＳ Ｐゴシック" pitchFamily="50" charset="-128"/>
              </a:rPr>
              <a:t>②</a:t>
            </a:r>
            <a:r>
              <a:rPr kumimoji="1" lang="ja-JP" sz="2000" b="1" i="0" u="sng" strike="noStrike" cap="none" normalizeH="0" baseline="0" dirty="0" smtClean="0">
                <a:ln>
                  <a:noFill/>
                </a:ln>
                <a:solidFill>
                  <a:srgbClr val="FF0000"/>
                </a:solidFill>
                <a:effectLst/>
                <a:latin typeface="ＭＳ Ｐ明朝" pitchFamily="18" charset="-128"/>
                <a:ea typeface="ＭＳ Ｐ明朝" pitchFamily="18" charset="-128"/>
                <a:cs typeface="ＭＳ Ｐゴシック" pitchFamily="50" charset="-128"/>
              </a:rPr>
              <a:t>在宅患者</a:t>
            </a:r>
            <a:r>
              <a:rPr kumimoji="1" lang="ja-JP" altLang="en-US" sz="2000" b="1" i="0" u="sng" strike="noStrike" cap="none" normalizeH="0" baseline="0" dirty="0" smtClean="0">
                <a:ln>
                  <a:noFill/>
                </a:ln>
                <a:solidFill>
                  <a:srgbClr val="FF0000"/>
                </a:solidFill>
                <a:effectLst/>
                <a:latin typeface="ＭＳ Ｐ明朝" pitchFamily="18" charset="-128"/>
                <a:ea typeface="ＭＳ Ｐ明朝" pitchFamily="18" charset="-128"/>
                <a:cs typeface="ＭＳ Ｐゴシック" pitchFamily="50" charset="-128"/>
              </a:rPr>
              <a:t>地域</a:t>
            </a:r>
            <a:r>
              <a:rPr kumimoji="1" lang="ja-JP" sz="2000" b="1" i="0" u="sng" strike="noStrike" cap="none" normalizeH="0" baseline="0" dirty="0" smtClean="0">
                <a:ln>
                  <a:noFill/>
                </a:ln>
                <a:solidFill>
                  <a:srgbClr val="FF0000"/>
                </a:solidFill>
                <a:effectLst/>
                <a:latin typeface="ＭＳ Ｐ明朝" pitchFamily="18" charset="-128"/>
                <a:ea typeface="ＭＳ Ｐ明朝" pitchFamily="18" charset="-128"/>
                <a:cs typeface="ＭＳ Ｐゴシック" pitchFamily="50" charset="-128"/>
              </a:rPr>
              <a:t>連携パスの構築</a:t>
            </a:r>
            <a:r>
              <a:rPr kumimoji="1" lang="ja-JP" altLang="en-US" sz="2000" b="1" i="0" u="none" strike="noStrike" cap="none" normalizeH="0" baseline="0" dirty="0" smtClean="0">
                <a:ln>
                  <a:noFill/>
                </a:ln>
                <a:solidFill>
                  <a:srgbClr val="FF0000"/>
                </a:solidFill>
                <a:effectLst/>
                <a:latin typeface="ＭＳ Ｐ明朝" pitchFamily="18" charset="-128"/>
                <a:ea typeface="ＭＳ Ｐ明朝" pitchFamily="18" charset="-128"/>
                <a:cs typeface="ＭＳ Ｐゴシック" pitchFamily="50" charset="-128"/>
              </a:rPr>
              <a:t>　</a:t>
            </a:r>
            <a:endParaRPr kumimoji="1" lang="en-US" altLang="ja-JP" sz="2000" b="1" i="0" u="none" strike="noStrike" cap="none" normalizeH="0" baseline="0" dirty="0" smtClean="0">
              <a:ln>
                <a:noFill/>
              </a:ln>
              <a:solidFill>
                <a:srgbClr val="FF0000"/>
              </a:solidFill>
              <a:effectLst/>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r>
              <a:rPr lang="ja-JP" altLang="en-US" sz="2000" b="1" dirty="0" smtClean="0">
                <a:solidFill>
                  <a:srgbClr val="000099"/>
                </a:solidFill>
                <a:latin typeface="ＭＳ Ｐ明朝" pitchFamily="18" charset="-128"/>
                <a:ea typeface="ＭＳ Ｐ明朝" pitchFamily="18" charset="-128"/>
                <a:cs typeface="ＭＳ Ｐゴシック" pitchFamily="50" charset="-128"/>
              </a:rPr>
              <a:t>　　　①によって診療所と病院間で在宅患者情報が共有できれば電子化パスが</a:t>
            </a:r>
            <a:endParaRPr lang="en-US" altLang="ja-JP" sz="2000" b="1" dirty="0" smtClean="0">
              <a:solidFill>
                <a:srgbClr val="000099"/>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r>
              <a:rPr lang="ja-JP" altLang="en-US" sz="2000" b="1" dirty="0" smtClean="0">
                <a:solidFill>
                  <a:srgbClr val="000099"/>
                </a:solidFill>
                <a:latin typeface="ＭＳ Ｐ明朝" pitchFamily="18" charset="-128"/>
                <a:ea typeface="ＭＳ Ｐ明朝" pitchFamily="18" charset="-128"/>
                <a:cs typeface="ＭＳ Ｐゴシック" pitchFamily="50" charset="-128"/>
              </a:rPr>
              <a:t>　　　完成し、従来の紙媒体の紹介状・逆紹介状や会議形式の退院カンファは</a:t>
            </a:r>
            <a:endParaRPr lang="en-US" altLang="ja-JP" sz="2000" b="1" dirty="0" smtClean="0">
              <a:solidFill>
                <a:srgbClr val="000099"/>
              </a:solidFill>
              <a:latin typeface="ＭＳ Ｐ明朝" pitchFamily="18" charset="-128"/>
              <a:ea typeface="ＭＳ Ｐ明朝" pitchFamily="18" charset="-128"/>
              <a:cs typeface="ＭＳ Ｐゴシック" pitchFamily="50" charset="-128"/>
            </a:endParaRPr>
          </a:p>
          <a:p>
            <a:pPr lvl="0" eaLnBrk="0" fontAlgn="base" hangingPunct="0">
              <a:spcBef>
                <a:spcPct val="0"/>
              </a:spcBef>
              <a:spcAft>
                <a:spcPct val="0"/>
              </a:spcAft>
            </a:pPr>
            <a:r>
              <a:rPr lang="ja-JP" altLang="en-US" sz="2000" b="1" dirty="0" smtClean="0">
                <a:solidFill>
                  <a:srgbClr val="000099"/>
                </a:solidFill>
                <a:latin typeface="ＭＳ Ｐ明朝" pitchFamily="18" charset="-128"/>
                <a:ea typeface="ＭＳ Ｐ明朝" pitchFamily="18" charset="-128"/>
                <a:cs typeface="ＭＳ Ｐゴシック" pitchFamily="50" charset="-128"/>
              </a:rPr>
              <a:t>　　　不要となり、かかりつけ医と後方支援病院の連携は格段にスムースになる。</a:t>
            </a:r>
            <a:endParaRPr kumimoji="1" lang="ja-JP" sz="2000" b="1" i="0" u="none" strike="noStrike" cap="none" normalizeH="0" baseline="0" dirty="0" smtClean="0">
              <a:ln>
                <a:noFill/>
              </a:ln>
              <a:solidFill>
                <a:srgbClr val="000099"/>
              </a:solidFill>
              <a:effectLst/>
              <a:latin typeface="ＭＳ Ｐ明朝" pitchFamily="18" charset="-128"/>
              <a:ea typeface="ＭＳ Ｐ明朝" pitchFamily="18" charset="-128"/>
              <a:cs typeface="ＭＳ Ｐゴシック" pitchFamily="50" charset="-128"/>
            </a:endParaRPr>
          </a:p>
          <a:p>
            <a:pPr eaLnBrk="0" fontAlgn="base" hangingPunct="0">
              <a:spcBef>
                <a:spcPct val="0"/>
              </a:spcBef>
              <a:spcAft>
                <a:spcPct val="0"/>
              </a:spcAft>
            </a:pPr>
            <a:endParaRPr kumimoji="1" lang="en-US" altLang="ja-JP" sz="1000" b="1" i="0" u="none" strike="noStrike" cap="none" normalizeH="0" baseline="0" dirty="0" smtClean="0">
              <a:ln>
                <a:noFill/>
              </a:ln>
              <a:solidFill>
                <a:srgbClr val="000099"/>
              </a:solidFill>
              <a:effectLst/>
              <a:latin typeface="ＭＳ Ｐ明朝" pitchFamily="18" charset="-128"/>
              <a:ea typeface="ＭＳ Ｐ明朝" pitchFamily="18" charset="-128"/>
              <a:cs typeface="ＭＳ Ｐゴシック" pitchFamily="50" charset="-128"/>
            </a:endParaRPr>
          </a:p>
          <a:p>
            <a:pPr eaLnBrk="0" fontAlgn="base" hangingPunct="0">
              <a:spcBef>
                <a:spcPct val="0"/>
              </a:spcBef>
              <a:spcAft>
                <a:spcPct val="0"/>
              </a:spcAft>
            </a:pPr>
            <a:r>
              <a:rPr kumimoji="1" lang="ja-JP" sz="2000" b="1" i="0" u="none" strike="noStrike" cap="none" normalizeH="0" baseline="0" dirty="0" smtClean="0">
                <a:ln>
                  <a:noFill/>
                </a:ln>
                <a:solidFill>
                  <a:srgbClr val="000099"/>
                </a:solidFill>
                <a:effectLst/>
                <a:latin typeface="ＭＳ Ｐ明朝" pitchFamily="18" charset="-128"/>
                <a:ea typeface="ＭＳ Ｐ明朝" pitchFamily="18" charset="-128"/>
                <a:cs typeface="ＭＳ Ｐゴシック" pitchFamily="50" charset="-128"/>
              </a:rPr>
              <a:t>③</a:t>
            </a:r>
            <a:r>
              <a:rPr lang="ja-JP" altLang="en-US" sz="2000" b="1" u="sng" dirty="0" smtClean="0">
                <a:solidFill>
                  <a:srgbClr val="FF0000"/>
                </a:solidFill>
                <a:latin typeface="ＭＳ Ｐ明朝" pitchFamily="18" charset="-128"/>
                <a:ea typeface="ＭＳ Ｐ明朝" pitchFamily="18" charset="-128"/>
                <a:cs typeface="ＭＳ Ｐゴシック" pitchFamily="50" charset="-128"/>
              </a:rPr>
              <a:t>主治医・副主治医制の構築</a:t>
            </a:r>
            <a:endParaRPr lang="en-US" altLang="ja-JP" sz="2000" b="1" u="sng" dirty="0" smtClean="0">
              <a:solidFill>
                <a:srgbClr val="FF0000"/>
              </a:solidFill>
              <a:latin typeface="ＭＳ Ｐ明朝" pitchFamily="18" charset="-128"/>
              <a:ea typeface="ＭＳ Ｐ明朝" pitchFamily="18" charset="-128"/>
              <a:cs typeface="ＭＳ Ｐゴシック" pitchFamily="50" charset="-128"/>
            </a:endParaRPr>
          </a:p>
          <a:p>
            <a:pPr eaLnBrk="0" fontAlgn="base" hangingPunct="0">
              <a:spcBef>
                <a:spcPct val="0"/>
              </a:spcBef>
              <a:spcAft>
                <a:spcPct val="0"/>
              </a:spcAft>
            </a:pPr>
            <a:r>
              <a:rPr lang="ja-JP" altLang="en-US" sz="2000" b="1" dirty="0" smtClean="0">
                <a:solidFill>
                  <a:srgbClr val="000099"/>
                </a:solidFill>
                <a:latin typeface="ＭＳ Ｐ明朝" pitchFamily="18" charset="-128"/>
                <a:ea typeface="ＭＳ Ｐ明朝" pitchFamily="18" charset="-128"/>
                <a:cs typeface="ＭＳ Ｐゴシック" pitchFamily="50" charset="-128"/>
              </a:rPr>
              <a:t>　　　　①と②によって 「かかりつけ医＝主治医」と「後方支援病院＝副主治医」　　</a:t>
            </a:r>
            <a:endParaRPr lang="en-US" altLang="ja-JP" sz="2000" b="1" dirty="0" smtClean="0">
              <a:solidFill>
                <a:srgbClr val="000099"/>
              </a:solidFill>
              <a:latin typeface="ＭＳ Ｐ明朝" pitchFamily="18" charset="-128"/>
              <a:ea typeface="ＭＳ Ｐ明朝" pitchFamily="18" charset="-128"/>
              <a:cs typeface="ＭＳ Ｐゴシック" pitchFamily="50" charset="-128"/>
            </a:endParaRPr>
          </a:p>
          <a:p>
            <a:pPr eaLnBrk="0" fontAlgn="base" hangingPunct="0">
              <a:spcBef>
                <a:spcPct val="0"/>
              </a:spcBef>
              <a:spcAft>
                <a:spcPct val="0"/>
              </a:spcAft>
            </a:pPr>
            <a:r>
              <a:rPr lang="ja-JP" altLang="en-US" sz="2000" b="1" dirty="0" smtClean="0">
                <a:solidFill>
                  <a:srgbClr val="000099"/>
                </a:solidFill>
                <a:latin typeface="ＭＳ Ｐ明朝" pitchFamily="18" charset="-128"/>
                <a:ea typeface="ＭＳ Ｐ明朝" pitchFamily="18" charset="-128"/>
                <a:cs typeface="ＭＳ Ｐゴシック" pitchFamily="50" charset="-128"/>
              </a:rPr>
              <a:t>　　　　の関係も自動的に確立</a:t>
            </a:r>
          </a:p>
        </p:txBody>
      </p:sp>
      <p:sp>
        <p:nvSpPr>
          <p:cNvPr id="4097" name="Rectangle 1"/>
          <p:cNvSpPr>
            <a:spLocks noChangeArrowheads="1"/>
          </p:cNvSpPr>
          <p:nvPr/>
        </p:nvSpPr>
        <p:spPr bwMode="auto">
          <a:xfrm>
            <a:off x="214282" y="5357826"/>
            <a:ext cx="878687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smtClean="0">
                <a:ln>
                  <a:noFill/>
                </a:ln>
                <a:effectLst/>
                <a:latin typeface="ＭＳ Ｐ明朝" pitchFamily="18" charset="-128"/>
                <a:ea typeface="ＭＳ Ｐ明朝" pitchFamily="18" charset="-128"/>
                <a:cs typeface="Times New Roman" pitchFamily="18" charset="0"/>
              </a:rPr>
              <a:t>当システムによって、「在宅⇔入院」循環の効率を上げれば、病院の病床回転率</a:t>
            </a:r>
            <a:r>
              <a:rPr kumimoji="1" lang="ja-JP" altLang="en-US" sz="2000" b="1" i="0" u="none" strike="noStrike" cap="none" normalizeH="0" baseline="0" dirty="0" smtClean="0">
                <a:ln>
                  <a:noFill/>
                </a:ln>
                <a:effectLst/>
                <a:latin typeface="ＭＳ Ｐ明朝" pitchFamily="18" charset="-128"/>
                <a:ea typeface="ＭＳ Ｐ明朝" pitchFamily="18" charset="-128"/>
                <a:cs typeface="Times New Roman" pitchFamily="18" charset="0"/>
              </a:rPr>
              <a:t>や</a:t>
            </a:r>
            <a:r>
              <a:rPr kumimoji="1" lang="ja-JP" sz="2000" b="1" i="0" u="none" strike="noStrike" cap="none" normalizeH="0" baseline="0" dirty="0" smtClean="0">
                <a:ln>
                  <a:noFill/>
                </a:ln>
                <a:effectLst/>
                <a:latin typeface="ＭＳ Ｐ明朝" pitchFamily="18" charset="-128"/>
                <a:ea typeface="ＭＳ Ｐ明朝" pitchFamily="18" charset="-128"/>
                <a:cs typeface="Times New Roman" pitchFamily="18" charset="0"/>
              </a:rPr>
              <a:t>在宅復帰率が上がり、国が着々と進める「病床機能報告制度」の下でも、地域医療体制の堅持に繋がると考えられます。</a:t>
            </a:r>
            <a:r>
              <a:rPr lang="ja-JP" altLang="en-US" sz="2000" b="1" dirty="0" smtClean="0">
                <a:latin typeface="ＭＳ Ｐ明朝" pitchFamily="18" charset="-128"/>
                <a:ea typeface="ＭＳ Ｐ明朝" pitchFamily="18" charset="-128"/>
                <a:cs typeface="Times New Roman" pitchFamily="18" charset="0"/>
              </a:rPr>
              <a:t>また</a:t>
            </a:r>
            <a:r>
              <a:rPr kumimoji="1" lang="ja-JP" sz="2000" b="1" i="0" u="none" strike="noStrike" cap="none" normalizeH="0" baseline="0" dirty="0" smtClean="0">
                <a:ln>
                  <a:noFill/>
                </a:ln>
                <a:effectLst/>
                <a:latin typeface="ＭＳ Ｐ明朝" pitchFamily="18" charset="-128"/>
                <a:ea typeface="ＭＳ Ｐ明朝" pitchFamily="18" charset="-128"/>
                <a:cs typeface="Times New Roman" pitchFamily="18" charset="0"/>
              </a:rPr>
              <a:t>、</a:t>
            </a:r>
            <a:r>
              <a:rPr kumimoji="1" lang="ja-JP" altLang="en-US" sz="2000" b="1" i="0" u="none" strike="noStrike" cap="none" normalizeH="0" baseline="0" dirty="0" smtClean="0">
                <a:ln>
                  <a:noFill/>
                </a:ln>
                <a:effectLst/>
                <a:latin typeface="ＭＳ Ｐ明朝" pitchFamily="18" charset="-128"/>
                <a:ea typeface="ＭＳ Ｐ明朝" pitchFamily="18" charset="-128"/>
                <a:cs typeface="Times New Roman" pitchFamily="18" charset="0"/>
              </a:rPr>
              <a:t>在宅患者の</a:t>
            </a:r>
            <a:r>
              <a:rPr kumimoji="1" lang="ja-JP" sz="2000" b="1" i="0" u="none" strike="noStrike" cap="none" normalizeH="0" baseline="0" dirty="0" smtClean="0">
                <a:ln>
                  <a:noFill/>
                </a:ln>
                <a:effectLst/>
                <a:latin typeface="ＭＳ Ｐ明朝" pitchFamily="18" charset="-128"/>
                <a:ea typeface="ＭＳ Ｐ明朝" pitchFamily="18" charset="-128"/>
                <a:cs typeface="Times New Roman" pitchFamily="18" charset="0"/>
              </a:rPr>
              <a:t>重症化</a:t>
            </a:r>
            <a:r>
              <a:rPr kumimoji="1" lang="ja-JP" altLang="en-US" sz="2000" b="1" i="0" u="none" strike="noStrike" cap="none" normalizeH="0" baseline="0" dirty="0" smtClean="0">
                <a:ln>
                  <a:noFill/>
                </a:ln>
                <a:effectLst/>
                <a:latin typeface="ＭＳ Ｐ明朝" pitchFamily="18" charset="-128"/>
                <a:ea typeface="ＭＳ Ｐ明朝" pitchFamily="18" charset="-128"/>
                <a:cs typeface="Times New Roman" pitchFamily="18" charset="0"/>
              </a:rPr>
              <a:t>の回避</a:t>
            </a:r>
            <a:r>
              <a:rPr lang="ja-JP" altLang="en-US" sz="2000" b="1" dirty="0" smtClean="0">
                <a:latin typeface="ＭＳ Ｐ明朝" pitchFamily="18" charset="-128"/>
                <a:ea typeface="ＭＳ Ｐ明朝" pitchFamily="18" charset="-128"/>
                <a:cs typeface="Times New Roman" pitchFamily="18" charset="0"/>
              </a:rPr>
              <a:t>やかかりつけ</a:t>
            </a:r>
            <a:r>
              <a:rPr kumimoji="1" lang="ja-JP" altLang="en-US" sz="2000" b="1" i="0" u="none" strike="noStrike" cap="none" normalizeH="0" baseline="0" dirty="0" smtClean="0">
                <a:ln>
                  <a:noFill/>
                </a:ln>
                <a:effectLst/>
                <a:latin typeface="ＭＳ Ｐ明朝" pitchFamily="18" charset="-128"/>
                <a:ea typeface="ＭＳ Ｐ明朝" pitchFamily="18" charset="-128"/>
                <a:cs typeface="Times New Roman" pitchFamily="18" charset="0"/>
              </a:rPr>
              <a:t>医</a:t>
            </a:r>
            <a:r>
              <a:rPr kumimoji="1" lang="ja-JP" sz="2000" b="1" i="0" u="none" strike="noStrike" cap="none" normalizeH="0" baseline="0" dirty="0" smtClean="0">
                <a:ln>
                  <a:noFill/>
                </a:ln>
                <a:effectLst/>
                <a:latin typeface="ＭＳ Ｐ明朝" pitchFamily="18" charset="-128"/>
                <a:ea typeface="ＭＳ Ｐ明朝" pitchFamily="18" charset="-128"/>
                <a:cs typeface="Times New Roman" pitchFamily="18" charset="0"/>
              </a:rPr>
              <a:t>と介護者</a:t>
            </a:r>
            <a:r>
              <a:rPr kumimoji="1" lang="ja-JP" altLang="en-US" sz="2000" b="1" i="0" u="none" strike="noStrike" cap="none" normalizeH="0" baseline="0" dirty="0" smtClean="0">
                <a:ln>
                  <a:noFill/>
                </a:ln>
                <a:effectLst/>
                <a:latin typeface="ＭＳ Ｐ明朝" pitchFamily="18" charset="-128"/>
                <a:ea typeface="ＭＳ Ｐ明朝" pitchFamily="18" charset="-128"/>
                <a:cs typeface="Times New Roman" pitchFamily="18" charset="0"/>
              </a:rPr>
              <a:t>の</a:t>
            </a:r>
            <a:r>
              <a:rPr kumimoji="1" lang="ja-JP" sz="2000" b="1" i="0" u="none" strike="noStrike" cap="none" normalizeH="0" baseline="0" dirty="0" smtClean="0">
                <a:ln>
                  <a:noFill/>
                </a:ln>
                <a:effectLst/>
                <a:latin typeface="ＭＳ Ｐ明朝" pitchFamily="18" charset="-128"/>
                <a:ea typeface="ＭＳ Ｐ明朝" pitchFamily="18" charset="-128"/>
                <a:cs typeface="Times New Roman" pitchFamily="18" charset="0"/>
              </a:rPr>
              <a:t>救済</a:t>
            </a:r>
            <a:r>
              <a:rPr kumimoji="1" lang="ja-JP" altLang="en-US" sz="2000" b="1" i="0" u="none" strike="noStrike" cap="none" normalizeH="0" baseline="0" dirty="0" smtClean="0">
                <a:ln>
                  <a:noFill/>
                </a:ln>
                <a:effectLst/>
                <a:latin typeface="ＭＳ Ｐ明朝" pitchFamily="18" charset="-128"/>
                <a:ea typeface="ＭＳ Ｐ明朝" pitchFamily="18" charset="-128"/>
                <a:cs typeface="Times New Roman" pitchFamily="18" charset="0"/>
              </a:rPr>
              <a:t>にも役立ちます</a:t>
            </a:r>
            <a:r>
              <a:rPr kumimoji="1" lang="ja-JP" sz="2000" b="1" i="0" u="none" strike="noStrike" cap="none" normalizeH="0" baseline="0" dirty="0" smtClean="0">
                <a:ln>
                  <a:noFill/>
                </a:ln>
                <a:effectLst/>
                <a:latin typeface="ＭＳ Ｐ明朝" pitchFamily="18" charset="-128"/>
                <a:ea typeface="ＭＳ Ｐ明朝" pitchFamily="18" charset="-128"/>
                <a:cs typeface="Times New Roman" pitchFamily="18" charset="0"/>
              </a:rPr>
              <a:t>。</a:t>
            </a:r>
            <a:endParaRPr kumimoji="1" lang="ja-JP" sz="2000" b="1" i="0" u="none" strike="noStrike" cap="none" normalizeH="0" baseline="0" dirty="0" smtClean="0">
              <a:ln>
                <a:noFill/>
              </a:ln>
              <a:effectLst/>
              <a:latin typeface="ＭＳ Ｐ明朝" pitchFamily="18" charset="-128"/>
              <a:ea typeface="ＭＳ Ｐ明朝" pitchFamily="18" charset="-128"/>
              <a:cs typeface="ＭＳ Ｐゴシック"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
          <p:cNvGrpSpPr/>
          <p:nvPr/>
        </p:nvGrpSpPr>
        <p:grpSpPr>
          <a:xfrm>
            <a:off x="142844" y="142852"/>
            <a:ext cx="8718666" cy="6500858"/>
            <a:chOff x="142844" y="142852"/>
            <a:chExt cx="8718666" cy="6500858"/>
          </a:xfrm>
          <a:solidFill>
            <a:schemeClr val="tx1"/>
          </a:solidFill>
        </p:grpSpPr>
        <p:grpSp>
          <p:nvGrpSpPr>
            <p:cNvPr id="3" name="グループ化 12"/>
            <p:cNvGrpSpPr/>
            <p:nvPr/>
          </p:nvGrpSpPr>
          <p:grpSpPr>
            <a:xfrm>
              <a:off x="142844" y="142852"/>
              <a:ext cx="4121423" cy="4687507"/>
              <a:chOff x="142844" y="142852"/>
              <a:chExt cx="4121423" cy="4687507"/>
            </a:xfrm>
            <a:grpFill/>
          </p:grpSpPr>
          <p:grpSp>
            <p:nvGrpSpPr>
              <p:cNvPr id="4" name="グループ化 10"/>
              <p:cNvGrpSpPr/>
              <p:nvPr/>
            </p:nvGrpSpPr>
            <p:grpSpPr>
              <a:xfrm>
                <a:off x="571472" y="1357298"/>
                <a:ext cx="3692795" cy="3473061"/>
                <a:chOff x="500034" y="1357298"/>
                <a:chExt cx="3692795" cy="3473061"/>
              </a:xfrm>
              <a:grpFill/>
            </p:grpSpPr>
            <p:pic>
              <p:nvPicPr>
                <p:cNvPr id="13" name="Picture 3"/>
                <p:cNvPicPr>
                  <a:picLocks noChangeAspect="1" noChangeArrowheads="1"/>
                </p:cNvPicPr>
                <p:nvPr/>
              </p:nvPicPr>
              <p:blipFill>
                <a:blip r:embed="rId2"/>
                <a:srcRect/>
                <a:stretch>
                  <a:fillRect/>
                </a:stretch>
              </p:blipFill>
              <p:spPr bwMode="auto">
                <a:xfrm>
                  <a:off x="500034" y="2786058"/>
                  <a:ext cx="3692795" cy="857256"/>
                </a:xfrm>
                <a:prstGeom prst="rect">
                  <a:avLst/>
                </a:prstGeom>
                <a:grpFill/>
                <a:ln w="28575">
                  <a:solidFill>
                    <a:srgbClr val="FF0000"/>
                  </a:solidFill>
                  <a:miter lim="800000"/>
                  <a:headEnd/>
                  <a:tailEnd/>
                </a:ln>
                <a:effectLst/>
              </p:spPr>
            </p:pic>
            <p:pic>
              <p:nvPicPr>
                <p:cNvPr id="14" name="Picture 5"/>
                <p:cNvPicPr>
                  <a:picLocks noChangeAspect="1" noChangeArrowheads="1"/>
                </p:cNvPicPr>
                <p:nvPr/>
              </p:nvPicPr>
              <p:blipFill>
                <a:blip r:embed="rId3"/>
                <a:srcRect/>
                <a:stretch>
                  <a:fillRect/>
                </a:stretch>
              </p:blipFill>
              <p:spPr bwMode="auto">
                <a:xfrm>
                  <a:off x="500034" y="1357298"/>
                  <a:ext cx="2643206" cy="1352055"/>
                </a:xfrm>
                <a:prstGeom prst="rect">
                  <a:avLst/>
                </a:prstGeom>
                <a:grpFill/>
                <a:ln w="28575">
                  <a:solidFill>
                    <a:srgbClr val="FF0000"/>
                  </a:solidFill>
                  <a:miter lim="800000"/>
                  <a:headEnd/>
                  <a:tailEnd/>
                </a:ln>
                <a:effectLst/>
              </p:spPr>
            </p:pic>
            <p:pic>
              <p:nvPicPr>
                <p:cNvPr id="15" name="Picture 6"/>
                <p:cNvPicPr>
                  <a:picLocks noChangeAspect="1" noChangeArrowheads="1"/>
                </p:cNvPicPr>
                <p:nvPr/>
              </p:nvPicPr>
              <p:blipFill>
                <a:blip r:embed="rId4"/>
                <a:srcRect/>
                <a:stretch>
                  <a:fillRect/>
                </a:stretch>
              </p:blipFill>
              <p:spPr bwMode="auto">
                <a:xfrm>
                  <a:off x="500034" y="3714752"/>
                  <a:ext cx="2714644" cy="1115607"/>
                </a:xfrm>
                <a:prstGeom prst="rect">
                  <a:avLst/>
                </a:prstGeom>
                <a:grpFill/>
                <a:ln w="28575">
                  <a:solidFill>
                    <a:srgbClr val="FF0000"/>
                  </a:solidFill>
                  <a:miter lim="800000"/>
                  <a:headEnd/>
                  <a:tailEnd/>
                </a:ln>
                <a:effectLst/>
              </p:spPr>
            </p:pic>
          </p:grpSp>
          <p:pic>
            <p:nvPicPr>
              <p:cNvPr id="12" name="Picture 7"/>
              <p:cNvPicPr>
                <a:picLocks noChangeAspect="1" noChangeArrowheads="1"/>
              </p:cNvPicPr>
              <p:nvPr/>
            </p:nvPicPr>
            <p:blipFill>
              <a:blip r:embed="rId5"/>
              <a:srcRect/>
              <a:stretch>
                <a:fillRect/>
              </a:stretch>
            </p:blipFill>
            <p:spPr bwMode="auto">
              <a:xfrm>
                <a:off x="142844" y="142852"/>
                <a:ext cx="2857520" cy="1148349"/>
              </a:xfrm>
              <a:prstGeom prst="rect">
                <a:avLst/>
              </a:prstGeom>
              <a:grpFill/>
              <a:ln w="28575">
                <a:solidFill>
                  <a:srgbClr val="FF0000"/>
                </a:solidFill>
                <a:miter lim="800000"/>
                <a:headEnd/>
                <a:tailEnd/>
              </a:ln>
              <a:effectLst/>
            </p:spPr>
          </p:pic>
        </p:grpSp>
        <p:grpSp>
          <p:nvGrpSpPr>
            <p:cNvPr id="5" name="グループ化 13"/>
            <p:cNvGrpSpPr/>
            <p:nvPr/>
          </p:nvGrpSpPr>
          <p:grpSpPr>
            <a:xfrm>
              <a:off x="2285984" y="3643314"/>
              <a:ext cx="6575526" cy="3000396"/>
              <a:chOff x="2285984" y="3643314"/>
              <a:chExt cx="6575526" cy="3000396"/>
            </a:xfrm>
            <a:grpFill/>
          </p:grpSpPr>
          <p:pic>
            <p:nvPicPr>
              <p:cNvPr id="9" name="Picture 2"/>
              <p:cNvPicPr>
                <a:picLocks noChangeAspect="1" noChangeArrowheads="1"/>
              </p:cNvPicPr>
              <p:nvPr/>
            </p:nvPicPr>
            <p:blipFill>
              <a:blip r:embed="rId6"/>
              <a:srcRect/>
              <a:stretch>
                <a:fillRect/>
              </a:stretch>
            </p:blipFill>
            <p:spPr bwMode="auto">
              <a:xfrm>
                <a:off x="2285984" y="5072074"/>
                <a:ext cx="3688798" cy="1571636"/>
              </a:xfrm>
              <a:prstGeom prst="rect">
                <a:avLst/>
              </a:prstGeom>
              <a:grpFill/>
              <a:ln w="28575">
                <a:solidFill>
                  <a:srgbClr val="002060"/>
                </a:solidFill>
                <a:miter lim="800000"/>
                <a:headEnd/>
                <a:tailEnd/>
              </a:ln>
              <a:effectLst/>
            </p:spPr>
          </p:pic>
          <p:pic>
            <p:nvPicPr>
              <p:cNvPr id="10" name="Picture 8"/>
              <p:cNvPicPr>
                <a:picLocks noChangeAspect="1" noChangeArrowheads="1"/>
              </p:cNvPicPr>
              <p:nvPr/>
            </p:nvPicPr>
            <p:blipFill>
              <a:blip r:embed="rId7"/>
              <a:srcRect/>
              <a:stretch>
                <a:fillRect/>
              </a:stretch>
            </p:blipFill>
            <p:spPr bwMode="auto">
              <a:xfrm>
                <a:off x="6072198" y="3643314"/>
                <a:ext cx="2789312" cy="2500330"/>
              </a:xfrm>
              <a:prstGeom prst="rect">
                <a:avLst/>
              </a:prstGeom>
              <a:grpFill/>
              <a:ln w="28575">
                <a:solidFill>
                  <a:srgbClr val="002060"/>
                </a:solidFill>
                <a:miter lim="800000"/>
                <a:headEnd/>
                <a:tailEnd/>
              </a:ln>
              <a:effectLst/>
            </p:spPr>
          </p:pic>
        </p:grpSp>
        <p:grpSp>
          <p:nvGrpSpPr>
            <p:cNvPr id="6" name="グループ化 10"/>
            <p:cNvGrpSpPr/>
            <p:nvPr/>
          </p:nvGrpSpPr>
          <p:grpSpPr>
            <a:xfrm>
              <a:off x="4714876" y="214290"/>
              <a:ext cx="3643338" cy="2796760"/>
              <a:chOff x="4714876" y="214290"/>
              <a:chExt cx="3643338" cy="2796760"/>
            </a:xfrm>
            <a:grpFill/>
          </p:grpSpPr>
          <p:pic>
            <p:nvPicPr>
              <p:cNvPr id="7" name="Picture 4"/>
              <p:cNvPicPr>
                <a:picLocks noChangeAspect="1" noChangeArrowheads="1"/>
              </p:cNvPicPr>
              <p:nvPr/>
            </p:nvPicPr>
            <p:blipFill>
              <a:blip r:embed="rId8"/>
              <a:srcRect/>
              <a:stretch>
                <a:fillRect/>
              </a:stretch>
            </p:blipFill>
            <p:spPr bwMode="auto">
              <a:xfrm>
                <a:off x="4714876" y="1714488"/>
                <a:ext cx="3643338" cy="1296562"/>
              </a:xfrm>
              <a:prstGeom prst="rect">
                <a:avLst/>
              </a:prstGeom>
              <a:grpFill/>
              <a:ln w="28575">
                <a:solidFill>
                  <a:srgbClr val="0000FF"/>
                </a:solidFill>
                <a:miter lim="800000"/>
                <a:headEnd/>
                <a:tailEnd/>
              </a:ln>
              <a:effectLst/>
            </p:spPr>
          </p:pic>
          <p:pic>
            <p:nvPicPr>
              <p:cNvPr id="8" name="Picture 9"/>
              <p:cNvPicPr>
                <a:picLocks noChangeAspect="1" noChangeArrowheads="1"/>
              </p:cNvPicPr>
              <p:nvPr/>
            </p:nvPicPr>
            <p:blipFill>
              <a:blip r:embed="rId9"/>
              <a:srcRect/>
              <a:stretch>
                <a:fillRect/>
              </a:stretch>
            </p:blipFill>
            <p:spPr bwMode="auto">
              <a:xfrm>
                <a:off x="4714876" y="214290"/>
                <a:ext cx="2786082" cy="1484175"/>
              </a:xfrm>
              <a:prstGeom prst="rect">
                <a:avLst/>
              </a:prstGeom>
              <a:grpFill/>
              <a:ln w="28575">
                <a:solidFill>
                  <a:srgbClr val="0000FF"/>
                </a:solidFill>
                <a:miter lim="800000"/>
                <a:headEnd/>
                <a:tailEnd/>
              </a:ln>
              <a:effectLst/>
            </p:spPr>
          </p:pic>
        </p:grpSp>
      </p:grpSp>
      <p:grpSp>
        <p:nvGrpSpPr>
          <p:cNvPr id="28" name="グループ化 27"/>
          <p:cNvGrpSpPr/>
          <p:nvPr/>
        </p:nvGrpSpPr>
        <p:grpSpPr>
          <a:xfrm>
            <a:off x="1357290" y="1643050"/>
            <a:ext cx="928694" cy="3000396"/>
            <a:chOff x="142844" y="1643050"/>
            <a:chExt cx="928694" cy="3000396"/>
          </a:xfrm>
        </p:grpSpPr>
        <p:sp>
          <p:nvSpPr>
            <p:cNvPr id="16" name="二等辺三角形 15"/>
            <p:cNvSpPr/>
            <p:nvPr/>
          </p:nvSpPr>
          <p:spPr>
            <a:xfrm>
              <a:off x="142844" y="1643050"/>
              <a:ext cx="928694" cy="785818"/>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a:off x="142844" y="2857496"/>
              <a:ext cx="928694" cy="785818"/>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a:off x="142844" y="3857628"/>
              <a:ext cx="928694" cy="785818"/>
            </a:xfrm>
            <a:prstGeom prst="triangl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p:cNvGrpSpPr/>
          <p:nvPr/>
        </p:nvGrpSpPr>
        <p:grpSpPr>
          <a:xfrm>
            <a:off x="5286380" y="714356"/>
            <a:ext cx="1785950" cy="2009788"/>
            <a:chOff x="5286380" y="714356"/>
            <a:chExt cx="1785950" cy="2009788"/>
          </a:xfrm>
        </p:grpSpPr>
        <p:cxnSp>
          <p:nvCxnSpPr>
            <p:cNvPr id="21" name="直線コネクタ 20"/>
            <p:cNvCxnSpPr/>
            <p:nvPr/>
          </p:nvCxnSpPr>
          <p:spPr>
            <a:xfrm rot="16200000" flipH="1">
              <a:off x="5214942" y="785794"/>
              <a:ext cx="1928826" cy="17859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a:off x="5174461" y="897713"/>
              <a:ext cx="2009788" cy="164307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テキスト ボックス 28"/>
          <p:cNvSpPr txBox="1"/>
          <p:nvPr/>
        </p:nvSpPr>
        <p:spPr>
          <a:xfrm>
            <a:off x="428596" y="3143248"/>
            <a:ext cx="8021748" cy="1200329"/>
          </a:xfrm>
          <a:prstGeom prst="rect">
            <a:avLst/>
          </a:prstGeom>
          <a:solidFill>
            <a:schemeClr val="bg1"/>
          </a:solidFill>
        </p:spPr>
        <p:txBody>
          <a:bodyPr wrap="none" rtlCol="0">
            <a:spAutoFit/>
          </a:bodyPr>
          <a:lstStyle/>
          <a:p>
            <a:pPr algn="ctr"/>
            <a:r>
              <a:rPr kumimoji="1" lang="ja-JP" altLang="en-US" sz="3600" u="sng" dirty="0" smtClean="0">
                <a:latin typeface="HGP創英ﾌﾟﾚｾﾞﾝｽEB" pitchFamily="18" charset="-128"/>
                <a:ea typeface="HGP創英ﾌﾟﾚｾﾞﾝｽEB" pitchFamily="18" charset="-128"/>
              </a:rPr>
              <a:t>地域支援事業交付金を用いて</a:t>
            </a:r>
            <a:endParaRPr kumimoji="1" lang="en-US" altLang="ja-JP" sz="3600" u="sng" dirty="0" smtClean="0">
              <a:latin typeface="HGP創英ﾌﾟﾚｾﾞﾝｽEB" pitchFamily="18" charset="-128"/>
              <a:ea typeface="HGP創英ﾌﾟﾚｾﾞﾝｽEB" pitchFamily="18" charset="-128"/>
            </a:endParaRPr>
          </a:p>
          <a:p>
            <a:pPr algn="ctr"/>
            <a:r>
              <a:rPr kumimoji="1" lang="ja-JP" altLang="en-US" sz="3600" u="sng" dirty="0" smtClean="0">
                <a:latin typeface="HGP創英ﾌﾟﾚｾﾞﾝｽEB" pitchFamily="18" charset="-128"/>
                <a:ea typeface="HGP創英ﾌﾟﾚｾﾞﾝｽEB" pitchFamily="18" charset="-128"/>
              </a:rPr>
              <a:t>平成</a:t>
            </a:r>
            <a:r>
              <a:rPr kumimoji="1" lang="en-US" altLang="ja-JP" sz="3600" u="sng" dirty="0" smtClean="0">
                <a:latin typeface="HGP創英ﾌﾟﾚｾﾞﾝｽEB" pitchFamily="18" charset="-128"/>
                <a:ea typeface="HGP創英ﾌﾟﾚｾﾞﾝｽEB" pitchFamily="18" charset="-128"/>
              </a:rPr>
              <a:t>30</a:t>
            </a:r>
            <a:r>
              <a:rPr kumimoji="1" lang="ja-JP" altLang="en-US" sz="3600" u="sng" dirty="0" smtClean="0">
                <a:latin typeface="HGP創英ﾌﾟﾚｾﾞﾝｽEB" pitchFamily="18" charset="-128"/>
                <a:ea typeface="HGP創英ﾌﾟﾚｾﾞﾝｽEB" pitchFamily="18" charset="-128"/>
              </a:rPr>
              <a:t>年</a:t>
            </a:r>
            <a:r>
              <a:rPr kumimoji="1" lang="en-US" altLang="ja-JP" sz="3600" u="sng" dirty="0" smtClean="0">
                <a:latin typeface="HGP創英ﾌﾟﾚｾﾞﾝｽEB" pitchFamily="18" charset="-128"/>
                <a:ea typeface="HGP創英ﾌﾟﾚｾﾞﾝｽEB" pitchFamily="18" charset="-128"/>
              </a:rPr>
              <a:t>4</a:t>
            </a:r>
            <a:r>
              <a:rPr kumimoji="1" lang="ja-JP" altLang="en-US" sz="3600" u="sng" dirty="0" smtClean="0">
                <a:latin typeface="HGP創英ﾌﾟﾚｾﾞﾝｽEB" pitchFamily="18" charset="-128"/>
                <a:ea typeface="HGP創英ﾌﾟﾚｾﾞﾝｽEB" pitchFamily="18" charset="-128"/>
              </a:rPr>
              <a:t>月までに全ての市町村で実施</a:t>
            </a:r>
            <a:endParaRPr kumimoji="1" lang="en-US" altLang="ja-JP" sz="3600" u="sng" dirty="0" smtClean="0">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out)">
                                      <p:cBhvr>
                                        <p:cTn id="7" dur="500"/>
                                        <p:tgtEl>
                                          <p:spTgt spid="2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ox(ou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ox(out)">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793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0"/>
          <p:cNvGrpSpPr/>
          <p:nvPr/>
        </p:nvGrpSpPr>
        <p:grpSpPr>
          <a:xfrm>
            <a:off x="500034" y="928670"/>
            <a:ext cx="8001056" cy="5786477"/>
            <a:chOff x="642910" y="593521"/>
            <a:chExt cx="8001056" cy="4986238"/>
          </a:xfrm>
        </p:grpSpPr>
        <p:sp>
          <p:nvSpPr>
            <p:cNvPr id="3" name="Text Box 3"/>
            <p:cNvSpPr txBox="1">
              <a:spLocks noChangeArrowheads="1"/>
            </p:cNvSpPr>
            <p:nvPr/>
          </p:nvSpPr>
          <p:spPr bwMode="auto">
            <a:xfrm>
              <a:off x="642910" y="1147547"/>
              <a:ext cx="4572032" cy="2277665"/>
            </a:xfrm>
            <a:prstGeom prst="rect">
              <a:avLst/>
            </a:prstGeom>
            <a:solidFill>
              <a:srgbClr val="FFFFFF"/>
            </a:solidFill>
            <a:ln w="9525">
              <a:solidFill>
                <a:srgbClr val="000099"/>
              </a:solidFill>
              <a:miter lim="800000"/>
              <a:headEnd/>
              <a:tailEnd/>
            </a:ln>
          </p:spPr>
          <p:txBody>
            <a:bodyPr vert="horz" wrap="square" lIns="74295" tIns="8890" rIns="74295" bIns="8890" numCol="1" anchor="t" anchorCtr="0" compatLnSpc="1">
              <a:prstTxWarp prst="textNoShape">
                <a:avLst/>
              </a:prstTxWarp>
            </a:bodyPr>
            <a:lstStyle/>
            <a:p>
              <a:pPr lvl="0" algn="just" fontAlgn="base">
                <a:lnSpc>
                  <a:spcPts val="1800"/>
                </a:lnSpc>
                <a:spcBef>
                  <a:spcPct val="0"/>
                </a:spcBef>
                <a:spcAft>
                  <a:spcPct val="0"/>
                </a:spcAft>
              </a:pPr>
              <a:endParaRPr lang="en-US" altLang="ja-JP" sz="1200" dirty="0" smtClean="0">
                <a:latin typeface="HGP創英ﾌﾟﾚｾﾞﾝｽEB" pitchFamily="18" charset="-128"/>
                <a:ea typeface="HGP創英ﾌﾟﾚｾﾞﾝｽEB" pitchFamily="18" charset="-128"/>
                <a:cs typeface="ＭＳ Ｐゴシック" pitchFamily="50" charset="-128"/>
              </a:endParaRPr>
            </a:p>
            <a:p>
              <a:pPr lvl="0" algn="just" fontAlgn="base">
                <a:lnSpc>
                  <a:spcPts val="1800"/>
                </a:lnSpc>
                <a:spcBef>
                  <a:spcPct val="0"/>
                </a:spcBef>
                <a:spcAft>
                  <a:spcPct val="0"/>
                </a:spcAft>
              </a:pPr>
              <a:r>
                <a:rPr lang="en-US" altLang="ja-JP" sz="1200" dirty="0" smtClean="0">
                  <a:latin typeface="HGP創英ﾌﾟﾚｾﾞﾝｽEB" pitchFamily="18" charset="-128"/>
                  <a:ea typeface="HGP創英ﾌﾟﾚｾﾞﾝｽEB" pitchFamily="18" charset="-128"/>
                  <a:cs typeface="ＭＳ Ｐゴシック" pitchFamily="50" charset="-128"/>
                </a:rPr>
                <a:t>H26</a:t>
              </a:r>
              <a:r>
                <a:rPr lang="ja-JP" altLang="en-US" sz="1200" dirty="0" smtClean="0">
                  <a:latin typeface="HGP創英ﾌﾟﾚｾﾞﾝｽEB" pitchFamily="18" charset="-128"/>
                  <a:ea typeface="HGP創英ﾌﾟﾚｾﾞﾝｽEB" pitchFamily="18" charset="-128"/>
                  <a:cs typeface="ＭＳ Ｐゴシック" pitchFamily="50" charset="-128"/>
                </a:rPr>
                <a:t>・</a:t>
              </a:r>
              <a:r>
                <a:rPr lang="en-US" altLang="ja-JP" sz="1200" dirty="0" smtClean="0">
                  <a:latin typeface="HGP創英ﾌﾟﾚｾﾞﾝｽEB" pitchFamily="18" charset="-128"/>
                  <a:ea typeface="HGP創英ﾌﾟﾚｾﾞﾝｽEB" pitchFamily="18" charset="-128"/>
                  <a:cs typeface="ＭＳ Ｐゴシック" pitchFamily="50" charset="-128"/>
                </a:rPr>
                <a:t>27</a:t>
              </a: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年度「</a:t>
              </a:r>
              <a:r>
                <a:rPr kumimoji="1" lang="ja-JP" altLang="en-US" sz="1200" i="0" u="none" strike="noStrike" cap="none" normalizeH="0" baseline="0" dirty="0" smtClean="0">
                  <a:ln>
                    <a:noFill/>
                  </a:ln>
                  <a:solidFill>
                    <a:srgbClr val="0000FF"/>
                  </a:solidFill>
                  <a:effectLst/>
                  <a:latin typeface="HGP創英ﾌﾟﾚｾﾞﾝｽEB" pitchFamily="18" charset="-128"/>
                  <a:ea typeface="HGP創英ﾌﾟﾚｾﾞﾝｽEB" pitchFamily="18" charset="-128"/>
                  <a:cs typeface="ＭＳ Ｐゴシック" pitchFamily="50" charset="-128"/>
                </a:rPr>
                <a:t>多職種協働による在宅チーム医療を担う人材育成事業</a:t>
              </a: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a:t>
              </a:r>
              <a:r>
                <a:rPr lang="en-US" altLang="ja-JP" sz="1200" dirty="0" smtClean="0">
                  <a:latin typeface="HGP創英ﾌﾟﾚｾﾞﾝｽEB" pitchFamily="18" charset="-128"/>
                  <a:ea typeface="HGP創英ﾌﾟﾚｾﾞﾝｽEB" pitchFamily="18" charset="-128"/>
                  <a:cs typeface="ＭＳ Ｐゴシック" pitchFamily="50" charset="-128"/>
                </a:rPr>
                <a:t>(</a:t>
              </a:r>
              <a:r>
                <a:rPr lang="ja-JP" altLang="en-US" sz="1200" dirty="0">
                  <a:latin typeface="HGP創英ﾌﾟﾚｾﾞﾝｽEB" pitchFamily="18" charset="-128"/>
                  <a:ea typeface="HGP創英ﾌﾟﾚｾﾞﾝｽEB" pitchFamily="18" charset="-128"/>
                  <a:cs typeface="ＭＳ Ｐゴシック" pitchFamily="50" charset="-128"/>
                </a:rPr>
                <a:t>事業認可済</a:t>
              </a:r>
              <a:r>
                <a:rPr lang="en-US" altLang="ja-JP" sz="1200" dirty="0" smtClean="0">
                  <a:latin typeface="HGP創英ﾌﾟﾚｾﾞﾝｽEB" pitchFamily="18" charset="-128"/>
                  <a:ea typeface="HGP創英ﾌﾟﾚｾﾞﾝｽEB" pitchFamily="18" charset="-128"/>
                  <a:cs typeface="ＭＳ Ｐゴシック" pitchFamily="50" charset="-128"/>
                </a:rPr>
                <a:t>)</a:t>
              </a:r>
              <a:r>
                <a:rPr lang="ja-JP" altLang="en-US" sz="1200" dirty="0" smtClean="0">
                  <a:latin typeface="HGP創英ﾌﾟﾚｾﾞﾝｽEB" pitchFamily="18" charset="-128"/>
                  <a:ea typeface="HGP創英ﾌﾟﾚｾﾞﾝｽEB" pitchFamily="18" charset="-128"/>
                  <a:cs typeface="ＭＳ Ｐゴシック" pitchFamily="50" charset="-128"/>
                </a:rPr>
                <a:t>事業費；</a:t>
              </a:r>
              <a:r>
                <a:rPr lang="en-US" altLang="ja-JP" sz="1200" dirty="0" smtClean="0">
                  <a:latin typeface="HGP創英ﾌﾟﾚｾﾞﾝｽEB" pitchFamily="18" charset="-128"/>
                  <a:ea typeface="HGP創英ﾌﾟﾚｾﾞﾝｽEB" pitchFamily="18" charset="-128"/>
                  <a:cs typeface="ＭＳ Ｐゴシック" pitchFamily="50" charset="-128"/>
                </a:rPr>
                <a:t>5,594</a:t>
              </a:r>
              <a:r>
                <a:rPr lang="ja-JP" altLang="en-US" sz="1200" dirty="0" smtClean="0">
                  <a:latin typeface="HGP創英ﾌﾟﾚｾﾞﾝｽEB" pitchFamily="18" charset="-128"/>
                  <a:ea typeface="HGP創英ﾌﾟﾚｾﾞﾝｽEB" pitchFamily="18" charset="-128"/>
                  <a:cs typeface="ＭＳ Ｐゴシック" pitchFamily="50" charset="-128"/>
                </a:rPr>
                <a:t>千円（内平成</a:t>
              </a:r>
              <a:r>
                <a:rPr lang="en-US" altLang="ja-JP" sz="1200" dirty="0" smtClean="0">
                  <a:latin typeface="HGP創英ﾌﾟﾚｾﾞﾝｽEB" pitchFamily="18" charset="-128"/>
                  <a:ea typeface="HGP創英ﾌﾟﾚｾﾞﾝｽEB" pitchFamily="18" charset="-128"/>
                  <a:cs typeface="ＭＳ Ｐゴシック" pitchFamily="50" charset="-128"/>
                </a:rPr>
                <a:t>26</a:t>
              </a:r>
              <a:r>
                <a:rPr lang="ja-JP" altLang="en-US" sz="1200" dirty="0" smtClean="0">
                  <a:latin typeface="HGP創英ﾌﾟﾚｾﾞﾝｽEB" pitchFamily="18" charset="-128"/>
                  <a:ea typeface="HGP創英ﾌﾟﾚｾﾞﾝｽEB" pitchFamily="18" charset="-128"/>
                  <a:cs typeface="ＭＳ Ｐゴシック" pitchFamily="50" charset="-128"/>
                </a:rPr>
                <a:t>年度分；</a:t>
              </a:r>
              <a:r>
                <a:rPr lang="en-US" altLang="ja-JP" sz="1200" dirty="0" smtClean="0">
                  <a:latin typeface="HGP創英ﾌﾟﾚｾﾞﾝｽEB" pitchFamily="18" charset="-128"/>
                  <a:ea typeface="HGP創英ﾌﾟﾚｾﾞﾝｽEB" pitchFamily="18" charset="-128"/>
                  <a:cs typeface="ＭＳ Ｐゴシック" pitchFamily="50" charset="-128"/>
                </a:rPr>
                <a:t>1,980</a:t>
              </a:r>
              <a:r>
                <a:rPr lang="ja-JP" altLang="en-US" sz="1200" dirty="0" smtClean="0">
                  <a:latin typeface="HGP創英ﾌﾟﾚｾﾞﾝｽEB" pitchFamily="18" charset="-128"/>
                  <a:ea typeface="HGP創英ﾌﾟﾚｾﾞﾝｽEB" pitchFamily="18" charset="-128"/>
                  <a:cs typeface="ＭＳ Ｐゴシック" pitchFamily="50" charset="-128"/>
                </a:rPr>
                <a:t>千円）</a:t>
              </a:r>
              <a:endParaRPr lang="en-US" altLang="ja-JP" sz="1200" dirty="0" smtClean="0">
                <a:latin typeface="HGP創英ﾌﾟﾚｾﾞﾝｽEB" pitchFamily="18" charset="-128"/>
                <a:ea typeface="HGP創英ﾌﾟﾚｾﾞﾝｽEB" pitchFamily="18" charset="-128"/>
                <a:cs typeface="ＭＳ Ｐゴシック" pitchFamily="50" charset="-128"/>
              </a:endParaRPr>
            </a:p>
            <a:p>
              <a:pPr algn="just" fontAlgn="base">
                <a:lnSpc>
                  <a:spcPts val="1800"/>
                </a:lnSpc>
                <a:spcBef>
                  <a:spcPct val="0"/>
                </a:spcBef>
                <a:spcAft>
                  <a:spcPct val="0"/>
                </a:spcAft>
              </a:pPr>
              <a:endPar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a:p>
              <a:pPr marL="0" marR="0" lvl="0" indent="0" algn="just" defTabSz="914400" rtl="0" eaLnBrk="1" fontAlgn="base" latinLnBrk="0" hangingPunct="1">
                <a:lnSpc>
                  <a:spcPts val="1800"/>
                </a:lnSpc>
                <a:spcBef>
                  <a:spcPct val="0"/>
                </a:spcBef>
                <a:spcAft>
                  <a:spcPct val="0"/>
                </a:spcAft>
                <a:buClrTx/>
                <a:buSzTx/>
                <a:buFontTx/>
                <a:buNone/>
                <a:tabLst/>
              </a:pP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実施主体；飯田医師会</a:t>
              </a:r>
              <a:r>
                <a:rPr kumimoji="1" lang="en-US" alt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a:t>
              </a: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飯伊</a:t>
              </a:r>
              <a:r>
                <a:rPr kumimoji="1" lang="en-US" alt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14</a:t>
              </a: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自治体</a:t>
              </a:r>
              <a:endParaRPr kumimoji="1" lang="en-US" alt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a:p>
              <a:pPr marL="0" marR="0" lvl="0" indent="0" algn="just" defTabSz="914400" rtl="0" eaLnBrk="1" fontAlgn="base" latinLnBrk="0" hangingPunct="1">
                <a:lnSpc>
                  <a:spcPts val="1800"/>
                </a:lnSpc>
                <a:spcBef>
                  <a:spcPct val="0"/>
                </a:spcBef>
                <a:spcAft>
                  <a:spcPct val="0"/>
                </a:spcAft>
                <a:buClrTx/>
                <a:buSzTx/>
                <a:buFontTx/>
                <a:buNone/>
                <a:tabLst/>
              </a:pP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＜組織構成＞</a:t>
              </a:r>
            </a:p>
            <a:p>
              <a:pPr marL="0" marR="0" lvl="0" indent="0" algn="just" defTabSz="914400" rtl="0" eaLnBrk="1" fontAlgn="base" latinLnBrk="0" hangingPunct="1">
                <a:lnSpc>
                  <a:spcPts val="1800"/>
                </a:lnSpc>
                <a:spcBef>
                  <a:spcPct val="0"/>
                </a:spcBef>
                <a:spcAft>
                  <a:spcPct val="0"/>
                </a:spcAft>
                <a:buClrTx/>
                <a:buSzTx/>
                <a:buFontTx/>
                <a:buNone/>
                <a:tabLst/>
              </a:pP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　①人材育成事業運営会議</a:t>
              </a:r>
              <a:endParaRPr kumimoji="1" lang="en-US" alt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a:p>
              <a:pPr marL="0" marR="0" lvl="0" indent="0" algn="just" defTabSz="914400" rtl="0" eaLnBrk="1" fontAlgn="base" latinLnBrk="0" hangingPunct="1">
                <a:lnSpc>
                  <a:spcPts val="1800"/>
                </a:lnSpc>
                <a:spcBef>
                  <a:spcPct val="0"/>
                </a:spcBef>
                <a:spcAft>
                  <a:spcPct val="0"/>
                </a:spcAft>
                <a:buClrTx/>
                <a:buSzTx/>
                <a:buFontTx/>
                <a:buNone/>
                <a:tabLst/>
              </a:pP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　②人材育成事業運営会議事務局会</a:t>
              </a:r>
              <a:endParaRPr kumimoji="1" lang="en-US" alt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a:p>
              <a:pPr marL="0" marR="0" lvl="0" indent="0" algn="just" defTabSz="914400" rtl="0" eaLnBrk="1" fontAlgn="base" latinLnBrk="0" hangingPunct="1">
                <a:lnSpc>
                  <a:spcPts val="1800"/>
                </a:lnSpc>
                <a:spcBef>
                  <a:spcPct val="0"/>
                </a:spcBef>
                <a:spcAft>
                  <a:spcPct val="0"/>
                </a:spcAft>
                <a:buClrTx/>
                <a:buSzTx/>
                <a:buFontTx/>
                <a:buNone/>
                <a:tabLst/>
              </a:pP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a:t>
              </a:r>
              <a:r>
                <a:rPr kumimoji="1" lang="en-US" alt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14</a:t>
              </a: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自治体による下支え組織＞</a:t>
              </a:r>
              <a:endParaRPr kumimoji="1" lang="en-US" alt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a:p>
              <a:pPr algn="just" fontAlgn="base">
                <a:lnSpc>
                  <a:spcPts val="1800"/>
                </a:lnSpc>
                <a:spcBef>
                  <a:spcPct val="0"/>
                </a:spcBef>
                <a:spcAft>
                  <a:spcPct val="0"/>
                </a:spcAft>
              </a:pPr>
              <a:r>
                <a:rPr lang="ja-JP" altLang="en-US" sz="1200" dirty="0" smtClean="0">
                  <a:latin typeface="HGP創英ﾌﾟﾚｾﾞﾝｽEB" pitchFamily="18" charset="-128"/>
                  <a:ea typeface="HGP創英ﾌﾟﾚｾﾞﾝｽEB" pitchFamily="18" charset="-128"/>
                </a:rPr>
                <a:t>　③全市町村の地域包括支援センター代表者連絡会</a:t>
              </a:r>
              <a:endParaRPr kumimoji="1" lang="en-US" alt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a:p>
              <a:pPr lvl="0" algn="just" fontAlgn="base">
                <a:lnSpc>
                  <a:spcPts val="1800"/>
                </a:lnSpc>
                <a:spcBef>
                  <a:spcPct val="0"/>
                </a:spcBef>
                <a:spcAft>
                  <a:spcPct val="0"/>
                </a:spcAft>
              </a:pPr>
              <a:r>
                <a:rPr lang="ja-JP" altLang="en-US" sz="1200" dirty="0" smtClean="0">
                  <a:latin typeface="HGP創英ﾌﾟﾚｾﾞﾝｽEB" pitchFamily="18" charset="-128"/>
                  <a:ea typeface="HGP創英ﾌﾟﾚｾﾞﾝｽEB" pitchFamily="18" charset="-128"/>
                </a:rPr>
                <a:t>　④全市町村の地域包括支援センター代表者連絡会のブロック代表</a:t>
              </a:r>
              <a:endParaRPr kumimoji="1" 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p:txBody>
        </p:sp>
        <p:sp>
          <p:nvSpPr>
            <p:cNvPr id="5" name="Text Box 7"/>
            <p:cNvSpPr txBox="1">
              <a:spLocks noChangeArrowheads="1"/>
            </p:cNvSpPr>
            <p:nvPr/>
          </p:nvSpPr>
          <p:spPr bwMode="auto">
            <a:xfrm>
              <a:off x="5572132" y="593521"/>
              <a:ext cx="3071834" cy="3324159"/>
            </a:xfrm>
            <a:prstGeom prst="rect">
              <a:avLst/>
            </a:prstGeom>
            <a:solidFill>
              <a:srgbClr val="FFFFFF"/>
            </a:solidFill>
            <a:ln w="9525">
              <a:solidFill>
                <a:srgbClr val="000099"/>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ts val="1800"/>
                </a:lnSpc>
                <a:spcBef>
                  <a:spcPct val="0"/>
                </a:spcBef>
                <a:spcAft>
                  <a:spcPct val="0"/>
                </a:spcAft>
                <a:buClrTx/>
                <a:buSzTx/>
                <a:buFontTx/>
                <a:buNone/>
                <a:tabLst/>
              </a:pPr>
              <a:endParaRPr lang="en-US" altLang="ja-JP" sz="1200" u="sng" dirty="0" smtClean="0">
                <a:latin typeface="HGP創英ﾌﾟﾚｾﾞﾝｽEB" pitchFamily="18" charset="-128"/>
                <a:ea typeface="HGP創英ﾌﾟﾚｾﾞﾝｽEB" pitchFamily="18" charset="-128"/>
                <a:cs typeface="ＭＳ Ｐゴシック" pitchFamily="50" charset="-128"/>
              </a:endParaRPr>
            </a:p>
            <a:p>
              <a:pPr marL="0" marR="0" lvl="0" indent="0" defTabSz="914400" rtl="0" eaLnBrk="1" fontAlgn="base" latinLnBrk="0" hangingPunct="1">
                <a:lnSpc>
                  <a:spcPts val="1800"/>
                </a:lnSpc>
                <a:spcBef>
                  <a:spcPct val="0"/>
                </a:spcBef>
                <a:spcAft>
                  <a:spcPct val="0"/>
                </a:spcAft>
                <a:buClrTx/>
                <a:buSzTx/>
                <a:buFontTx/>
                <a:buNone/>
                <a:tabLst/>
              </a:pPr>
              <a:r>
                <a:rPr kumimoji="1" lang="ja-JP" altLang="en-US" sz="1200" i="0" u="sng" strike="noStrike" cap="none" normalizeH="0" baseline="0" dirty="0" smtClean="0">
                  <a:ln>
                    <a:noFill/>
                  </a:ln>
                  <a:effectLst/>
                  <a:latin typeface="HGP創英ﾌﾟﾚｾﾞﾝｽEB" pitchFamily="18" charset="-128"/>
                  <a:ea typeface="HGP創英ﾌﾟﾚｾﾞﾝｽEB" pitchFamily="18" charset="-128"/>
                  <a:cs typeface="ＭＳ Ｐゴシック" pitchFamily="50" charset="-128"/>
                </a:rPr>
                <a:t>飯伊</a:t>
              </a:r>
              <a:r>
                <a:rPr kumimoji="1" lang="en-US" altLang="ja-JP" sz="1200" i="0" u="sng" strike="noStrike" cap="none" normalizeH="0" baseline="0" dirty="0" smtClean="0">
                  <a:ln>
                    <a:noFill/>
                  </a:ln>
                  <a:effectLst/>
                  <a:latin typeface="HGP創英ﾌﾟﾚｾﾞﾝｽEB" pitchFamily="18" charset="-128"/>
                  <a:ea typeface="HGP創英ﾌﾟﾚｾﾞﾝｽEB" pitchFamily="18" charset="-128"/>
                  <a:cs typeface="ＭＳ Ｐゴシック" pitchFamily="50" charset="-128"/>
                </a:rPr>
                <a:t>14</a:t>
              </a:r>
              <a:r>
                <a:rPr kumimoji="1" lang="ja-JP" altLang="en-US" sz="1200" i="0" u="sng" strike="noStrike" cap="none" normalizeH="0" baseline="0" dirty="0" smtClean="0">
                  <a:ln>
                    <a:noFill/>
                  </a:ln>
                  <a:effectLst/>
                  <a:latin typeface="HGP創英ﾌﾟﾚｾﾞﾝｽEB" pitchFamily="18" charset="-128"/>
                  <a:ea typeface="HGP創英ﾌﾟﾚｾﾞﾝｽEB" pitchFamily="18" charset="-128"/>
                  <a:cs typeface="ＭＳ Ｐゴシック" pitchFamily="50" charset="-128"/>
                </a:rPr>
                <a:t>自治体への事業提案</a:t>
              </a:r>
              <a:endParaRPr lang="en-US" altLang="ja-JP" sz="1200" dirty="0" smtClean="0">
                <a:solidFill>
                  <a:srgbClr val="000000"/>
                </a:solidFill>
                <a:latin typeface="HGP創英ﾌﾟﾚｾﾞﾝｽEB" pitchFamily="18" charset="-128"/>
                <a:ea typeface="HGP創英ﾌﾟﾚｾﾞﾝｽEB" pitchFamily="18" charset="-128"/>
                <a:cs typeface="ＭＳ Ｐゴシック" pitchFamily="50" charset="-128"/>
              </a:endParaRPr>
            </a:p>
            <a:p>
              <a:pPr lvl="0" fontAlgn="base">
                <a:lnSpc>
                  <a:spcPts val="1800"/>
                </a:lnSpc>
                <a:spcBef>
                  <a:spcPct val="0"/>
                </a:spcBef>
                <a:spcAft>
                  <a:spcPct val="0"/>
                </a:spcAft>
              </a:pPr>
              <a:r>
                <a:rPr lang="ja-JP" altLang="en-US" sz="1200" dirty="0" smtClean="0">
                  <a:solidFill>
                    <a:srgbClr val="000000"/>
                  </a:solidFill>
                  <a:latin typeface="HGP創英ﾌﾟﾚｾﾞﾝｽEB" pitchFamily="18" charset="-128"/>
                  <a:ea typeface="HGP創英ﾌﾟﾚｾﾞﾝｽEB" pitchFamily="18" charset="-128"/>
                  <a:cs typeface="ＭＳ Ｐゴシック" pitchFamily="50" charset="-128"/>
                </a:rPr>
                <a:t>　　在宅医療と介護の連携推進の為に</a:t>
              </a:r>
              <a:endParaRPr lang="en-US" altLang="ja-JP" sz="1200" dirty="0" smtClean="0">
                <a:solidFill>
                  <a:srgbClr val="000000"/>
                </a:solidFill>
                <a:latin typeface="HGP創英ﾌﾟﾚｾﾞﾝｽEB" pitchFamily="18" charset="-128"/>
                <a:ea typeface="HGP創英ﾌﾟﾚｾﾞﾝｽEB" pitchFamily="18" charset="-128"/>
                <a:cs typeface="ＭＳ Ｐゴシック" pitchFamily="50" charset="-128"/>
              </a:endParaRPr>
            </a:p>
            <a:p>
              <a:pPr lvl="0" fontAlgn="base">
                <a:lnSpc>
                  <a:spcPts val="1800"/>
                </a:lnSpc>
                <a:spcBef>
                  <a:spcPct val="0"/>
                </a:spcBef>
                <a:spcAft>
                  <a:spcPct val="0"/>
                </a:spcAft>
              </a:pPr>
              <a:r>
                <a:rPr lang="ja-JP" altLang="en-US" sz="1200" dirty="0" smtClean="0">
                  <a:solidFill>
                    <a:srgbClr val="000000"/>
                  </a:solidFill>
                  <a:latin typeface="HGP創英ﾌﾟﾚｾﾞﾝｽEB" pitchFamily="18" charset="-128"/>
                  <a:ea typeface="HGP創英ﾌﾟﾚｾﾞﾝｽEB" pitchFamily="18" charset="-128"/>
                  <a:cs typeface="ＭＳ Ｐゴシック" pitchFamily="50" charset="-128"/>
                </a:rPr>
                <a:t>　</a:t>
              </a:r>
              <a:r>
                <a:rPr lang="ja-JP" altLang="en-US" sz="1200" dirty="0" smtClean="0">
                  <a:solidFill>
                    <a:srgbClr val="0000FF"/>
                  </a:solidFill>
                  <a:latin typeface="HGP創英ﾌﾟﾚｾﾞﾝｽEB" pitchFamily="18" charset="-128"/>
                  <a:ea typeface="HGP創英ﾌﾟﾚｾﾞﾝｽEB" pitchFamily="18" charset="-128"/>
                  <a:cs typeface="ＭＳ Ｐゴシック" pitchFamily="50" charset="-128"/>
                </a:rPr>
                <a:t>　</a:t>
              </a:r>
              <a:r>
                <a:rPr lang="en-US" altLang="ja-JP" sz="1200" dirty="0" smtClean="0">
                  <a:solidFill>
                    <a:srgbClr val="FF0000"/>
                  </a:solidFill>
                  <a:latin typeface="HGP創英ﾌﾟﾚｾﾞﾝｽEB" pitchFamily="18" charset="-128"/>
                  <a:ea typeface="HGP創英ﾌﾟﾚｾﾞﾝｽEB" pitchFamily="18" charset="-128"/>
                  <a:cs typeface="ＭＳ Ｐゴシック" pitchFamily="50" charset="-128"/>
                </a:rPr>
                <a:t>H27</a:t>
              </a:r>
              <a:r>
                <a:rPr kumimoji="1" lang="ja-JP" altLang="en-US" sz="1200" i="0" u="none" strike="noStrike" cap="none" normalizeH="0" baseline="0" dirty="0" smtClean="0">
                  <a:ln>
                    <a:noFill/>
                  </a:ln>
                  <a:solidFill>
                    <a:srgbClr val="FF0000"/>
                  </a:solidFill>
                  <a:effectLst/>
                  <a:latin typeface="HGP創英ﾌﾟﾚｾﾞﾝｽEB" pitchFamily="18" charset="-128"/>
                  <a:ea typeface="HGP創英ﾌﾟﾚｾﾞﾝｽEB" pitchFamily="18" charset="-128"/>
                  <a:cs typeface="ＭＳ Ｐゴシック" pitchFamily="50" charset="-128"/>
                </a:rPr>
                <a:t>年度「</a:t>
              </a:r>
              <a:r>
                <a:rPr lang="ja-JP" altLang="en-US" sz="1200" dirty="0" smtClean="0">
                  <a:solidFill>
                    <a:srgbClr val="FF0000"/>
                  </a:solidFill>
                  <a:latin typeface="HGP創英ﾌﾟﾚｾﾞﾝｽEB" pitchFamily="18" charset="-128"/>
                  <a:ea typeface="HGP創英ﾌﾟﾚｾﾞﾝｽEB" pitchFamily="18" charset="-128"/>
                </a:rPr>
                <a:t>地域支援事業交付金</a:t>
              </a:r>
              <a:r>
                <a:rPr kumimoji="1" lang="ja-JP" altLang="en-US" sz="1200" i="0" u="none" strike="noStrike" cap="none" normalizeH="0" baseline="0" dirty="0" smtClean="0">
                  <a:ln>
                    <a:noFill/>
                  </a:ln>
                  <a:solidFill>
                    <a:srgbClr val="FF0000"/>
                  </a:solidFill>
                  <a:effectLst/>
                  <a:latin typeface="HGP創英ﾌﾟﾚｾﾞﾝｽEB" pitchFamily="18" charset="-128"/>
                  <a:ea typeface="HGP創英ﾌﾟﾚｾﾞﾝｽEB" pitchFamily="18" charset="-128"/>
                  <a:cs typeface="ＭＳ Ｐゴシック" pitchFamily="50" charset="-128"/>
                </a:rPr>
                <a:t>」</a:t>
              </a: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への</a:t>
              </a:r>
              <a:endParaRPr kumimoji="1" lang="en-US" alt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a:p>
              <a:pPr lvl="0" fontAlgn="base">
                <a:lnSpc>
                  <a:spcPts val="1800"/>
                </a:lnSpc>
                <a:spcBef>
                  <a:spcPct val="0"/>
                </a:spcBef>
                <a:spcAft>
                  <a:spcPct val="0"/>
                </a:spcAft>
              </a:pP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　　事業提案に、今から取り組んで頂きたい。</a:t>
              </a:r>
            </a:p>
            <a:p>
              <a:pPr marL="0" marR="0" lvl="0" indent="0" algn="just" defTabSz="914400" rtl="0" eaLnBrk="1" fontAlgn="base" latinLnBrk="0" hangingPunct="1">
                <a:lnSpc>
                  <a:spcPts val="1800"/>
                </a:lnSpc>
                <a:spcBef>
                  <a:spcPct val="0"/>
                </a:spcBef>
                <a:spcAft>
                  <a:spcPct val="0"/>
                </a:spcAft>
                <a:buClrTx/>
                <a:buSzTx/>
                <a:buFontTx/>
                <a:buNone/>
                <a:tabLst/>
              </a:pPr>
              <a:endParaRPr kumimoji="1" lang="en-US" alt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a:p>
              <a:pPr lvl="0" algn="just" fontAlgn="base">
                <a:lnSpc>
                  <a:spcPts val="1800"/>
                </a:lnSpc>
                <a:spcBef>
                  <a:spcPct val="0"/>
                </a:spcBef>
                <a:spcAft>
                  <a:spcPct val="0"/>
                </a:spcAft>
              </a:pP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実施主体；</a:t>
              </a:r>
              <a:r>
                <a:rPr lang="ja-JP" altLang="en-US" sz="1200" dirty="0" smtClean="0">
                  <a:latin typeface="HGP創英ﾌﾟﾚｾﾞﾝｽEB" pitchFamily="18" charset="-128"/>
                  <a:ea typeface="HGP創英ﾌﾟﾚｾﾞﾝｽEB" pitchFamily="18" charset="-128"/>
                  <a:cs typeface="ＭＳ Ｐゴシック" pitchFamily="50" charset="-128"/>
                </a:rPr>
                <a:t>飯伊</a:t>
              </a:r>
              <a:r>
                <a:rPr lang="en-US" altLang="ja-JP" sz="1200" dirty="0" smtClean="0">
                  <a:latin typeface="HGP創英ﾌﾟﾚｾﾞﾝｽEB" pitchFamily="18" charset="-128"/>
                  <a:ea typeface="HGP創英ﾌﾟﾚｾﾞﾝｽEB" pitchFamily="18" charset="-128"/>
                  <a:cs typeface="ＭＳ Ｐゴシック" pitchFamily="50" charset="-128"/>
                </a:rPr>
                <a:t>14</a:t>
              </a:r>
              <a:r>
                <a:rPr lang="ja-JP" altLang="en-US" sz="1200" dirty="0" smtClean="0">
                  <a:latin typeface="HGP創英ﾌﾟﾚｾﾞﾝｽEB" pitchFamily="18" charset="-128"/>
                  <a:ea typeface="HGP創英ﾌﾟﾚｾﾞﾝｽEB" pitchFamily="18" charset="-128"/>
                  <a:cs typeface="ＭＳ Ｐゴシック" pitchFamily="50" charset="-128"/>
                </a:rPr>
                <a:t>自治体の合議体</a:t>
              </a:r>
              <a:endParaRPr kumimoji="1" lang="en-US" altLang="ja-JP" sz="1200" i="0"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a:p>
              <a:pPr marL="0" marR="0" lvl="0" indent="0" algn="just" defTabSz="914400" rtl="0" eaLnBrk="1" fontAlgn="base" latinLnBrk="0" hangingPunct="1">
                <a:lnSpc>
                  <a:spcPts val="1800"/>
                </a:lnSpc>
                <a:spcBef>
                  <a:spcPct val="0"/>
                </a:spcBef>
                <a:spcAft>
                  <a:spcPct val="0"/>
                </a:spcAft>
                <a:buClrTx/>
                <a:buSzTx/>
                <a:buFontTx/>
                <a:buNone/>
                <a:tabLst/>
              </a:pPr>
              <a:endParaRPr lang="en-US" altLang="ja-JP" sz="1200" dirty="0" smtClean="0">
                <a:latin typeface="HGP創英ﾌﾟﾚｾﾞﾝｽEB" pitchFamily="18" charset="-128"/>
                <a:ea typeface="HGP創英ﾌﾟﾚｾﾞﾝｽEB" pitchFamily="18" charset="-128"/>
                <a:cs typeface="ＭＳ Ｐゴシック" pitchFamily="50" charset="-128"/>
              </a:endParaRPr>
            </a:p>
            <a:p>
              <a:pPr marL="0" marR="0" lvl="0" indent="0" algn="just" defTabSz="914400" rtl="0" eaLnBrk="1" fontAlgn="base" latinLnBrk="0" hangingPunct="1">
                <a:lnSpc>
                  <a:spcPts val="1800"/>
                </a:lnSpc>
                <a:spcBef>
                  <a:spcPct val="0"/>
                </a:spcBef>
                <a:spcAft>
                  <a:spcPct val="0"/>
                </a:spcAft>
                <a:buClrTx/>
                <a:buSzTx/>
                <a:buFontTx/>
                <a:buNone/>
                <a:tabLst/>
              </a:pP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＜組織構成＞</a:t>
              </a:r>
            </a:p>
            <a:p>
              <a:pPr marL="0" marR="0" lvl="0" indent="0" algn="just" defTabSz="914400" rtl="0" eaLnBrk="1" fontAlgn="base" latinLnBrk="0" hangingPunct="1">
                <a:lnSpc>
                  <a:spcPts val="1800"/>
                </a:lnSpc>
                <a:spcBef>
                  <a:spcPct val="0"/>
                </a:spcBef>
                <a:spcAft>
                  <a:spcPct val="0"/>
                </a:spcAft>
                <a:buClrTx/>
                <a:buSzTx/>
                <a:buFontTx/>
                <a:buNone/>
                <a:tabLst/>
              </a:pP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①</a:t>
              </a:r>
              <a:r>
                <a:rPr lang="ja-JP" altLang="en-US" sz="1200" dirty="0" smtClean="0">
                  <a:latin typeface="HGP創英ﾌﾟﾚｾﾞﾝｽEB" pitchFamily="18" charset="-128"/>
                  <a:ea typeface="HGP創英ﾌﾟﾚｾﾞﾝｽEB" pitchFamily="18" charset="-128"/>
                  <a:cs typeface="ＭＳ Ｐゴシック" pitchFamily="50" charset="-128"/>
                </a:rPr>
                <a:t>地域包括ケア推進協議会</a:t>
              </a:r>
              <a:endParaRPr kumimoji="1" lang="en-US" alt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a:p>
              <a:pPr lvl="0" algn="just" fontAlgn="base">
                <a:lnSpc>
                  <a:spcPts val="1800"/>
                </a:lnSpc>
                <a:spcBef>
                  <a:spcPct val="0"/>
                </a:spcBef>
                <a:spcAft>
                  <a:spcPct val="0"/>
                </a:spcAft>
              </a:pP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②</a:t>
              </a:r>
              <a:r>
                <a:rPr lang="ja-JP" altLang="en-US" sz="1200" dirty="0" smtClean="0">
                  <a:latin typeface="HGP創英ﾌﾟﾚｾﾞﾝｽEB" pitchFamily="18" charset="-128"/>
                  <a:ea typeface="HGP創英ﾌﾟﾚｾﾞﾝｽEB" pitchFamily="18" charset="-128"/>
                  <a:cs typeface="ＭＳ Ｐゴシック" pitchFamily="50" charset="-128"/>
                </a:rPr>
                <a:t>地域包括ケア推進協議会</a:t>
              </a: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事務局会</a:t>
              </a:r>
              <a:endParaRPr kumimoji="1" lang="en-US" alt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a:p>
              <a:pPr marL="0" marR="0" lvl="0" indent="0" algn="just" defTabSz="914400" rtl="0" eaLnBrk="1" fontAlgn="base" latinLnBrk="0" hangingPunct="1">
                <a:lnSpc>
                  <a:spcPts val="1800"/>
                </a:lnSpc>
                <a:spcBef>
                  <a:spcPct val="0"/>
                </a:spcBef>
                <a:spcAft>
                  <a:spcPct val="0"/>
                </a:spcAft>
                <a:buClrTx/>
                <a:buSzTx/>
                <a:buFontTx/>
                <a:buNone/>
                <a:tabLst/>
              </a:pPr>
              <a:endParaRPr kumimoji="1" lang="en-US" alt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a:p>
              <a:pPr marL="0" marR="0" lvl="0" indent="0" algn="just" defTabSz="914400" rtl="0" eaLnBrk="1" fontAlgn="base" latinLnBrk="0" hangingPunct="1">
                <a:lnSpc>
                  <a:spcPts val="1800"/>
                </a:lnSpc>
                <a:spcBef>
                  <a:spcPct val="0"/>
                </a:spcBef>
                <a:spcAft>
                  <a:spcPct val="0"/>
                </a:spcAft>
                <a:buClrTx/>
                <a:buSzTx/>
                <a:buFontTx/>
                <a:buNone/>
                <a:tabLst/>
              </a:pP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③④自治体実務責任者連絡会議</a:t>
              </a:r>
            </a:p>
            <a:p>
              <a:pPr marL="0" marR="0" lvl="0" indent="0" algn="just" defTabSz="914400" rtl="0" eaLnBrk="1" fontAlgn="base" latinLnBrk="0" hangingPunct="1">
                <a:lnSpc>
                  <a:spcPts val="1800"/>
                </a:lnSpc>
                <a:spcBef>
                  <a:spcPct val="0"/>
                </a:spcBef>
                <a:spcAft>
                  <a:spcPct val="0"/>
                </a:spcAft>
                <a:buClrTx/>
                <a:buSzTx/>
                <a:buFontTx/>
                <a:buNone/>
                <a:tabLst/>
              </a:pP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　</a:t>
              </a:r>
              <a:r>
                <a:rPr lang="ja-JP" altLang="en-US" sz="1200" dirty="0" smtClean="0">
                  <a:latin typeface="HGP創英ﾌﾟﾚｾﾞﾝｽEB" pitchFamily="18" charset="-128"/>
                  <a:ea typeface="HGP創英ﾌﾟﾚｾﾞﾝｽEB" pitchFamily="18" charset="-128"/>
                  <a:cs typeface="ＭＳ Ｐゴシック" pitchFamily="50" charset="-128"/>
                </a:rPr>
                <a:t>兼　</a:t>
              </a: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地域包括支援センター代表者会議</a:t>
              </a:r>
              <a:endParaRPr kumimoji="1" lang="en-US" alt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a:p>
              <a:pPr marL="0" marR="0" lvl="0" indent="0" algn="just" defTabSz="914400" rtl="0" eaLnBrk="1" fontAlgn="base" latinLnBrk="0" hangingPunct="1">
                <a:lnSpc>
                  <a:spcPts val="1800"/>
                </a:lnSpc>
                <a:spcBef>
                  <a:spcPct val="0"/>
                </a:spcBef>
                <a:spcAft>
                  <a:spcPct val="0"/>
                </a:spcAft>
                <a:buClrTx/>
                <a:buSzTx/>
                <a:buFontTx/>
                <a:buNone/>
                <a:tabLst/>
              </a:pPr>
              <a:endPar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a:p>
              <a:pPr marL="0" marR="0" lvl="0" indent="0" algn="just" defTabSz="914400" rtl="0" eaLnBrk="1" fontAlgn="base" latinLnBrk="0" hangingPunct="1">
                <a:lnSpc>
                  <a:spcPts val="1800"/>
                </a:lnSpc>
                <a:spcBef>
                  <a:spcPct val="0"/>
                </a:spcBef>
                <a:spcAft>
                  <a:spcPct val="0"/>
                </a:spcAft>
                <a:buClrTx/>
                <a:buSzTx/>
                <a:buFontTx/>
                <a:buNone/>
                <a:tabLst/>
              </a:pPr>
              <a:r>
                <a:rPr lang="ja-JP" altLang="en-US" sz="1200" dirty="0" smtClean="0">
                  <a:latin typeface="HGP創英ﾌﾟﾚｾﾞﾝｽEB" pitchFamily="18" charset="-128"/>
                  <a:ea typeface="HGP創英ﾌﾟﾚｾﾞﾝｽEB" pitchFamily="18" charset="-128"/>
                  <a:cs typeface="ＭＳ Ｐゴシック" pitchFamily="50" charset="-128"/>
                </a:rPr>
                <a:t>⑤</a:t>
              </a: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在宅医療</a:t>
              </a:r>
              <a:r>
                <a:rPr lang="ja-JP" altLang="en-US" sz="1200" dirty="0" smtClean="0">
                  <a:latin typeface="HGP創英ﾌﾟﾚｾﾞﾝｽEB" pitchFamily="18" charset="-128"/>
                  <a:ea typeface="HGP創英ﾌﾟﾚｾﾞﾝｽEB" pitchFamily="18" charset="-128"/>
                  <a:cs typeface="ＭＳ Ｐゴシック" pitchFamily="50" charset="-128"/>
                </a:rPr>
                <a:t>・</a:t>
              </a: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介護連携支援センター</a:t>
              </a:r>
              <a:endParaRPr kumimoji="1" 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p:txBody>
        </p:sp>
        <p:sp>
          <p:nvSpPr>
            <p:cNvPr id="6" name="Text Box 4"/>
            <p:cNvSpPr txBox="1">
              <a:spLocks noChangeArrowheads="1"/>
            </p:cNvSpPr>
            <p:nvPr/>
          </p:nvSpPr>
          <p:spPr bwMode="auto">
            <a:xfrm>
              <a:off x="642910" y="3609887"/>
              <a:ext cx="4143404" cy="1969872"/>
            </a:xfrm>
            <a:prstGeom prst="rect">
              <a:avLst/>
            </a:prstGeom>
            <a:solidFill>
              <a:srgbClr val="FFFFFF"/>
            </a:solidFill>
            <a:ln w="9525">
              <a:solidFill>
                <a:srgbClr val="000099"/>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ts val="1800"/>
                </a:lnSpc>
                <a:spcBef>
                  <a:spcPct val="0"/>
                </a:spcBef>
                <a:spcAft>
                  <a:spcPct val="0"/>
                </a:spcAft>
                <a:buClrTx/>
                <a:buSzTx/>
                <a:buFontTx/>
                <a:buNone/>
                <a:tabLst/>
              </a:pPr>
              <a:endParaRPr lang="en-US" altLang="ja-JP" sz="1200" dirty="0">
                <a:solidFill>
                  <a:srgbClr val="000000"/>
                </a:solidFill>
                <a:latin typeface="HGP創英ﾌﾟﾚｾﾞﾝｽEB" pitchFamily="18" charset="-128"/>
                <a:ea typeface="HGP創英ﾌﾟﾚｾﾞﾝｽEB" pitchFamily="18" charset="-128"/>
                <a:cs typeface="ＭＳ Ｐゴシック" pitchFamily="50" charset="-128"/>
              </a:endParaRPr>
            </a:p>
            <a:p>
              <a:pPr lvl="0" algn="just" fontAlgn="base">
                <a:lnSpc>
                  <a:spcPts val="1800"/>
                </a:lnSpc>
                <a:spcBef>
                  <a:spcPct val="0"/>
                </a:spcBef>
                <a:spcAft>
                  <a:spcPct val="0"/>
                </a:spcAft>
              </a:pPr>
              <a:r>
                <a:rPr lang="en-US" altLang="ja-JP" sz="1200" dirty="0" smtClean="0">
                  <a:solidFill>
                    <a:srgbClr val="000000"/>
                  </a:solidFill>
                  <a:latin typeface="HGP創英ﾌﾟﾚｾﾞﾝｽEB" pitchFamily="18" charset="-128"/>
                  <a:ea typeface="HGP創英ﾌﾟﾚｾﾞﾝｽEB" pitchFamily="18" charset="-128"/>
                  <a:cs typeface="ＭＳ Ｐゴシック" pitchFamily="50" charset="-128"/>
                </a:rPr>
                <a:t>H26</a:t>
              </a:r>
              <a:r>
                <a:rPr kumimoji="1" lang="ja-JP" altLang="en-US" sz="1200" i="0" u="none" strike="noStrike" cap="none" normalizeH="0" baseline="0" dirty="0" smtClean="0">
                  <a:ln>
                    <a:noFill/>
                  </a:ln>
                  <a:solidFill>
                    <a:srgbClr val="000000"/>
                  </a:solidFill>
                  <a:effectLst/>
                  <a:latin typeface="HGP創英ﾌﾟﾚｾﾞﾝｽEB" pitchFamily="18" charset="-128"/>
                  <a:ea typeface="HGP創英ﾌﾟﾚｾﾞﾝｽEB" pitchFamily="18" charset="-128"/>
                  <a:cs typeface="ＭＳ Ｐゴシック" pitchFamily="50" charset="-128"/>
                </a:rPr>
                <a:t>年度「</a:t>
              </a:r>
              <a:r>
                <a:rPr lang="ja-JP" altLang="en-US" sz="1200" dirty="0">
                  <a:solidFill>
                    <a:srgbClr val="0000FF"/>
                  </a:solidFill>
                  <a:latin typeface="HGP創英ﾌﾟﾚｾﾞﾝｽEB" pitchFamily="18" charset="-128"/>
                  <a:ea typeface="HGP創英ﾌﾟﾚｾﾞﾝｽEB" pitchFamily="18" charset="-128"/>
                </a:rPr>
                <a:t>地域医療介護総合確保基金</a:t>
              </a:r>
              <a:r>
                <a:rPr kumimoji="1" lang="en-US" altLang="ja-JP" sz="1200" i="0" u="none" strike="noStrike" cap="none" normalizeH="0" baseline="0" dirty="0" smtClean="0">
                  <a:ln>
                    <a:noFill/>
                  </a:ln>
                  <a:solidFill>
                    <a:srgbClr val="0000FF"/>
                  </a:solidFill>
                  <a:effectLst/>
                  <a:latin typeface="HGP創英ﾌﾟﾚｾﾞﾝｽEB" pitchFamily="18" charset="-128"/>
                  <a:ea typeface="HGP創英ﾌﾟﾚｾﾞﾝｽEB" pitchFamily="18" charset="-128"/>
                  <a:cs typeface="ＭＳ Ｐゴシック" pitchFamily="50" charset="-128"/>
                </a:rPr>
                <a:t>(</a:t>
              </a:r>
              <a:r>
                <a:rPr kumimoji="1" lang="ja-JP" altLang="en-US" sz="1200" i="0" u="none" strike="noStrike" cap="none" normalizeH="0" baseline="0" dirty="0" smtClean="0">
                  <a:ln>
                    <a:noFill/>
                  </a:ln>
                  <a:solidFill>
                    <a:srgbClr val="0000FF"/>
                  </a:solidFill>
                  <a:effectLst/>
                  <a:latin typeface="HGP創英ﾌﾟﾚｾﾞﾝｽEB" pitchFamily="18" charset="-128"/>
                  <a:ea typeface="HGP創英ﾌﾟﾚｾﾞﾝｽEB" pitchFamily="18" charset="-128"/>
                  <a:cs typeface="ＭＳ Ｐゴシック" pitchFamily="50" charset="-128"/>
                </a:rPr>
                <a:t>医療分</a:t>
              </a:r>
              <a:r>
                <a:rPr kumimoji="1" lang="en-US" altLang="ja-JP" sz="1200" i="0" u="none" strike="noStrike" cap="none" normalizeH="0" baseline="0" dirty="0" smtClean="0">
                  <a:ln>
                    <a:noFill/>
                  </a:ln>
                  <a:solidFill>
                    <a:srgbClr val="0000FF"/>
                  </a:solidFill>
                  <a:effectLst/>
                  <a:latin typeface="HGP創英ﾌﾟﾚｾﾞﾝｽEB" pitchFamily="18" charset="-128"/>
                  <a:ea typeface="HGP創英ﾌﾟﾚｾﾞﾝｽEB" pitchFamily="18" charset="-128"/>
                  <a:cs typeface="ＭＳ Ｐゴシック" pitchFamily="50" charset="-128"/>
                </a:rPr>
                <a:t>)</a:t>
              </a:r>
              <a:r>
                <a:rPr kumimoji="1" lang="ja-JP" altLang="en-US" sz="1200" i="0" u="none" strike="noStrike" cap="none" normalizeH="0" baseline="0" dirty="0" smtClean="0">
                  <a:ln>
                    <a:noFill/>
                  </a:ln>
                  <a:solidFill>
                    <a:srgbClr val="000000"/>
                  </a:solidFill>
                  <a:effectLst/>
                  <a:latin typeface="HGP創英ﾌﾟﾚｾﾞﾝｽEB" pitchFamily="18" charset="-128"/>
                  <a:ea typeface="HGP創英ﾌﾟﾚｾﾞﾝｽEB" pitchFamily="18" charset="-128"/>
                  <a:cs typeface="ＭＳ Ｐゴシック" pitchFamily="50" charset="-128"/>
                </a:rPr>
                <a:t>」</a:t>
              </a:r>
              <a:endParaRPr kumimoji="1" lang="en-US" altLang="ja-JP" sz="1200" i="0" u="none" strike="noStrike" cap="none" normalizeH="0" baseline="0" dirty="0" smtClean="0">
                <a:ln>
                  <a:noFill/>
                </a:ln>
                <a:solidFill>
                  <a:srgbClr val="000000"/>
                </a:solidFill>
                <a:effectLst/>
                <a:latin typeface="HGP創英ﾌﾟﾚｾﾞﾝｽEB" pitchFamily="18" charset="-128"/>
                <a:ea typeface="HGP創英ﾌﾟﾚｾﾞﾝｽEB" pitchFamily="18" charset="-128"/>
                <a:cs typeface="ＭＳ Ｐゴシック" pitchFamily="50" charset="-128"/>
              </a:endParaRPr>
            </a:p>
            <a:p>
              <a:pPr algn="just" fontAlgn="base">
                <a:lnSpc>
                  <a:spcPts val="1800"/>
                </a:lnSpc>
                <a:spcBef>
                  <a:spcPct val="0"/>
                </a:spcBef>
                <a:spcAft>
                  <a:spcPct val="0"/>
                </a:spcAft>
              </a:pPr>
              <a:r>
                <a:rPr lang="ja-JP" altLang="en-US" sz="1200" dirty="0" smtClean="0">
                  <a:latin typeface="HGP創英ﾌﾟﾚｾﾞﾝｽEB" pitchFamily="18" charset="-128"/>
                  <a:ea typeface="HGP創英ﾌﾟﾚｾﾞﾝｽEB" pitchFamily="18" charset="-128"/>
                  <a:cs typeface="ＭＳ Ｐゴシック" pitchFamily="50" charset="-128"/>
                </a:rPr>
                <a:t>「</a:t>
              </a:r>
              <a:r>
                <a:rPr lang="ja-JP" altLang="en-US" sz="1200" dirty="0" smtClean="0">
                  <a:solidFill>
                    <a:srgbClr val="000000"/>
                  </a:solidFill>
                  <a:latin typeface="HGP創英ﾌﾟﾚｾﾞﾝｽEB" pitchFamily="18" charset="-128"/>
                  <a:ea typeface="HGP創英ﾌﾟﾚｾﾞﾝｽEB" pitchFamily="18" charset="-128"/>
                  <a:cs typeface="ＭＳ Ｐゴシック" pitchFamily="50" charset="-128"/>
                </a:rPr>
                <a:t>在宅医療推進のための医療機関間･連携拠点事業」</a:t>
              </a:r>
              <a:r>
                <a:rPr lang="en-US" altLang="ja-JP" sz="1200" dirty="0" smtClean="0">
                  <a:latin typeface="HGP創英ﾌﾟﾚｾﾞﾝｽEB" pitchFamily="18" charset="-128"/>
                  <a:ea typeface="HGP創英ﾌﾟﾚｾﾞﾝｽEB" pitchFamily="18" charset="-128"/>
                  <a:cs typeface="ＭＳ Ｐゴシック" pitchFamily="50" charset="-128"/>
                </a:rPr>
                <a:t> </a:t>
              </a:r>
            </a:p>
            <a:p>
              <a:pPr algn="just" fontAlgn="base">
                <a:lnSpc>
                  <a:spcPts val="1800"/>
                </a:lnSpc>
                <a:spcBef>
                  <a:spcPct val="0"/>
                </a:spcBef>
                <a:spcAft>
                  <a:spcPct val="0"/>
                </a:spcAft>
              </a:pPr>
              <a:r>
                <a:rPr lang="ja-JP" altLang="en-US" sz="1200" dirty="0" smtClean="0">
                  <a:latin typeface="HGP創英ﾌﾟﾚｾﾞﾝｽEB" pitchFamily="18" charset="-128"/>
                  <a:ea typeface="HGP創英ﾌﾟﾚｾﾞﾝｽEB" pitchFamily="18" charset="-128"/>
                  <a:cs typeface="ＭＳ Ｐゴシック" pitchFamily="50" charset="-128"/>
                </a:rPr>
                <a:t>　　　　（事業認可済）補助金額；</a:t>
              </a:r>
              <a:r>
                <a:rPr lang="en-US" altLang="ja-JP" sz="1200" dirty="0" smtClean="0">
                  <a:latin typeface="HGP創英ﾌﾟﾚｾﾞﾝｽEB" pitchFamily="18" charset="-128"/>
                  <a:ea typeface="HGP創英ﾌﾟﾚｾﾞﾝｽEB" pitchFamily="18" charset="-128"/>
                  <a:cs typeface="ＭＳ Ｐゴシック" pitchFamily="50" charset="-128"/>
                </a:rPr>
                <a:t>508</a:t>
              </a:r>
              <a:r>
                <a:rPr lang="ja-JP" altLang="en-US" sz="1200" dirty="0" smtClean="0">
                  <a:latin typeface="HGP創英ﾌﾟﾚｾﾞﾝｽEB" pitchFamily="18" charset="-128"/>
                  <a:ea typeface="HGP創英ﾌﾟﾚｾﾞﾝｽEB" pitchFamily="18" charset="-128"/>
                  <a:cs typeface="ＭＳ Ｐゴシック" pitchFamily="50" charset="-128"/>
                </a:rPr>
                <a:t>千円</a:t>
              </a:r>
            </a:p>
            <a:p>
              <a:pPr marL="0" marR="0" lvl="0" indent="0" algn="just" defTabSz="914400" rtl="0" eaLnBrk="1" fontAlgn="base" latinLnBrk="0" hangingPunct="1">
                <a:lnSpc>
                  <a:spcPts val="1800"/>
                </a:lnSpc>
                <a:spcBef>
                  <a:spcPct val="0"/>
                </a:spcBef>
                <a:spcAft>
                  <a:spcPct val="0"/>
                </a:spcAft>
                <a:buClrTx/>
                <a:buSzTx/>
                <a:buFontTx/>
                <a:buNone/>
                <a:tabLst/>
              </a:pPr>
              <a:endParaRPr kumimoji="1" lang="en-US" altLang="ja-JP"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endParaRPr>
            </a:p>
            <a:p>
              <a:pPr marL="0" marR="0" lvl="0" indent="0" algn="just" defTabSz="914400" rtl="0" eaLnBrk="1" fontAlgn="base" latinLnBrk="0" hangingPunct="1">
                <a:lnSpc>
                  <a:spcPts val="1800"/>
                </a:lnSpc>
                <a:spcBef>
                  <a:spcPct val="0"/>
                </a:spcBef>
                <a:spcAft>
                  <a:spcPct val="0"/>
                </a:spcAft>
                <a:buClrTx/>
                <a:buSzTx/>
                <a:buFontTx/>
                <a:buNone/>
                <a:tabLst/>
              </a:pP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実施主体；飯田医師会</a:t>
              </a:r>
            </a:p>
            <a:p>
              <a:pPr marL="0" marR="0" lvl="0" indent="0" algn="just" defTabSz="914400" rtl="0" eaLnBrk="1" fontAlgn="base" latinLnBrk="0" hangingPunct="1">
                <a:lnSpc>
                  <a:spcPts val="1800"/>
                </a:lnSpc>
                <a:spcBef>
                  <a:spcPct val="0"/>
                </a:spcBef>
                <a:spcAft>
                  <a:spcPct val="0"/>
                </a:spcAft>
                <a:buClrTx/>
                <a:buSzTx/>
                <a:buFontTx/>
                <a:buNone/>
                <a:tabLst/>
              </a:pP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＜組織構成＞</a:t>
              </a:r>
            </a:p>
            <a:p>
              <a:pPr marL="0" marR="0" lvl="0" indent="0" algn="just" defTabSz="914400" rtl="0" eaLnBrk="1" fontAlgn="base" latinLnBrk="0" hangingPunct="1">
                <a:lnSpc>
                  <a:spcPts val="1800"/>
                </a:lnSpc>
                <a:spcBef>
                  <a:spcPct val="0"/>
                </a:spcBef>
                <a:spcAft>
                  <a:spcPct val="0"/>
                </a:spcAft>
                <a:buClrTx/>
                <a:buSzTx/>
                <a:buFontTx/>
                <a:buNone/>
                <a:tabLst/>
              </a:pPr>
              <a:r>
                <a:rPr lang="ja-JP" altLang="en-US" sz="1200" dirty="0" smtClean="0">
                  <a:latin typeface="HGP創英ﾌﾟﾚｾﾞﾝｽEB" pitchFamily="18" charset="-128"/>
                  <a:ea typeface="HGP創英ﾌﾟﾚｾﾞﾝｽEB" pitchFamily="18" charset="-128"/>
                  <a:cs typeface="ＭＳ Ｐゴシック" pitchFamily="50" charset="-128"/>
                </a:rPr>
                <a:t>⑤</a:t>
              </a:r>
              <a:r>
                <a:rPr kumimoji="1" lang="ja-JP" altLang="en-US" sz="1200" i="0" u="none" strike="noStrike" cap="none" normalizeH="0" baseline="0" dirty="0" smtClean="0">
                  <a:ln>
                    <a:noFill/>
                  </a:ln>
                  <a:solidFill>
                    <a:schemeClr val="tx1"/>
                  </a:solidFill>
                  <a:effectLst/>
                  <a:latin typeface="HGP創英ﾌﾟﾚｾﾞﾝｽEB" pitchFamily="18" charset="-128"/>
                  <a:ea typeface="HGP創英ﾌﾟﾚｾﾞﾝｽEB" pitchFamily="18" charset="-128"/>
                  <a:cs typeface="ＭＳ Ｐゴシック" pitchFamily="50" charset="-128"/>
                </a:rPr>
                <a:t>飯田医師会連携拠点室</a:t>
              </a:r>
            </a:p>
          </p:txBody>
        </p:sp>
        <p:grpSp>
          <p:nvGrpSpPr>
            <p:cNvPr id="7" name="グループ化 29"/>
            <p:cNvGrpSpPr/>
            <p:nvPr/>
          </p:nvGrpSpPr>
          <p:grpSpPr>
            <a:xfrm>
              <a:off x="2428860" y="2440275"/>
              <a:ext cx="3143272" cy="2647017"/>
              <a:chOff x="2428860" y="2440275"/>
              <a:chExt cx="3143272" cy="2647017"/>
            </a:xfrm>
          </p:grpSpPr>
          <p:cxnSp>
            <p:nvCxnSpPr>
              <p:cNvPr id="8" name="AutoShape 8"/>
              <p:cNvCxnSpPr>
                <a:cxnSpLocks noChangeShapeType="1"/>
              </p:cNvCxnSpPr>
              <p:nvPr/>
            </p:nvCxnSpPr>
            <p:spPr bwMode="auto">
              <a:xfrm>
                <a:off x="2571736" y="2440275"/>
                <a:ext cx="3000396" cy="1368"/>
              </a:xfrm>
              <a:prstGeom prst="straightConnector1">
                <a:avLst/>
              </a:prstGeom>
              <a:noFill/>
              <a:ln w="19050">
                <a:solidFill>
                  <a:srgbClr val="FF0000"/>
                </a:solidFill>
                <a:round/>
                <a:headEnd/>
                <a:tailEnd type="stealth" w="lg" len="lg"/>
              </a:ln>
            </p:spPr>
          </p:cxnSp>
          <p:cxnSp>
            <p:nvCxnSpPr>
              <p:cNvPr id="9" name="AutoShape 8"/>
              <p:cNvCxnSpPr>
                <a:cxnSpLocks noChangeShapeType="1"/>
              </p:cNvCxnSpPr>
              <p:nvPr/>
            </p:nvCxnSpPr>
            <p:spPr bwMode="auto">
              <a:xfrm>
                <a:off x="4143372" y="3055860"/>
                <a:ext cx="1428760" cy="1368"/>
              </a:xfrm>
              <a:prstGeom prst="straightConnector1">
                <a:avLst/>
              </a:prstGeom>
              <a:noFill/>
              <a:ln w="19050">
                <a:solidFill>
                  <a:srgbClr val="FF0000"/>
                </a:solidFill>
                <a:round/>
                <a:headEnd/>
                <a:tailEnd type="stealth" w="lg" len="lg"/>
              </a:ln>
            </p:spPr>
          </p:cxnSp>
          <p:cxnSp>
            <p:nvCxnSpPr>
              <p:cNvPr id="10" name="AutoShape 8"/>
              <p:cNvCxnSpPr>
                <a:cxnSpLocks noChangeShapeType="1"/>
              </p:cNvCxnSpPr>
              <p:nvPr/>
            </p:nvCxnSpPr>
            <p:spPr bwMode="auto">
              <a:xfrm>
                <a:off x="3214678" y="2624951"/>
                <a:ext cx="2357454" cy="1368"/>
              </a:xfrm>
              <a:prstGeom prst="straightConnector1">
                <a:avLst/>
              </a:prstGeom>
              <a:noFill/>
              <a:ln w="19050">
                <a:solidFill>
                  <a:srgbClr val="FF0000"/>
                </a:solidFill>
                <a:round/>
                <a:headEnd/>
                <a:tailEnd type="stealth" w="lg" len="lg"/>
              </a:ln>
            </p:spPr>
          </p:cxnSp>
          <p:cxnSp>
            <p:nvCxnSpPr>
              <p:cNvPr id="11" name="AutoShape 8"/>
              <p:cNvCxnSpPr>
                <a:cxnSpLocks noChangeShapeType="1"/>
              </p:cNvCxnSpPr>
              <p:nvPr/>
            </p:nvCxnSpPr>
            <p:spPr bwMode="auto">
              <a:xfrm flipV="1">
                <a:off x="2428860" y="3671447"/>
                <a:ext cx="3143272" cy="1415845"/>
              </a:xfrm>
              <a:prstGeom prst="straightConnector1">
                <a:avLst/>
              </a:prstGeom>
              <a:noFill/>
              <a:ln w="19050">
                <a:solidFill>
                  <a:srgbClr val="FF0000"/>
                </a:solidFill>
                <a:round/>
                <a:headEnd/>
                <a:tailEnd type="stealth" w="lg" len="lg"/>
              </a:ln>
            </p:spPr>
          </p:cxnSp>
        </p:grpSp>
      </p:grpSp>
      <p:sp>
        <p:nvSpPr>
          <p:cNvPr id="24" name="テキスト ボックス 23"/>
          <p:cNvSpPr txBox="1"/>
          <p:nvPr/>
        </p:nvSpPr>
        <p:spPr>
          <a:xfrm>
            <a:off x="0" y="0"/>
            <a:ext cx="9144000" cy="954107"/>
          </a:xfrm>
          <a:prstGeom prst="rect">
            <a:avLst/>
          </a:prstGeom>
          <a:noFill/>
        </p:spPr>
        <p:txBody>
          <a:bodyPr wrap="square" rtlCol="0">
            <a:spAutoFit/>
          </a:bodyPr>
          <a:lstStyle/>
          <a:p>
            <a:r>
              <a:rPr kumimoji="1" lang="ja-JP" altLang="en-US" sz="2800" dirty="0" smtClean="0">
                <a:solidFill>
                  <a:srgbClr val="0000FF"/>
                </a:solidFill>
                <a:latin typeface="HGP創英ﾌﾟﾚｾﾞﾝｽEB" pitchFamily="18" charset="-128"/>
                <a:ea typeface="HGP創英ﾌﾟﾚｾﾞﾝｽEB" pitchFamily="18" charset="-128"/>
              </a:rPr>
              <a:t>人材育成事業</a:t>
            </a:r>
            <a:r>
              <a:rPr kumimoji="1" lang="ja-JP" altLang="en-US" sz="2800" dirty="0" smtClean="0">
                <a:latin typeface="HGP創英ﾌﾟﾚｾﾞﾝｽEB" pitchFamily="18" charset="-128"/>
                <a:ea typeface="HGP創英ﾌﾟﾚｾﾞﾝｽEB" pitchFamily="18" charset="-128"/>
              </a:rPr>
              <a:t>と</a:t>
            </a:r>
            <a:r>
              <a:rPr kumimoji="1" lang="ja-JP" altLang="en-US" sz="2800" dirty="0" smtClean="0">
                <a:solidFill>
                  <a:srgbClr val="0000FF"/>
                </a:solidFill>
                <a:latin typeface="HGP創英ﾌﾟﾚｾﾞﾝｽEB" pitchFamily="18" charset="-128"/>
                <a:ea typeface="HGP創英ﾌﾟﾚｾﾞﾝｽEB" pitchFamily="18" charset="-128"/>
              </a:rPr>
              <a:t>地域医療介護総合確保基金</a:t>
            </a:r>
            <a:r>
              <a:rPr kumimoji="1" lang="ja-JP" altLang="en-US" sz="2800" dirty="0" smtClean="0">
                <a:latin typeface="HGP創英ﾌﾟﾚｾﾞﾝｽEB" pitchFamily="18" charset="-128"/>
                <a:ea typeface="HGP創英ﾌﾟﾚｾﾞﾝｽEB" pitchFamily="18" charset="-128"/>
              </a:rPr>
              <a:t>から</a:t>
            </a:r>
            <a:endParaRPr kumimoji="1" lang="en-US" altLang="ja-JP" sz="2800" dirty="0" smtClean="0">
              <a:latin typeface="HGP創英ﾌﾟﾚｾﾞﾝｽEB" pitchFamily="18" charset="-128"/>
              <a:ea typeface="HGP創英ﾌﾟﾚｾﾞﾝｽEB" pitchFamily="18" charset="-128"/>
            </a:endParaRPr>
          </a:p>
          <a:p>
            <a:pPr algn="r"/>
            <a:r>
              <a:rPr lang="ja-JP" altLang="en-US" sz="2800" dirty="0" smtClean="0">
                <a:solidFill>
                  <a:srgbClr val="FF0000"/>
                </a:solidFill>
                <a:latin typeface="HGP創英ﾌﾟﾚｾﾞﾝｽEB" pitchFamily="18" charset="-128"/>
                <a:ea typeface="HGP創英ﾌﾟﾚｾﾞﾝｽEB" pitchFamily="18" charset="-128"/>
              </a:rPr>
              <a:t>地域支援事業交付金</a:t>
            </a:r>
            <a:r>
              <a:rPr lang="ja-JP" altLang="en-US" sz="2800" dirty="0" smtClean="0">
                <a:latin typeface="HGP創英ﾌﾟﾚｾﾞﾝｽEB" pitchFamily="18" charset="-128"/>
                <a:ea typeface="HGP創英ﾌﾟﾚｾﾞﾝｽEB" pitchFamily="18" charset="-128"/>
              </a:rPr>
              <a:t>への</a:t>
            </a:r>
            <a:r>
              <a:rPr kumimoji="1" lang="ja-JP" altLang="en-US" sz="2800" dirty="0" smtClean="0">
                <a:latin typeface="HGP創英ﾌﾟﾚｾﾞﾝｽEB" pitchFamily="18" charset="-128"/>
                <a:ea typeface="HGP創英ﾌﾟﾚｾﾞﾝｽEB" pitchFamily="18" charset="-128"/>
              </a:rPr>
              <a:t>流れ</a:t>
            </a:r>
            <a:endParaRPr kumimoji="1" lang="ja-JP" altLang="en-US" sz="2800" dirty="0">
              <a:latin typeface="HGP創英ﾌﾟﾚｾﾞﾝｽEB" pitchFamily="18" charset="-128"/>
              <a:ea typeface="HGP創英ﾌﾟﾚｾﾞﾝｽEB" pitchFamily="18" charset="-128"/>
            </a:endParaRPr>
          </a:p>
        </p:txBody>
      </p:sp>
      <p:sp>
        <p:nvSpPr>
          <p:cNvPr id="12" name="テキスト ボックス 11"/>
          <p:cNvSpPr txBox="1"/>
          <p:nvPr/>
        </p:nvSpPr>
        <p:spPr>
          <a:xfrm>
            <a:off x="5072066" y="6072206"/>
            <a:ext cx="3956532" cy="646331"/>
          </a:xfrm>
          <a:prstGeom prst="rect">
            <a:avLst/>
          </a:prstGeom>
          <a:solidFill>
            <a:schemeClr val="tx1">
              <a:lumMod val="65000"/>
              <a:lumOff val="35000"/>
            </a:schemeClr>
          </a:solidFill>
        </p:spPr>
        <p:txBody>
          <a:bodyPr wrap="none" rtlCol="0">
            <a:spAutoFit/>
          </a:bodyPr>
          <a:lstStyle/>
          <a:p>
            <a:r>
              <a:rPr kumimoji="1" lang="ja-JP" altLang="en-US" sz="3600" dirty="0" smtClean="0">
                <a:solidFill>
                  <a:schemeClr val="bg1"/>
                </a:solidFill>
                <a:latin typeface="HGP創英ﾌﾟﾚｾﾞﾝｽEB" pitchFamily="18" charset="-128"/>
                <a:ea typeface="HGP創英ﾌﾟﾚｾﾞﾝｽEB" pitchFamily="18" charset="-128"/>
              </a:rPr>
              <a:t>御清聴に感謝します</a:t>
            </a:r>
            <a:endParaRPr kumimoji="1" lang="ja-JP" altLang="en-US" sz="3600" dirty="0">
              <a:solidFill>
                <a:schemeClr val="bg1"/>
              </a:solidFill>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0" y="1142984"/>
            <a:ext cx="7591425" cy="5153025"/>
            <a:chOff x="0" y="1142984"/>
            <a:chExt cx="7591425" cy="5153025"/>
          </a:xfrm>
        </p:grpSpPr>
        <p:grpSp>
          <p:nvGrpSpPr>
            <p:cNvPr id="16" name="グループ化 15"/>
            <p:cNvGrpSpPr/>
            <p:nvPr/>
          </p:nvGrpSpPr>
          <p:grpSpPr>
            <a:xfrm>
              <a:off x="0" y="1142984"/>
              <a:ext cx="7591425" cy="5153025"/>
              <a:chOff x="0" y="1142984"/>
              <a:chExt cx="7591425" cy="5153025"/>
            </a:xfrm>
          </p:grpSpPr>
          <p:pic>
            <p:nvPicPr>
              <p:cNvPr id="6146" name="Picture 2"/>
              <p:cNvPicPr>
                <a:picLocks noChangeAspect="1" noChangeArrowheads="1"/>
              </p:cNvPicPr>
              <p:nvPr/>
            </p:nvPicPr>
            <p:blipFill>
              <a:blip r:embed="rId2"/>
              <a:srcRect/>
              <a:stretch>
                <a:fillRect/>
              </a:stretch>
            </p:blipFill>
            <p:spPr bwMode="auto">
              <a:xfrm>
                <a:off x="0" y="1142984"/>
                <a:ext cx="7591425" cy="5153025"/>
              </a:xfrm>
              <a:prstGeom prst="rect">
                <a:avLst/>
              </a:prstGeom>
              <a:noFill/>
              <a:ln w="9525">
                <a:noFill/>
                <a:miter lim="800000"/>
                <a:headEnd/>
                <a:tailEnd/>
              </a:ln>
              <a:effectLst/>
            </p:spPr>
          </p:pic>
          <p:cxnSp>
            <p:nvCxnSpPr>
              <p:cNvPr id="15" name="直線コネクタ 14"/>
              <p:cNvCxnSpPr/>
              <p:nvPr/>
            </p:nvCxnSpPr>
            <p:spPr>
              <a:xfrm>
                <a:off x="500034" y="1643050"/>
                <a:ext cx="6572296"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正方形/長方形 17"/>
            <p:cNvSpPr/>
            <p:nvPr/>
          </p:nvSpPr>
          <p:spPr>
            <a:xfrm>
              <a:off x="7429520" y="6000768"/>
              <a:ext cx="71438"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創英ﾌﾟﾚｾﾞﾝｽEB" pitchFamily="18" charset="-128"/>
                <a:ea typeface="HGP創英ﾌﾟﾚｾﾞﾝｽEB" pitchFamily="18" charset="-128"/>
              </a:endParaRPr>
            </a:p>
          </p:txBody>
        </p:sp>
      </p:grpSp>
      <p:pic>
        <p:nvPicPr>
          <p:cNvPr id="3" name="Picture 11"/>
          <p:cNvPicPr>
            <a:picLocks noChangeAspect="1" noChangeArrowheads="1"/>
          </p:cNvPicPr>
          <p:nvPr/>
        </p:nvPicPr>
        <p:blipFill>
          <a:blip r:embed="rId3"/>
          <a:srcRect/>
          <a:stretch>
            <a:fillRect/>
          </a:stretch>
        </p:blipFill>
        <p:spPr bwMode="auto">
          <a:xfrm>
            <a:off x="142844" y="157290"/>
            <a:ext cx="6146940" cy="414189"/>
          </a:xfrm>
          <a:prstGeom prst="rect">
            <a:avLst/>
          </a:prstGeom>
          <a:noFill/>
          <a:ln w="9525">
            <a:solidFill>
              <a:schemeClr val="tx1"/>
            </a:solidFill>
            <a:miter lim="800000"/>
            <a:headEnd/>
            <a:tailEnd/>
          </a:ln>
          <a:effectLst/>
        </p:spPr>
      </p:pic>
      <p:pic>
        <p:nvPicPr>
          <p:cNvPr id="4" name="Picture 12"/>
          <p:cNvPicPr>
            <a:picLocks noChangeAspect="1" noChangeArrowheads="1"/>
          </p:cNvPicPr>
          <p:nvPr/>
        </p:nvPicPr>
        <p:blipFill>
          <a:blip r:embed="rId4"/>
          <a:srcRect/>
          <a:stretch>
            <a:fillRect/>
          </a:stretch>
        </p:blipFill>
        <p:spPr bwMode="auto">
          <a:xfrm>
            <a:off x="214282" y="642918"/>
            <a:ext cx="3960160" cy="357190"/>
          </a:xfrm>
          <a:prstGeom prst="rect">
            <a:avLst/>
          </a:prstGeom>
          <a:noFill/>
          <a:ln w="9525">
            <a:noFill/>
            <a:miter lim="800000"/>
            <a:headEnd/>
            <a:tailEnd/>
          </a:ln>
          <a:effectLst/>
        </p:spPr>
      </p:pic>
      <p:sp>
        <p:nvSpPr>
          <p:cNvPr id="11" name="円/楕円 10"/>
          <p:cNvSpPr/>
          <p:nvPr/>
        </p:nvSpPr>
        <p:spPr>
          <a:xfrm>
            <a:off x="785786" y="2214554"/>
            <a:ext cx="3857652" cy="428628"/>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ﾌﾟﾚｾﾞﾝｽEB" pitchFamily="18" charset="-128"/>
              <a:ea typeface="HGP創英ﾌﾟﾚｾﾞﾝｽEB" pitchFamily="18" charset="-128"/>
            </a:endParaRPr>
          </a:p>
        </p:txBody>
      </p:sp>
      <p:sp>
        <p:nvSpPr>
          <p:cNvPr id="12" name="円/楕円 11"/>
          <p:cNvSpPr/>
          <p:nvPr/>
        </p:nvSpPr>
        <p:spPr>
          <a:xfrm>
            <a:off x="714348" y="3714752"/>
            <a:ext cx="4429156" cy="428628"/>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ﾌﾟﾚｾﾞﾝｽEB" pitchFamily="18" charset="-128"/>
              <a:ea typeface="HGP創英ﾌﾟﾚｾﾞﾝｽEB" pitchFamily="18" charset="-128"/>
            </a:endParaRPr>
          </a:p>
        </p:txBody>
      </p:sp>
      <p:sp>
        <p:nvSpPr>
          <p:cNvPr id="13" name="円/楕円 12"/>
          <p:cNvSpPr/>
          <p:nvPr/>
        </p:nvSpPr>
        <p:spPr>
          <a:xfrm>
            <a:off x="1428728" y="5857892"/>
            <a:ext cx="4643470" cy="428628"/>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HGP創英ﾌﾟﾚｾﾞﾝｽEB" pitchFamily="18" charset="-128"/>
              <a:ea typeface="HGP創英ﾌﾟﾚｾﾞﾝｽEB" pitchFamily="18" charset="-128"/>
            </a:endParaRPr>
          </a:p>
        </p:txBody>
      </p:sp>
      <p:sp>
        <p:nvSpPr>
          <p:cNvPr id="5" name="正方形/長方形 4"/>
          <p:cNvSpPr/>
          <p:nvPr/>
        </p:nvSpPr>
        <p:spPr>
          <a:xfrm>
            <a:off x="3286116" y="1714488"/>
            <a:ext cx="5572164" cy="830997"/>
          </a:xfrm>
          <a:prstGeom prst="rect">
            <a:avLst/>
          </a:prstGeom>
          <a:solidFill>
            <a:schemeClr val="tx1">
              <a:lumMod val="50000"/>
              <a:lumOff val="50000"/>
            </a:schemeClr>
          </a:solidFill>
        </p:spPr>
        <p:txBody>
          <a:bodyPr wrap="square">
            <a:spAutoFit/>
          </a:bodyPr>
          <a:lstStyle/>
          <a:p>
            <a:pPr algn="ctr"/>
            <a:r>
              <a:rPr lang="ja-JP" altLang="en-US" sz="2400" dirty="0" smtClean="0">
                <a:solidFill>
                  <a:schemeClr val="bg1"/>
                </a:solidFill>
                <a:latin typeface="HGP創英ﾌﾟﾚｾﾞﾝｽEB" pitchFamily="18" charset="-128"/>
                <a:ea typeface="HGP創英ﾌﾟﾚｾﾞﾝｽEB" pitchFamily="18" charset="-128"/>
              </a:rPr>
              <a:t>高齢者医療は、その看取りも含めて</a:t>
            </a:r>
            <a:endParaRPr lang="en-US" altLang="ja-JP" sz="2400" dirty="0" smtClean="0">
              <a:solidFill>
                <a:schemeClr val="bg1"/>
              </a:solidFill>
              <a:latin typeface="HGP創英ﾌﾟﾚｾﾞﾝｽEB" pitchFamily="18" charset="-128"/>
              <a:ea typeface="HGP創英ﾌﾟﾚｾﾞﾝｽEB" pitchFamily="18" charset="-128"/>
            </a:endParaRPr>
          </a:p>
          <a:p>
            <a:pPr algn="ctr"/>
            <a:r>
              <a:rPr lang="ja-JP" altLang="en-US" sz="2400" dirty="0" smtClean="0">
                <a:solidFill>
                  <a:schemeClr val="bg1"/>
                </a:solidFill>
                <a:latin typeface="HGP創英ﾌﾟﾚｾﾞﾝｽEB" pitchFamily="18" charset="-128"/>
                <a:ea typeface="HGP創英ﾌﾟﾚｾﾞﾝｽEB" pitchFamily="18" charset="-128"/>
              </a:rPr>
              <a:t>入院医療とは分離して在宅へ誘導したい</a:t>
            </a:r>
            <a:endParaRPr lang="en-US" altLang="ja-JP" sz="2400" dirty="0" smtClean="0">
              <a:solidFill>
                <a:schemeClr val="bg1"/>
              </a:solidFill>
              <a:latin typeface="HGP創英ﾌﾟﾚｾﾞﾝｽEB" pitchFamily="18" charset="-128"/>
              <a:ea typeface="HGP創英ﾌﾟﾚｾﾞﾝｽEB" pitchFamily="18" charset="-128"/>
            </a:endParaRPr>
          </a:p>
        </p:txBody>
      </p:sp>
      <p:sp>
        <p:nvSpPr>
          <p:cNvPr id="6" name="正方形/長方形 5"/>
          <p:cNvSpPr/>
          <p:nvPr/>
        </p:nvSpPr>
        <p:spPr>
          <a:xfrm>
            <a:off x="3000364" y="3643314"/>
            <a:ext cx="5907386" cy="830997"/>
          </a:xfrm>
          <a:prstGeom prst="rect">
            <a:avLst/>
          </a:prstGeom>
          <a:solidFill>
            <a:schemeClr val="tx1">
              <a:lumMod val="50000"/>
              <a:lumOff val="50000"/>
            </a:schemeClr>
          </a:solidFill>
        </p:spPr>
        <p:txBody>
          <a:bodyPr wrap="none">
            <a:spAutoFit/>
          </a:bodyPr>
          <a:lstStyle/>
          <a:p>
            <a:pPr algn="ctr"/>
            <a:r>
              <a:rPr lang="ja-JP" altLang="en-US" sz="2400" dirty="0" smtClean="0">
                <a:solidFill>
                  <a:schemeClr val="bg1"/>
                </a:solidFill>
                <a:latin typeface="HGP創英ﾌﾟﾚｾﾞﾝｽEB" pitchFamily="18" charset="-128"/>
                <a:ea typeface="HGP創英ﾌﾟﾚｾﾞﾝｽEB" pitchFamily="18" charset="-128"/>
              </a:rPr>
              <a:t>他職種協働と医・介連携による</a:t>
            </a:r>
            <a:r>
              <a:rPr lang="en-US" altLang="ja-JP" sz="2400" dirty="0" smtClean="0">
                <a:solidFill>
                  <a:prstClr val="white"/>
                </a:solidFill>
                <a:latin typeface="HGP創英ﾌﾟﾚｾﾞﾝｽEB" pitchFamily="18" charset="-128"/>
                <a:ea typeface="HGP創英ﾌﾟﾚｾﾞﾝｽEB" pitchFamily="18" charset="-128"/>
              </a:rPr>
              <a:t>24</a:t>
            </a:r>
            <a:r>
              <a:rPr lang="ja-JP" altLang="en-US" sz="2400" dirty="0" smtClean="0">
                <a:solidFill>
                  <a:prstClr val="white"/>
                </a:solidFill>
                <a:latin typeface="HGP創英ﾌﾟﾚｾﾞﾝｽEB" pitchFamily="18" charset="-128"/>
                <a:ea typeface="HGP創英ﾌﾟﾚｾﾞﾝｽEB" pitchFamily="18" charset="-128"/>
              </a:rPr>
              <a:t>時間</a:t>
            </a:r>
            <a:r>
              <a:rPr lang="en-US" altLang="ja-JP" sz="2400" dirty="0" smtClean="0">
                <a:solidFill>
                  <a:prstClr val="white"/>
                </a:solidFill>
                <a:latin typeface="HGP創英ﾌﾟﾚｾﾞﾝｽEB" pitchFamily="18" charset="-128"/>
                <a:ea typeface="HGP創英ﾌﾟﾚｾﾞﾝｽEB" pitchFamily="18" charset="-128"/>
              </a:rPr>
              <a:t>365</a:t>
            </a:r>
            <a:r>
              <a:rPr lang="ja-JP" altLang="en-US" sz="2400" dirty="0" smtClean="0">
                <a:solidFill>
                  <a:prstClr val="white"/>
                </a:solidFill>
                <a:latin typeface="HGP創英ﾌﾟﾚｾﾞﾝｽEB" pitchFamily="18" charset="-128"/>
                <a:ea typeface="HGP創英ﾌﾟﾚｾﾞﾝｽEB" pitchFamily="18" charset="-128"/>
              </a:rPr>
              <a:t>日</a:t>
            </a:r>
            <a:endParaRPr lang="en-US" altLang="ja-JP" sz="2400" dirty="0" smtClean="0">
              <a:solidFill>
                <a:prstClr val="white"/>
              </a:solidFill>
              <a:latin typeface="HGP創英ﾌﾟﾚｾﾞﾝｽEB" pitchFamily="18" charset="-128"/>
              <a:ea typeface="HGP創英ﾌﾟﾚｾﾞﾝｽEB" pitchFamily="18" charset="-128"/>
            </a:endParaRPr>
          </a:p>
          <a:p>
            <a:pPr algn="ctr"/>
            <a:r>
              <a:rPr lang="ja-JP" altLang="en-US" sz="2400" dirty="0" smtClean="0">
                <a:solidFill>
                  <a:prstClr val="white"/>
                </a:solidFill>
                <a:latin typeface="HGP創英ﾌﾟﾚｾﾞﾝｽEB" pitchFamily="18" charset="-128"/>
                <a:ea typeface="HGP創英ﾌﾟﾚｾﾞﾝｽEB" pitchFamily="18" charset="-128"/>
              </a:rPr>
              <a:t>の対応が可能な在宅医療を構築させたい</a:t>
            </a:r>
            <a:endParaRPr lang="ja-JP" altLang="en-US" sz="2400" dirty="0">
              <a:latin typeface="HGP創英ﾌﾟﾚｾﾞﾝｽEB" pitchFamily="18" charset="-128"/>
              <a:ea typeface="HGP創英ﾌﾟﾚｾﾞﾝｽEB" pitchFamily="18" charset="-128"/>
            </a:endParaRPr>
          </a:p>
        </p:txBody>
      </p:sp>
      <p:sp>
        <p:nvSpPr>
          <p:cNvPr id="17" name="正方形/長方形 16"/>
          <p:cNvSpPr/>
          <p:nvPr/>
        </p:nvSpPr>
        <p:spPr>
          <a:xfrm>
            <a:off x="4143372" y="5429264"/>
            <a:ext cx="4643470" cy="461665"/>
          </a:xfrm>
          <a:prstGeom prst="rect">
            <a:avLst/>
          </a:prstGeom>
          <a:solidFill>
            <a:schemeClr val="tx1">
              <a:lumMod val="50000"/>
              <a:lumOff val="50000"/>
            </a:schemeClr>
          </a:solidFill>
        </p:spPr>
        <p:txBody>
          <a:bodyPr wrap="square">
            <a:spAutoFit/>
          </a:bodyPr>
          <a:lstStyle/>
          <a:p>
            <a:pPr algn="ctr"/>
            <a:r>
              <a:rPr lang="ja-JP" altLang="en-US" sz="2400" dirty="0" smtClean="0">
                <a:solidFill>
                  <a:schemeClr val="bg1"/>
                </a:solidFill>
                <a:latin typeface="HGP創英ﾌﾟﾚｾﾞﾝｽEB" pitchFamily="18" charset="-128"/>
                <a:ea typeface="HGP創英ﾌﾟﾚｾﾞﾝｽEB" pitchFamily="18" charset="-128"/>
              </a:rPr>
              <a:t>地域包括ケアシステムとネーミング</a:t>
            </a:r>
            <a:endParaRPr lang="en-US" altLang="ja-JP" sz="2400" dirty="0" smtClean="0">
              <a:solidFill>
                <a:schemeClr val="bg1"/>
              </a:solidFill>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out)">
                                      <p:cBhvr>
                                        <p:cTn id="23" dur="500"/>
                                        <p:tgtEl>
                                          <p:spTgt spid="5"/>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out)">
                                      <p:cBhvr>
                                        <p:cTn id="26" dur="500"/>
                                        <p:tgtEl>
                                          <p:spTgt spid="6"/>
                                        </p:tgtEl>
                                      </p:cBhvr>
                                    </p:animEffect>
                                  </p:childTnLst>
                                </p:cTn>
                              </p:par>
                              <p:par>
                                <p:cTn id="27" presetID="4" presetClass="entr" presetSubtype="32"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ox(ou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5" grpId="0" animBg="1"/>
      <p:bldP spid="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0" y="0"/>
            <a:ext cx="9158332" cy="6858000"/>
          </a:xfrm>
          <a:prstGeom prst="rect">
            <a:avLst/>
          </a:prstGeom>
          <a:noFill/>
          <a:ln w="9525">
            <a:noFill/>
            <a:miter lim="800000"/>
            <a:headEnd/>
            <a:tailEnd/>
          </a:ln>
          <a:effectLst/>
        </p:spPr>
      </p:pic>
      <p:sp>
        <p:nvSpPr>
          <p:cNvPr id="3" name="円/楕円 2"/>
          <p:cNvSpPr/>
          <p:nvPr/>
        </p:nvSpPr>
        <p:spPr>
          <a:xfrm>
            <a:off x="2285984" y="5357826"/>
            <a:ext cx="4286280" cy="1214446"/>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3500430" y="2786058"/>
            <a:ext cx="2428892" cy="1500198"/>
          </a:xfrm>
          <a:prstGeom prst="ellipse">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4732607" y="357166"/>
            <a:ext cx="4411393" cy="6500834"/>
            <a:chOff x="4732607" y="357166"/>
            <a:chExt cx="4411393" cy="6500834"/>
          </a:xfrm>
        </p:grpSpPr>
        <p:grpSp>
          <p:nvGrpSpPr>
            <p:cNvPr id="27" name="グループ化 26"/>
            <p:cNvGrpSpPr/>
            <p:nvPr/>
          </p:nvGrpSpPr>
          <p:grpSpPr>
            <a:xfrm>
              <a:off x="4732607" y="357166"/>
              <a:ext cx="4411393" cy="6500834"/>
              <a:chOff x="4732607" y="357166"/>
              <a:chExt cx="4411393" cy="6500834"/>
            </a:xfrm>
          </p:grpSpPr>
          <p:pic>
            <p:nvPicPr>
              <p:cNvPr id="3080" name="Picture 8"/>
              <p:cNvPicPr>
                <a:picLocks noChangeAspect="1" noChangeArrowheads="1"/>
              </p:cNvPicPr>
              <p:nvPr/>
            </p:nvPicPr>
            <p:blipFill>
              <a:blip r:embed="rId2"/>
              <a:srcRect/>
              <a:stretch>
                <a:fillRect/>
              </a:stretch>
            </p:blipFill>
            <p:spPr bwMode="auto">
              <a:xfrm>
                <a:off x="4732607" y="357166"/>
                <a:ext cx="4411393" cy="2428892"/>
              </a:xfrm>
              <a:prstGeom prst="rect">
                <a:avLst/>
              </a:prstGeom>
              <a:noFill/>
              <a:ln w="9525">
                <a:noFill/>
                <a:miter lim="800000"/>
                <a:headEnd/>
                <a:tailEnd/>
              </a:ln>
              <a:effectLst/>
            </p:spPr>
          </p:pic>
          <p:pic>
            <p:nvPicPr>
              <p:cNvPr id="3081" name="Picture 9"/>
              <p:cNvPicPr>
                <a:picLocks noChangeAspect="1" noChangeArrowheads="1"/>
              </p:cNvPicPr>
              <p:nvPr/>
            </p:nvPicPr>
            <p:blipFill>
              <a:blip r:embed="rId3"/>
              <a:srcRect/>
              <a:stretch>
                <a:fillRect/>
              </a:stretch>
            </p:blipFill>
            <p:spPr bwMode="auto">
              <a:xfrm>
                <a:off x="4844732" y="2786058"/>
                <a:ext cx="4299268" cy="1857388"/>
              </a:xfrm>
              <a:prstGeom prst="rect">
                <a:avLst/>
              </a:prstGeom>
              <a:noFill/>
              <a:ln w="9525">
                <a:noFill/>
                <a:miter lim="800000"/>
                <a:headEnd/>
                <a:tailEnd/>
              </a:ln>
              <a:effectLst/>
            </p:spPr>
          </p:pic>
          <p:pic>
            <p:nvPicPr>
              <p:cNvPr id="3082" name="Picture 10"/>
              <p:cNvPicPr>
                <a:picLocks noChangeAspect="1" noChangeArrowheads="1"/>
              </p:cNvPicPr>
              <p:nvPr/>
            </p:nvPicPr>
            <p:blipFill>
              <a:blip r:embed="rId4"/>
              <a:srcRect/>
              <a:stretch>
                <a:fillRect/>
              </a:stretch>
            </p:blipFill>
            <p:spPr bwMode="auto">
              <a:xfrm>
                <a:off x="4855703" y="4643446"/>
                <a:ext cx="4288297" cy="2214554"/>
              </a:xfrm>
              <a:prstGeom prst="rect">
                <a:avLst/>
              </a:prstGeom>
              <a:noFill/>
              <a:ln w="9525">
                <a:noFill/>
                <a:miter lim="800000"/>
                <a:headEnd/>
                <a:tailEnd/>
              </a:ln>
              <a:effectLst/>
            </p:spPr>
          </p:pic>
        </p:grpSp>
        <p:cxnSp>
          <p:nvCxnSpPr>
            <p:cNvPr id="22" name="直線コネクタ 21"/>
            <p:cNvCxnSpPr/>
            <p:nvPr/>
          </p:nvCxnSpPr>
          <p:spPr>
            <a:xfrm>
              <a:off x="4929190" y="642918"/>
              <a:ext cx="2357454"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079" name="Picture 7"/>
          <p:cNvPicPr>
            <a:picLocks noChangeAspect="1" noChangeArrowheads="1"/>
          </p:cNvPicPr>
          <p:nvPr/>
        </p:nvPicPr>
        <p:blipFill>
          <a:blip r:embed="rId5"/>
          <a:srcRect/>
          <a:stretch>
            <a:fillRect/>
          </a:stretch>
        </p:blipFill>
        <p:spPr bwMode="auto">
          <a:xfrm>
            <a:off x="0" y="1357298"/>
            <a:ext cx="4714876" cy="3518565"/>
          </a:xfrm>
          <a:prstGeom prst="rect">
            <a:avLst/>
          </a:prstGeom>
          <a:noFill/>
          <a:ln w="9525">
            <a:noFill/>
            <a:miter lim="800000"/>
            <a:headEnd/>
            <a:tailEnd/>
          </a:ln>
          <a:effectLst/>
        </p:spPr>
      </p:pic>
      <p:pic>
        <p:nvPicPr>
          <p:cNvPr id="3083" name="Picture 11"/>
          <p:cNvPicPr>
            <a:picLocks noChangeAspect="1" noChangeArrowheads="1"/>
          </p:cNvPicPr>
          <p:nvPr/>
        </p:nvPicPr>
        <p:blipFill>
          <a:blip r:embed="rId6"/>
          <a:srcRect/>
          <a:stretch>
            <a:fillRect/>
          </a:stretch>
        </p:blipFill>
        <p:spPr bwMode="auto">
          <a:xfrm>
            <a:off x="142844" y="157291"/>
            <a:ext cx="4500594" cy="303256"/>
          </a:xfrm>
          <a:prstGeom prst="rect">
            <a:avLst/>
          </a:prstGeom>
          <a:noFill/>
          <a:ln w="9525">
            <a:solidFill>
              <a:schemeClr val="tx1"/>
            </a:solidFill>
            <a:miter lim="800000"/>
            <a:headEnd/>
            <a:tailEnd/>
          </a:ln>
          <a:effectLst/>
        </p:spPr>
      </p:pic>
      <p:pic>
        <p:nvPicPr>
          <p:cNvPr id="3084" name="Picture 12"/>
          <p:cNvPicPr>
            <a:picLocks noChangeAspect="1" noChangeArrowheads="1"/>
          </p:cNvPicPr>
          <p:nvPr/>
        </p:nvPicPr>
        <p:blipFill>
          <a:blip r:embed="rId7"/>
          <a:srcRect/>
          <a:stretch>
            <a:fillRect/>
          </a:stretch>
        </p:blipFill>
        <p:spPr bwMode="auto">
          <a:xfrm>
            <a:off x="142844" y="500042"/>
            <a:ext cx="3286116" cy="296394"/>
          </a:xfrm>
          <a:prstGeom prst="rect">
            <a:avLst/>
          </a:prstGeom>
          <a:noFill/>
          <a:ln w="9525">
            <a:noFill/>
            <a:miter lim="800000"/>
            <a:headEnd/>
            <a:tailEnd/>
          </a:ln>
          <a:effectLst/>
        </p:spPr>
      </p:pic>
      <p:cxnSp>
        <p:nvCxnSpPr>
          <p:cNvPr id="11" name="直線コネクタ 10"/>
          <p:cNvCxnSpPr/>
          <p:nvPr/>
        </p:nvCxnSpPr>
        <p:spPr>
          <a:xfrm>
            <a:off x="500034" y="2285992"/>
            <a:ext cx="292895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500034" y="3214686"/>
            <a:ext cx="292895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a:off x="0" y="1071546"/>
            <a:ext cx="4286280" cy="2714644"/>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p:cNvGrpSpPr/>
          <p:nvPr/>
        </p:nvGrpSpPr>
        <p:grpSpPr>
          <a:xfrm>
            <a:off x="3786182" y="428604"/>
            <a:ext cx="3500462" cy="4714908"/>
            <a:chOff x="3786182" y="428604"/>
            <a:chExt cx="3500462" cy="4714908"/>
          </a:xfrm>
        </p:grpSpPr>
        <p:grpSp>
          <p:nvGrpSpPr>
            <p:cNvPr id="24" name="グループ化 23"/>
            <p:cNvGrpSpPr/>
            <p:nvPr/>
          </p:nvGrpSpPr>
          <p:grpSpPr>
            <a:xfrm>
              <a:off x="4572000" y="428604"/>
              <a:ext cx="2714644" cy="4714908"/>
              <a:chOff x="4572000" y="428604"/>
              <a:chExt cx="2714644" cy="4714908"/>
            </a:xfrm>
          </p:grpSpPr>
          <p:sp>
            <p:nvSpPr>
              <p:cNvPr id="14" name="円/楕円 13"/>
              <p:cNvSpPr/>
              <p:nvPr/>
            </p:nvSpPr>
            <p:spPr>
              <a:xfrm>
                <a:off x="4572000" y="428604"/>
                <a:ext cx="2643206" cy="642942"/>
              </a:xfrm>
              <a:prstGeom prst="ellipse">
                <a:avLst/>
              </a:prstGeom>
              <a:noFill/>
              <a:ln w="571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643438" y="2643182"/>
                <a:ext cx="2643206" cy="642942"/>
              </a:xfrm>
              <a:prstGeom prst="ellipse">
                <a:avLst/>
              </a:prstGeom>
              <a:noFill/>
              <a:ln w="571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4643438" y="4500570"/>
                <a:ext cx="2643206" cy="642942"/>
              </a:xfrm>
              <a:prstGeom prst="ellipse">
                <a:avLst/>
              </a:prstGeom>
              <a:noFill/>
              <a:ln w="571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a:off x="3786182" y="857232"/>
              <a:ext cx="928694" cy="3786214"/>
              <a:chOff x="3786182" y="857232"/>
              <a:chExt cx="928694" cy="3786214"/>
            </a:xfrm>
          </p:grpSpPr>
          <p:cxnSp>
            <p:nvCxnSpPr>
              <p:cNvPr id="18" name="直線矢印コネクタ 17"/>
              <p:cNvCxnSpPr/>
              <p:nvPr/>
            </p:nvCxnSpPr>
            <p:spPr>
              <a:xfrm rot="10800000" flipV="1">
                <a:off x="3786182" y="857232"/>
                <a:ext cx="714380" cy="500066"/>
              </a:xfrm>
              <a:prstGeom prst="straightConnector1">
                <a:avLst/>
              </a:prstGeom>
              <a:ln w="7620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rot="10800000">
                <a:off x="4286248" y="2786058"/>
                <a:ext cx="285752" cy="142876"/>
              </a:xfrm>
              <a:prstGeom prst="straightConnector1">
                <a:avLst/>
              </a:prstGeom>
              <a:ln w="7620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rot="16200000" flipV="1">
                <a:off x="3679025" y="3607595"/>
                <a:ext cx="1143008" cy="928694"/>
              </a:xfrm>
              <a:prstGeom prst="straightConnector1">
                <a:avLst/>
              </a:prstGeom>
              <a:ln w="76200">
                <a:solidFill>
                  <a:srgbClr val="0000FF"/>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cxnSp>
        <p:nvCxnSpPr>
          <p:cNvPr id="17" name="直線コネクタ 16"/>
          <p:cNvCxnSpPr/>
          <p:nvPr/>
        </p:nvCxnSpPr>
        <p:spPr>
          <a:xfrm>
            <a:off x="285720" y="1928802"/>
            <a:ext cx="3571900"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out)">
                                      <p:cBhvr>
                                        <p:cTn id="12" dur="1000"/>
                                        <p:tgtEl>
                                          <p:spTgt spid="13"/>
                                        </p:tgtEl>
                                      </p:cBhvr>
                                    </p:animEffect>
                                  </p:childTnLst>
                                </p:cTn>
                              </p:par>
                            </p:childTnLst>
                          </p:cTn>
                        </p:par>
                        <p:par>
                          <p:cTn id="13" fill="hold">
                            <p:stCondLst>
                              <p:cond delay="1000"/>
                            </p:stCondLst>
                            <p:childTnLst>
                              <p:par>
                                <p:cTn id="14" presetID="5" presetClass="entr" presetSubtype="5"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heckerboard(down)">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32791" y="4077072"/>
            <a:ext cx="7560840" cy="2492990"/>
          </a:xfrm>
          <a:prstGeom prst="rect">
            <a:avLst/>
          </a:prstGeom>
          <a:noFill/>
        </p:spPr>
        <p:txBody>
          <a:bodyPr wrap="square" rtlCol="0">
            <a:spAutoFit/>
          </a:bodyPr>
          <a:lstStyle/>
          <a:p>
            <a:pPr>
              <a:lnSpc>
                <a:spcPct val="150000"/>
              </a:lnSpc>
            </a:pPr>
            <a:r>
              <a:rPr kumimoji="1" lang="ja-JP" altLang="en-US" sz="2400" dirty="0" smtClean="0">
                <a:solidFill>
                  <a:srgbClr val="FF0000"/>
                </a:solidFill>
                <a:latin typeface="HGP創英ﾌﾟﾚｾﾞﾝｽEB" pitchFamily="18" charset="-128"/>
                <a:ea typeface="HGP創英ﾌﾟﾚｾﾞﾝｽEB" pitchFamily="18" charset="-128"/>
              </a:rPr>
              <a:t> </a:t>
            </a:r>
            <a:r>
              <a:rPr kumimoji="1" lang="ja-JP" altLang="en-US" sz="2000" dirty="0" smtClean="0">
                <a:solidFill>
                  <a:srgbClr val="FF0000"/>
                </a:solidFill>
                <a:latin typeface="HGP創英ﾌﾟﾚｾﾞﾝｽEB" pitchFamily="18" charset="-128"/>
                <a:ea typeface="HGP創英ﾌﾟﾚｾﾞﾝｽEB" pitchFamily="18" charset="-128"/>
              </a:rPr>
              <a:t>高齢者医療は、その看取りも含めて入院医療とは分離</a:t>
            </a:r>
            <a:r>
              <a:rPr lang="ja-JP" altLang="en-US" sz="2000" dirty="0" smtClean="0">
                <a:solidFill>
                  <a:srgbClr val="FF0000"/>
                </a:solidFill>
                <a:latin typeface="HGP創英ﾌﾟﾚｾﾞﾝｽEB" pitchFamily="18" charset="-128"/>
                <a:ea typeface="HGP創英ﾌﾟﾚｾﾞﾝｽEB" pitchFamily="18" charset="-128"/>
              </a:rPr>
              <a:t>して在宅へ誘導</a:t>
            </a:r>
            <a:endParaRPr lang="en-US" altLang="ja-JP" sz="2000" dirty="0" smtClean="0">
              <a:solidFill>
                <a:srgbClr val="FF0000"/>
              </a:solidFill>
              <a:latin typeface="HGP創英ﾌﾟﾚｾﾞﾝｽEB" pitchFamily="18" charset="-128"/>
              <a:ea typeface="HGP創英ﾌﾟﾚｾﾞﾝｽEB" pitchFamily="18" charset="-128"/>
            </a:endParaRPr>
          </a:p>
          <a:p>
            <a:pPr>
              <a:lnSpc>
                <a:spcPct val="150000"/>
              </a:lnSpc>
            </a:pPr>
            <a:r>
              <a:rPr lang="ja-JP" altLang="en-US" sz="2000" dirty="0" smtClean="0">
                <a:latin typeface="HGP創英ﾌﾟﾚｾﾞﾝｽEB" pitchFamily="18" charset="-128"/>
                <a:ea typeface="HGP創英ﾌﾟﾚｾﾞﾝｽEB" pitchFamily="18" charset="-128"/>
              </a:rPr>
              <a:t>　　</a:t>
            </a:r>
            <a:r>
              <a:rPr lang="ja-JP" altLang="en-US" sz="2000" dirty="0" smtClean="0">
                <a:solidFill>
                  <a:srgbClr val="0000FF"/>
                </a:solidFill>
                <a:latin typeface="HGP創英ﾌﾟﾚｾﾞﾝｽEB" pitchFamily="18" charset="-128"/>
                <a:ea typeface="HGP創英ﾌﾟﾚｾﾞﾝｽEB" pitchFamily="18" charset="-128"/>
              </a:rPr>
              <a:t>基金⇒他職種協働と医・介連携による</a:t>
            </a:r>
            <a:r>
              <a:rPr lang="en-US" altLang="ja-JP" sz="2000" dirty="0" smtClean="0">
                <a:solidFill>
                  <a:srgbClr val="0000FF"/>
                </a:solidFill>
                <a:latin typeface="HGP創英ﾌﾟﾚｾﾞﾝｽEB" pitchFamily="18" charset="-128"/>
                <a:ea typeface="HGP創英ﾌﾟﾚｾﾞﾝｽEB" pitchFamily="18" charset="-128"/>
              </a:rPr>
              <a:t>24</a:t>
            </a:r>
            <a:r>
              <a:rPr lang="ja-JP" altLang="en-US" sz="2000" dirty="0" smtClean="0">
                <a:solidFill>
                  <a:srgbClr val="0000FF"/>
                </a:solidFill>
                <a:latin typeface="HGP創英ﾌﾟﾚｾﾞﾝｽEB" pitchFamily="18" charset="-128"/>
                <a:ea typeface="HGP創英ﾌﾟﾚｾﾞﾝｽEB" pitchFamily="18" charset="-128"/>
              </a:rPr>
              <a:t>時間</a:t>
            </a:r>
            <a:r>
              <a:rPr lang="en-US" altLang="ja-JP" sz="2000" dirty="0" smtClean="0">
                <a:solidFill>
                  <a:srgbClr val="0000FF"/>
                </a:solidFill>
                <a:latin typeface="HGP創英ﾌﾟﾚｾﾞﾝｽEB" pitchFamily="18" charset="-128"/>
                <a:ea typeface="HGP創英ﾌﾟﾚｾﾞﾝｽEB" pitchFamily="18" charset="-128"/>
              </a:rPr>
              <a:t>365</a:t>
            </a:r>
            <a:r>
              <a:rPr lang="ja-JP" altLang="en-US" sz="2000" dirty="0" smtClean="0">
                <a:solidFill>
                  <a:srgbClr val="0000FF"/>
                </a:solidFill>
                <a:latin typeface="HGP創英ﾌﾟﾚｾﾞﾝｽEB" pitchFamily="18" charset="-128"/>
                <a:ea typeface="HGP創英ﾌﾟﾚｾﾞﾝｽEB" pitchFamily="18" charset="-128"/>
              </a:rPr>
              <a:t>日の対応が可能</a:t>
            </a:r>
            <a:endParaRPr lang="en-US" altLang="ja-JP" sz="2000" dirty="0" smtClean="0">
              <a:solidFill>
                <a:srgbClr val="0000FF"/>
              </a:solidFill>
              <a:latin typeface="HGP創英ﾌﾟﾚｾﾞﾝｽEB" pitchFamily="18" charset="-128"/>
              <a:ea typeface="HGP創英ﾌﾟﾚｾﾞﾝｽEB" pitchFamily="18" charset="-128"/>
            </a:endParaRPr>
          </a:p>
          <a:p>
            <a:pPr>
              <a:lnSpc>
                <a:spcPct val="150000"/>
              </a:lnSpc>
            </a:pPr>
            <a:r>
              <a:rPr lang="ja-JP" altLang="en-US" sz="2000" dirty="0" smtClean="0">
                <a:solidFill>
                  <a:srgbClr val="0000FF"/>
                </a:solidFill>
                <a:latin typeface="HGP創英ﾌﾟﾚｾﾞﾝｽEB" pitchFamily="18" charset="-128"/>
                <a:ea typeface="HGP創英ﾌﾟﾚｾﾞﾝｽEB" pitchFamily="18" charset="-128"/>
              </a:rPr>
              <a:t>　　　　　　 な在宅医療を構築する為の補助金</a:t>
            </a:r>
            <a:endParaRPr lang="en-US" altLang="ja-JP" sz="2000" dirty="0" smtClean="0">
              <a:solidFill>
                <a:srgbClr val="0000FF"/>
              </a:solidFill>
              <a:latin typeface="HGP創英ﾌﾟﾚｾﾞﾝｽEB" pitchFamily="18" charset="-128"/>
              <a:ea typeface="HGP創英ﾌﾟﾚｾﾞﾝｽEB" pitchFamily="18" charset="-128"/>
            </a:endParaRPr>
          </a:p>
          <a:p>
            <a:pPr>
              <a:lnSpc>
                <a:spcPct val="150000"/>
              </a:lnSpc>
            </a:pPr>
            <a:r>
              <a:rPr lang="ja-JP" altLang="en-US" sz="2000" dirty="0" smtClean="0">
                <a:solidFill>
                  <a:srgbClr val="0000FF"/>
                </a:solidFill>
                <a:latin typeface="HGP創英ﾌﾟﾚｾﾞﾝｽEB" pitchFamily="18" charset="-128"/>
                <a:ea typeface="HGP創英ﾌﾟﾚｾﾞﾝｽEB" pitchFamily="18" charset="-128"/>
              </a:rPr>
              <a:t>　　病床機能報告⇒病院から県へ報告するように国が制度化</a:t>
            </a:r>
            <a:endParaRPr lang="en-US" altLang="ja-JP" sz="2000" dirty="0" smtClean="0">
              <a:solidFill>
                <a:srgbClr val="0000FF"/>
              </a:solidFill>
              <a:latin typeface="HGP創英ﾌﾟﾚｾﾞﾝｽEB" pitchFamily="18" charset="-128"/>
              <a:ea typeface="HGP創英ﾌﾟﾚｾﾞﾝｽEB" pitchFamily="18" charset="-128"/>
            </a:endParaRPr>
          </a:p>
          <a:p>
            <a:pPr>
              <a:lnSpc>
                <a:spcPct val="150000"/>
              </a:lnSpc>
            </a:pPr>
            <a:r>
              <a:rPr lang="ja-JP" altLang="en-US" sz="2000" dirty="0" smtClean="0">
                <a:solidFill>
                  <a:srgbClr val="0000FF"/>
                </a:solidFill>
                <a:latin typeface="HGP創英ﾌﾟﾚｾﾞﾝｽEB" pitchFamily="18" charset="-128"/>
                <a:ea typeface="HGP創英ﾌﾟﾚｾﾞﾝｽEB" pitchFamily="18" charset="-128"/>
              </a:rPr>
              <a:t>　　地域医療構想⇒病床機能報告を受けて県が作る病床再配分計画</a:t>
            </a:r>
            <a:endParaRPr kumimoji="1" lang="en-US" altLang="ja-JP" sz="2000" dirty="0" smtClean="0">
              <a:solidFill>
                <a:srgbClr val="0000FF"/>
              </a:solidFill>
              <a:latin typeface="HGP創英ﾌﾟﾚｾﾞﾝｽEB" pitchFamily="18" charset="-128"/>
              <a:ea typeface="HGP創英ﾌﾟﾚｾﾞﾝｽEB" pitchFamily="18" charset="-128"/>
            </a:endParaRPr>
          </a:p>
        </p:txBody>
      </p:sp>
      <p:grpSp>
        <p:nvGrpSpPr>
          <p:cNvPr id="6" name="グループ化 5"/>
          <p:cNvGrpSpPr/>
          <p:nvPr/>
        </p:nvGrpSpPr>
        <p:grpSpPr>
          <a:xfrm>
            <a:off x="755576" y="476672"/>
            <a:ext cx="7715270" cy="3691250"/>
            <a:chOff x="755576" y="619548"/>
            <a:chExt cx="7715270" cy="3547234"/>
          </a:xfrm>
        </p:grpSpPr>
        <p:pic>
          <p:nvPicPr>
            <p:cNvPr id="7170" name="Picture 2"/>
            <p:cNvPicPr>
              <a:picLocks noChangeAspect="1" noChangeArrowheads="1"/>
            </p:cNvPicPr>
            <p:nvPr/>
          </p:nvPicPr>
          <p:blipFill>
            <a:blip r:embed="rId2"/>
            <a:srcRect/>
            <a:stretch>
              <a:fillRect/>
            </a:stretch>
          </p:blipFill>
          <p:spPr bwMode="auto">
            <a:xfrm>
              <a:off x="755576" y="619548"/>
              <a:ext cx="7715270" cy="3547234"/>
            </a:xfrm>
            <a:prstGeom prst="rect">
              <a:avLst/>
            </a:prstGeom>
            <a:noFill/>
            <a:ln w="9525">
              <a:noFill/>
              <a:miter lim="800000"/>
              <a:headEnd/>
              <a:tailEnd/>
            </a:ln>
            <a:effectLst/>
          </p:spPr>
        </p:pic>
        <p:cxnSp>
          <p:nvCxnSpPr>
            <p:cNvPr id="5" name="直線コネクタ 4"/>
            <p:cNvCxnSpPr/>
            <p:nvPr/>
          </p:nvCxnSpPr>
          <p:spPr>
            <a:xfrm>
              <a:off x="996550" y="1349817"/>
              <a:ext cx="669674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6061"/>
            <a:ext cx="9144000" cy="6874061"/>
          </a:xfrm>
          <a:prstGeom prst="rect">
            <a:avLst/>
          </a:prstGeom>
          <a:noFill/>
          <a:ln w="38100">
            <a:solidFill>
              <a:schemeClr val="tx1"/>
            </a:solidFill>
            <a:prstDash val="sysDash"/>
            <a:miter lim="800000"/>
            <a:headEnd/>
            <a:tailEnd/>
          </a:ln>
          <a:effectLst/>
        </p:spPr>
      </p:pic>
      <p:sp>
        <p:nvSpPr>
          <p:cNvPr id="3" name="角丸四角形 2"/>
          <p:cNvSpPr/>
          <p:nvPr/>
        </p:nvSpPr>
        <p:spPr>
          <a:xfrm>
            <a:off x="285720" y="1428736"/>
            <a:ext cx="1428760" cy="92869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142844" y="3643314"/>
            <a:ext cx="1714512" cy="92869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42844" y="5429264"/>
            <a:ext cx="1714512" cy="92869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5" name="Picture 3" descr="C:\Users\M.H\Desktop\maintitl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bwMode="auto">
          <a:xfrm>
            <a:off x="2699792" y="2924944"/>
            <a:ext cx="3600400" cy="3011594"/>
          </a:xfrm>
          <a:prstGeom prst="rect">
            <a:avLst/>
          </a:prstGeom>
          <a:solidFill>
            <a:schemeClr val="tx2">
              <a:lumMod val="75000"/>
            </a:schemeClr>
          </a:solidFill>
        </p:spPr>
      </p:pic>
      <p:sp>
        <p:nvSpPr>
          <p:cNvPr id="6" name="正方形/長方形 5"/>
          <p:cNvSpPr/>
          <p:nvPr/>
        </p:nvSpPr>
        <p:spPr>
          <a:xfrm>
            <a:off x="0" y="214290"/>
            <a:ext cx="9144000" cy="1384995"/>
          </a:xfrm>
          <a:prstGeom prst="rect">
            <a:avLst/>
          </a:prstGeom>
        </p:spPr>
        <p:txBody>
          <a:bodyPr wrap="square">
            <a:spAutoFit/>
          </a:bodyPr>
          <a:lstStyle/>
          <a:p>
            <a:pPr algn="ctr"/>
            <a:r>
              <a:rPr lang="ja-JP" altLang="en-US" sz="2800" b="1" dirty="0" smtClean="0">
                <a:latin typeface="ＭＳ Ｐ明朝" pitchFamily="18" charset="-128"/>
                <a:ea typeface="ＭＳ Ｐ明朝" pitchFamily="18" charset="-128"/>
                <a:cs typeface="Times New Roman" pitchFamily="18" charset="0"/>
              </a:rPr>
              <a:t>平成</a:t>
            </a:r>
            <a:r>
              <a:rPr lang="en-US" altLang="ja-JP" sz="2800" b="1" dirty="0" smtClean="0">
                <a:latin typeface="ＭＳ Ｐ明朝" pitchFamily="18" charset="-128"/>
                <a:ea typeface="ＭＳ Ｐ明朝" pitchFamily="18" charset="-128"/>
                <a:cs typeface="Times New Roman" pitchFamily="18" charset="0"/>
              </a:rPr>
              <a:t>26</a:t>
            </a:r>
            <a:r>
              <a:rPr lang="ja-JP" altLang="en-US" sz="2800" b="1" dirty="0" smtClean="0">
                <a:latin typeface="ＭＳ Ｐ明朝" pitchFamily="18" charset="-128"/>
                <a:ea typeface="ＭＳ Ｐ明朝" pitchFamily="18" charset="-128"/>
                <a:cs typeface="Times New Roman" pitchFamily="18" charset="0"/>
              </a:rPr>
              <a:t>年度「地域医療再生基金」</a:t>
            </a:r>
            <a:endParaRPr lang="en-US" altLang="ja-JP" sz="2800" b="1" dirty="0" smtClean="0">
              <a:latin typeface="ＭＳ Ｐ明朝" pitchFamily="18" charset="-128"/>
              <a:ea typeface="ＭＳ Ｐ明朝" pitchFamily="18" charset="-128"/>
              <a:cs typeface="Times New Roman" pitchFamily="18" charset="0"/>
            </a:endParaRPr>
          </a:p>
          <a:p>
            <a:pPr algn="ctr"/>
            <a:r>
              <a:rPr lang="ja-JP" altLang="en-US" sz="2800" b="1" dirty="0" smtClean="0">
                <a:latin typeface="ＭＳ Ｐ明朝" pitchFamily="18" charset="-128"/>
                <a:ea typeface="ＭＳ Ｐ明朝" pitchFamily="18" charset="-128"/>
                <a:cs typeface="Times New Roman" pitchFamily="18" charset="0"/>
              </a:rPr>
              <a:t>による飯田医師会・南信州広域連合</a:t>
            </a:r>
            <a:endParaRPr lang="en-US" altLang="ja-JP" sz="2800" b="1" dirty="0" smtClean="0">
              <a:latin typeface="ＭＳ Ｐ明朝" pitchFamily="18" charset="-128"/>
              <a:ea typeface="ＭＳ Ｐ明朝" pitchFamily="18" charset="-128"/>
              <a:cs typeface="Times New Roman" pitchFamily="18" charset="0"/>
            </a:endParaRPr>
          </a:p>
          <a:p>
            <a:pPr algn="ctr"/>
            <a:r>
              <a:rPr lang="ja-JP" altLang="en-US" sz="2800" b="1" dirty="0" smtClean="0">
                <a:latin typeface="ＭＳ Ｐ明朝" pitchFamily="18" charset="-128"/>
                <a:ea typeface="ＭＳ Ｐ明朝" pitchFamily="18" charset="-128"/>
                <a:cs typeface="Times New Roman" pitchFamily="18" charset="0"/>
              </a:rPr>
              <a:t>「多職種協働による在宅チーム医療を担う人材育成事業」</a:t>
            </a:r>
            <a:endParaRPr lang="en-US" altLang="ja-JP" sz="2800" b="1" dirty="0" smtClean="0">
              <a:latin typeface="ＭＳ Ｐ明朝" pitchFamily="18" charset="-128"/>
              <a:ea typeface="ＭＳ Ｐ明朝" pitchFamily="18" charset="-128"/>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C:\Users\M.H\Desktop\map.gif"/>
          <p:cNvPicPr/>
          <p:nvPr/>
        </p:nvPicPr>
        <p:blipFill>
          <a:blip r:embed="rId2"/>
          <a:srcRect/>
          <a:stretch>
            <a:fillRect/>
          </a:stretch>
        </p:blipFill>
        <p:spPr bwMode="auto">
          <a:xfrm>
            <a:off x="6215074" y="0"/>
            <a:ext cx="2562225" cy="2562225"/>
          </a:xfrm>
          <a:prstGeom prst="rect">
            <a:avLst/>
          </a:prstGeom>
          <a:noFill/>
          <a:ln w="9525">
            <a:noFill/>
            <a:miter lim="800000"/>
            <a:headEnd/>
            <a:tailEnd/>
          </a:ln>
        </p:spPr>
      </p:pic>
      <p:grpSp>
        <p:nvGrpSpPr>
          <p:cNvPr id="12" name="グループ化 11"/>
          <p:cNvGrpSpPr/>
          <p:nvPr/>
        </p:nvGrpSpPr>
        <p:grpSpPr>
          <a:xfrm>
            <a:off x="5072066" y="3026299"/>
            <a:ext cx="4071935" cy="3831702"/>
            <a:chOff x="2370412" y="1357298"/>
            <a:chExt cx="3816076" cy="3590939"/>
          </a:xfrm>
        </p:grpSpPr>
        <p:grpSp>
          <p:nvGrpSpPr>
            <p:cNvPr id="14" name="グループ化 5"/>
            <p:cNvGrpSpPr/>
            <p:nvPr/>
          </p:nvGrpSpPr>
          <p:grpSpPr>
            <a:xfrm>
              <a:off x="2370412" y="1357298"/>
              <a:ext cx="3816076" cy="3590939"/>
              <a:chOff x="2370412" y="1357298"/>
              <a:chExt cx="3816076" cy="3590939"/>
            </a:xfrm>
          </p:grpSpPr>
          <p:grpSp>
            <p:nvGrpSpPr>
              <p:cNvPr id="16" name="グループ化 3"/>
              <p:cNvGrpSpPr/>
              <p:nvPr/>
            </p:nvGrpSpPr>
            <p:grpSpPr>
              <a:xfrm>
                <a:off x="2370412" y="1357298"/>
                <a:ext cx="3816076" cy="3590939"/>
                <a:chOff x="2370412" y="1357298"/>
                <a:chExt cx="3816076" cy="3590939"/>
              </a:xfrm>
            </p:grpSpPr>
            <p:pic>
              <p:nvPicPr>
                <p:cNvPr id="18" name="図 1" descr="C:\Users\M.H\Desktop\hannimap.gif"/>
                <p:cNvPicPr/>
                <p:nvPr/>
              </p:nvPicPr>
              <p:blipFill>
                <a:blip r:embed="rId3"/>
                <a:srcRect/>
                <a:stretch>
                  <a:fillRect/>
                </a:stretch>
              </p:blipFill>
              <p:spPr bwMode="auto">
                <a:xfrm>
                  <a:off x="2370412" y="1357298"/>
                  <a:ext cx="3816076" cy="3590939"/>
                </a:xfrm>
                <a:prstGeom prst="rect">
                  <a:avLst/>
                </a:prstGeom>
                <a:noFill/>
                <a:ln w="9525">
                  <a:noFill/>
                  <a:miter lim="800000"/>
                  <a:headEnd/>
                  <a:tailEnd/>
                </a:ln>
              </p:spPr>
            </p:pic>
            <p:sp>
              <p:nvSpPr>
                <p:cNvPr id="21" name="正方形/長方形 2"/>
                <p:cNvSpPr/>
                <p:nvPr/>
              </p:nvSpPr>
              <p:spPr>
                <a:xfrm>
                  <a:off x="2571736" y="1357298"/>
                  <a:ext cx="642942" cy="1143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フリーフォーム 4"/>
              <p:cNvSpPr/>
              <p:nvPr/>
            </p:nvSpPr>
            <p:spPr>
              <a:xfrm>
                <a:off x="3106882" y="2900711"/>
                <a:ext cx="2946388" cy="1983016"/>
              </a:xfrm>
              <a:custGeom>
                <a:avLst/>
                <a:gdLst>
                  <a:gd name="connsiteX0" fmla="*/ 966354 w 2946388"/>
                  <a:gd name="connsiteY0" fmla="*/ 486725 h 1983016"/>
                  <a:gd name="connsiteX1" fmla="*/ 914400 w 2946388"/>
                  <a:gd name="connsiteY1" fmla="*/ 476334 h 1983016"/>
                  <a:gd name="connsiteX2" fmla="*/ 852054 w 2946388"/>
                  <a:gd name="connsiteY2" fmla="*/ 455553 h 1983016"/>
                  <a:gd name="connsiteX3" fmla="*/ 748145 w 2946388"/>
                  <a:gd name="connsiteY3" fmla="*/ 476334 h 1983016"/>
                  <a:gd name="connsiteX4" fmla="*/ 685800 w 2946388"/>
                  <a:gd name="connsiteY4" fmla="*/ 465944 h 1983016"/>
                  <a:gd name="connsiteX5" fmla="*/ 644236 w 2946388"/>
                  <a:gd name="connsiteY5" fmla="*/ 528289 h 1983016"/>
                  <a:gd name="connsiteX6" fmla="*/ 623454 w 2946388"/>
                  <a:gd name="connsiteY6" fmla="*/ 559462 h 1983016"/>
                  <a:gd name="connsiteX7" fmla="*/ 602673 w 2946388"/>
                  <a:gd name="connsiteY7" fmla="*/ 621807 h 1983016"/>
                  <a:gd name="connsiteX8" fmla="*/ 529936 w 2946388"/>
                  <a:gd name="connsiteY8" fmla="*/ 652980 h 1983016"/>
                  <a:gd name="connsiteX9" fmla="*/ 498763 w 2946388"/>
                  <a:gd name="connsiteY9" fmla="*/ 673762 h 1983016"/>
                  <a:gd name="connsiteX10" fmla="*/ 498763 w 2946388"/>
                  <a:gd name="connsiteY10" fmla="*/ 756889 h 1983016"/>
                  <a:gd name="connsiteX11" fmla="*/ 477982 w 2946388"/>
                  <a:gd name="connsiteY11" fmla="*/ 829625 h 1983016"/>
                  <a:gd name="connsiteX12" fmla="*/ 446809 w 2946388"/>
                  <a:gd name="connsiteY12" fmla="*/ 850407 h 1983016"/>
                  <a:gd name="connsiteX13" fmla="*/ 415636 w 2946388"/>
                  <a:gd name="connsiteY13" fmla="*/ 912753 h 1983016"/>
                  <a:gd name="connsiteX14" fmla="*/ 384463 w 2946388"/>
                  <a:gd name="connsiteY14" fmla="*/ 923144 h 1983016"/>
                  <a:gd name="connsiteX15" fmla="*/ 301336 w 2946388"/>
                  <a:gd name="connsiteY15" fmla="*/ 975098 h 1983016"/>
                  <a:gd name="connsiteX16" fmla="*/ 238991 w 2946388"/>
                  <a:gd name="connsiteY16" fmla="*/ 1016662 h 1983016"/>
                  <a:gd name="connsiteX17" fmla="*/ 166254 w 2946388"/>
                  <a:gd name="connsiteY17" fmla="*/ 1037444 h 1983016"/>
                  <a:gd name="connsiteX18" fmla="*/ 166254 w 2946388"/>
                  <a:gd name="connsiteY18" fmla="*/ 1099789 h 1983016"/>
                  <a:gd name="connsiteX19" fmla="*/ 145473 w 2946388"/>
                  <a:gd name="connsiteY19" fmla="*/ 1255653 h 1983016"/>
                  <a:gd name="connsiteX20" fmla="*/ 124691 w 2946388"/>
                  <a:gd name="connsiteY20" fmla="*/ 1286825 h 1983016"/>
                  <a:gd name="connsiteX21" fmla="*/ 93518 w 2946388"/>
                  <a:gd name="connsiteY21" fmla="*/ 1307607 h 1983016"/>
                  <a:gd name="connsiteX22" fmla="*/ 72736 w 2946388"/>
                  <a:gd name="connsiteY22" fmla="*/ 1338780 h 1983016"/>
                  <a:gd name="connsiteX23" fmla="*/ 62345 w 2946388"/>
                  <a:gd name="connsiteY23" fmla="*/ 1369953 h 1983016"/>
                  <a:gd name="connsiteX24" fmla="*/ 20782 w 2946388"/>
                  <a:gd name="connsiteY24" fmla="*/ 1432298 h 1983016"/>
                  <a:gd name="connsiteX25" fmla="*/ 0 w 2946388"/>
                  <a:gd name="connsiteY25" fmla="*/ 1494644 h 1983016"/>
                  <a:gd name="connsiteX26" fmla="*/ 20782 w 2946388"/>
                  <a:gd name="connsiteY26" fmla="*/ 1629725 h 1983016"/>
                  <a:gd name="connsiteX27" fmla="*/ 41563 w 2946388"/>
                  <a:gd name="connsiteY27" fmla="*/ 1660898 h 1983016"/>
                  <a:gd name="connsiteX28" fmla="*/ 51954 w 2946388"/>
                  <a:gd name="connsiteY28" fmla="*/ 1702462 h 1983016"/>
                  <a:gd name="connsiteX29" fmla="*/ 311727 w 2946388"/>
                  <a:gd name="connsiteY29" fmla="*/ 1827153 h 1983016"/>
                  <a:gd name="connsiteX30" fmla="*/ 342900 w 2946388"/>
                  <a:gd name="connsiteY30" fmla="*/ 1847934 h 1983016"/>
                  <a:gd name="connsiteX31" fmla="*/ 384463 w 2946388"/>
                  <a:gd name="connsiteY31" fmla="*/ 1889498 h 1983016"/>
                  <a:gd name="connsiteX32" fmla="*/ 446809 w 2946388"/>
                  <a:gd name="connsiteY32" fmla="*/ 1879107 h 1983016"/>
                  <a:gd name="connsiteX33" fmla="*/ 477982 w 2946388"/>
                  <a:gd name="connsiteY33" fmla="*/ 1858325 h 1983016"/>
                  <a:gd name="connsiteX34" fmla="*/ 571500 w 2946388"/>
                  <a:gd name="connsiteY34" fmla="*/ 1879107 h 1983016"/>
                  <a:gd name="connsiteX35" fmla="*/ 644236 w 2946388"/>
                  <a:gd name="connsiteY35" fmla="*/ 1962234 h 1983016"/>
                  <a:gd name="connsiteX36" fmla="*/ 706582 w 2946388"/>
                  <a:gd name="connsiteY36" fmla="*/ 1983016 h 1983016"/>
                  <a:gd name="connsiteX37" fmla="*/ 779318 w 2946388"/>
                  <a:gd name="connsiteY37" fmla="*/ 1972625 h 1983016"/>
                  <a:gd name="connsiteX38" fmla="*/ 852054 w 2946388"/>
                  <a:gd name="connsiteY38" fmla="*/ 1941453 h 1983016"/>
                  <a:gd name="connsiteX39" fmla="*/ 955963 w 2946388"/>
                  <a:gd name="connsiteY39" fmla="*/ 1920671 h 1983016"/>
                  <a:gd name="connsiteX40" fmla="*/ 966354 w 2946388"/>
                  <a:gd name="connsiteY40" fmla="*/ 1889498 h 1983016"/>
                  <a:gd name="connsiteX41" fmla="*/ 1059873 w 2946388"/>
                  <a:gd name="connsiteY41" fmla="*/ 1889498 h 1983016"/>
                  <a:gd name="connsiteX42" fmla="*/ 1153391 w 2946388"/>
                  <a:gd name="connsiteY42" fmla="*/ 1879107 h 1983016"/>
                  <a:gd name="connsiteX43" fmla="*/ 1236518 w 2946388"/>
                  <a:gd name="connsiteY43" fmla="*/ 1868716 h 1983016"/>
                  <a:gd name="connsiteX44" fmla="*/ 1288473 w 2946388"/>
                  <a:gd name="connsiteY44" fmla="*/ 1858325 h 1983016"/>
                  <a:gd name="connsiteX45" fmla="*/ 1309254 w 2946388"/>
                  <a:gd name="connsiteY45" fmla="*/ 1671289 h 1983016"/>
                  <a:gd name="connsiteX46" fmla="*/ 1340427 w 2946388"/>
                  <a:gd name="connsiteY46" fmla="*/ 1650507 h 1983016"/>
                  <a:gd name="connsiteX47" fmla="*/ 1454727 w 2946388"/>
                  <a:gd name="connsiteY47" fmla="*/ 1640116 h 1983016"/>
                  <a:gd name="connsiteX48" fmla="*/ 1475509 w 2946388"/>
                  <a:gd name="connsiteY48" fmla="*/ 1608944 h 1983016"/>
                  <a:gd name="connsiteX49" fmla="*/ 1527463 w 2946388"/>
                  <a:gd name="connsiteY49" fmla="*/ 1577771 h 1983016"/>
                  <a:gd name="connsiteX50" fmla="*/ 1569027 w 2946388"/>
                  <a:gd name="connsiteY50" fmla="*/ 1567380 h 1983016"/>
                  <a:gd name="connsiteX51" fmla="*/ 1600200 w 2946388"/>
                  <a:gd name="connsiteY51" fmla="*/ 1556989 h 1983016"/>
                  <a:gd name="connsiteX52" fmla="*/ 1610591 w 2946388"/>
                  <a:gd name="connsiteY52" fmla="*/ 1525816 h 1983016"/>
                  <a:gd name="connsiteX53" fmla="*/ 1672936 w 2946388"/>
                  <a:gd name="connsiteY53" fmla="*/ 1473862 h 1983016"/>
                  <a:gd name="connsiteX54" fmla="*/ 1693718 w 2946388"/>
                  <a:gd name="connsiteY54" fmla="*/ 1442689 h 1983016"/>
                  <a:gd name="connsiteX55" fmla="*/ 1859973 w 2946388"/>
                  <a:gd name="connsiteY55" fmla="*/ 1411516 h 1983016"/>
                  <a:gd name="connsiteX56" fmla="*/ 1911927 w 2946388"/>
                  <a:gd name="connsiteY56" fmla="*/ 1401125 h 1983016"/>
                  <a:gd name="connsiteX57" fmla="*/ 1953491 w 2946388"/>
                  <a:gd name="connsiteY57" fmla="*/ 1390734 h 1983016"/>
                  <a:gd name="connsiteX58" fmla="*/ 1974273 w 2946388"/>
                  <a:gd name="connsiteY58" fmla="*/ 1328389 h 1983016"/>
                  <a:gd name="connsiteX59" fmla="*/ 2005445 w 2946388"/>
                  <a:gd name="connsiteY59" fmla="*/ 1297216 h 1983016"/>
                  <a:gd name="connsiteX60" fmla="*/ 2067791 w 2946388"/>
                  <a:gd name="connsiteY60" fmla="*/ 1276434 h 1983016"/>
                  <a:gd name="connsiteX61" fmla="*/ 2078182 w 2946388"/>
                  <a:gd name="connsiteY61" fmla="*/ 1245262 h 1983016"/>
                  <a:gd name="connsiteX62" fmla="*/ 2150918 w 2946388"/>
                  <a:gd name="connsiteY62" fmla="*/ 1224480 h 1983016"/>
                  <a:gd name="connsiteX63" fmla="*/ 2223654 w 2946388"/>
                  <a:gd name="connsiteY63" fmla="*/ 1203698 h 1983016"/>
                  <a:gd name="connsiteX64" fmla="*/ 2286000 w 2946388"/>
                  <a:gd name="connsiteY64" fmla="*/ 1193307 h 1983016"/>
                  <a:gd name="connsiteX65" fmla="*/ 2317173 w 2946388"/>
                  <a:gd name="connsiteY65" fmla="*/ 1079007 h 1983016"/>
                  <a:gd name="connsiteX66" fmla="*/ 2327563 w 2946388"/>
                  <a:gd name="connsiteY66" fmla="*/ 1047834 h 1983016"/>
                  <a:gd name="connsiteX67" fmla="*/ 2369127 w 2946388"/>
                  <a:gd name="connsiteY67" fmla="*/ 1037444 h 1983016"/>
                  <a:gd name="connsiteX68" fmla="*/ 2400300 w 2946388"/>
                  <a:gd name="connsiteY68" fmla="*/ 1027053 h 1983016"/>
                  <a:gd name="connsiteX69" fmla="*/ 2431473 w 2946388"/>
                  <a:gd name="connsiteY69" fmla="*/ 1006271 h 1983016"/>
                  <a:gd name="connsiteX70" fmla="*/ 2493818 w 2946388"/>
                  <a:gd name="connsiteY70" fmla="*/ 943925 h 1983016"/>
                  <a:gd name="connsiteX71" fmla="*/ 2535382 w 2946388"/>
                  <a:gd name="connsiteY71" fmla="*/ 933534 h 1983016"/>
                  <a:gd name="connsiteX72" fmla="*/ 2587336 w 2946388"/>
                  <a:gd name="connsiteY72" fmla="*/ 923144 h 1983016"/>
                  <a:gd name="connsiteX73" fmla="*/ 2618509 w 2946388"/>
                  <a:gd name="connsiteY73" fmla="*/ 912753 h 1983016"/>
                  <a:gd name="connsiteX74" fmla="*/ 2670463 w 2946388"/>
                  <a:gd name="connsiteY74" fmla="*/ 902362 h 1983016"/>
                  <a:gd name="connsiteX75" fmla="*/ 2722418 w 2946388"/>
                  <a:gd name="connsiteY75" fmla="*/ 881580 h 1983016"/>
                  <a:gd name="connsiteX76" fmla="*/ 2753591 w 2946388"/>
                  <a:gd name="connsiteY76" fmla="*/ 871189 h 1983016"/>
                  <a:gd name="connsiteX77" fmla="*/ 2795154 w 2946388"/>
                  <a:gd name="connsiteY77" fmla="*/ 829625 h 1983016"/>
                  <a:gd name="connsiteX78" fmla="*/ 2805545 w 2946388"/>
                  <a:gd name="connsiteY78" fmla="*/ 860798 h 1983016"/>
                  <a:gd name="connsiteX79" fmla="*/ 2909454 w 2946388"/>
                  <a:gd name="connsiteY79" fmla="*/ 840016 h 1983016"/>
                  <a:gd name="connsiteX80" fmla="*/ 2919845 w 2946388"/>
                  <a:gd name="connsiteY80" fmla="*/ 767280 h 1983016"/>
                  <a:gd name="connsiteX81" fmla="*/ 2909454 w 2946388"/>
                  <a:gd name="connsiteY81" fmla="*/ 694544 h 1983016"/>
                  <a:gd name="connsiteX82" fmla="*/ 2899063 w 2946388"/>
                  <a:gd name="connsiteY82" fmla="*/ 642589 h 1983016"/>
                  <a:gd name="connsiteX83" fmla="*/ 2867891 w 2946388"/>
                  <a:gd name="connsiteY83" fmla="*/ 621807 h 1983016"/>
                  <a:gd name="connsiteX84" fmla="*/ 2836718 w 2946388"/>
                  <a:gd name="connsiteY84" fmla="*/ 590634 h 1983016"/>
                  <a:gd name="connsiteX85" fmla="*/ 2815936 w 2946388"/>
                  <a:gd name="connsiteY85" fmla="*/ 382816 h 1983016"/>
                  <a:gd name="connsiteX86" fmla="*/ 2805545 w 2946388"/>
                  <a:gd name="connsiteY86" fmla="*/ 351644 h 1983016"/>
                  <a:gd name="connsiteX87" fmla="*/ 2795154 w 2946388"/>
                  <a:gd name="connsiteY87" fmla="*/ 299689 h 1983016"/>
                  <a:gd name="connsiteX88" fmla="*/ 2753591 w 2946388"/>
                  <a:gd name="connsiteY88" fmla="*/ 206171 h 1983016"/>
                  <a:gd name="connsiteX89" fmla="*/ 2691245 w 2946388"/>
                  <a:gd name="connsiteY89" fmla="*/ 185389 h 1983016"/>
                  <a:gd name="connsiteX90" fmla="*/ 2670463 w 2946388"/>
                  <a:gd name="connsiteY90" fmla="*/ 154216 h 1983016"/>
                  <a:gd name="connsiteX91" fmla="*/ 2576945 w 2946388"/>
                  <a:gd name="connsiteY91" fmla="*/ 102262 h 1983016"/>
                  <a:gd name="connsiteX92" fmla="*/ 2452254 w 2946388"/>
                  <a:gd name="connsiteY92" fmla="*/ 123044 h 1983016"/>
                  <a:gd name="connsiteX93" fmla="*/ 2348345 w 2946388"/>
                  <a:gd name="connsiteY93" fmla="*/ 195780 h 1983016"/>
                  <a:gd name="connsiteX94" fmla="*/ 2213263 w 2946388"/>
                  <a:gd name="connsiteY94" fmla="*/ 154216 h 1983016"/>
                  <a:gd name="connsiteX95" fmla="*/ 2192482 w 2946388"/>
                  <a:gd name="connsiteY95" fmla="*/ 91871 h 1983016"/>
                  <a:gd name="connsiteX96" fmla="*/ 2171700 w 2946388"/>
                  <a:gd name="connsiteY96" fmla="*/ 60698 h 1983016"/>
                  <a:gd name="connsiteX97" fmla="*/ 2109354 w 2946388"/>
                  <a:gd name="connsiteY97" fmla="*/ 39916 h 1983016"/>
                  <a:gd name="connsiteX98" fmla="*/ 2005445 w 2946388"/>
                  <a:gd name="connsiteY98" fmla="*/ 29525 h 1983016"/>
                  <a:gd name="connsiteX99" fmla="*/ 1995054 w 2946388"/>
                  <a:gd name="connsiteY99" fmla="*/ 60698 h 1983016"/>
                  <a:gd name="connsiteX100" fmla="*/ 1974273 w 2946388"/>
                  <a:gd name="connsiteY100" fmla="*/ 91871 h 1983016"/>
                  <a:gd name="connsiteX101" fmla="*/ 1953491 w 2946388"/>
                  <a:gd name="connsiteY101" fmla="*/ 154216 h 1983016"/>
                  <a:gd name="connsiteX102" fmla="*/ 1932709 w 2946388"/>
                  <a:gd name="connsiteY102" fmla="*/ 185389 h 1983016"/>
                  <a:gd name="connsiteX103" fmla="*/ 1922318 w 2946388"/>
                  <a:gd name="connsiteY103" fmla="*/ 216562 h 1983016"/>
                  <a:gd name="connsiteX104" fmla="*/ 1880754 w 2946388"/>
                  <a:gd name="connsiteY104" fmla="*/ 278907 h 1983016"/>
                  <a:gd name="connsiteX105" fmla="*/ 1859973 w 2946388"/>
                  <a:gd name="connsiteY105" fmla="*/ 310080 h 1983016"/>
                  <a:gd name="connsiteX106" fmla="*/ 1787236 w 2946388"/>
                  <a:gd name="connsiteY106" fmla="*/ 403598 h 1983016"/>
                  <a:gd name="connsiteX107" fmla="*/ 1766454 w 2946388"/>
                  <a:gd name="connsiteY107" fmla="*/ 434771 h 1983016"/>
                  <a:gd name="connsiteX108" fmla="*/ 1724891 w 2946388"/>
                  <a:gd name="connsiteY108" fmla="*/ 559462 h 1983016"/>
                  <a:gd name="connsiteX109" fmla="*/ 1714500 w 2946388"/>
                  <a:gd name="connsiteY109" fmla="*/ 590634 h 1983016"/>
                  <a:gd name="connsiteX110" fmla="*/ 1704109 w 2946388"/>
                  <a:gd name="connsiteY110" fmla="*/ 621807 h 1983016"/>
                  <a:gd name="connsiteX111" fmla="*/ 1672936 w 2946388"/>
                  <a:gd name="connsiteY111" fmla="*/ 756889 h 1983016"/>
                  <a:gd name="connsiteX112" fmla="*/ 1662545 w 2946388"/>
                  <a:gd name="connsiteY112" fmla="*/ 788062 h 1983016"/>
                  <a:gd name="connsiteX113" fmla="*/ 1641763 w 2946388"/>
                  <a:gd name="connsiteY113" fmla="*/ 819234 h 1983016"/>
                  <a:gd name="connsiteX114" fmla="*/ 1620982 w 2946388"/>
                  <a:gd name="connsiteY114" fmla="*/ 881580 h 1983016"/>
                  <a:gd name="connsiteX115" fmla="*/ 1579418 w 2946388"/>
                  <a:gd name="connsiteY115" fmla="*/ 943925 h 1983016"/>
                  <a:gd name="connsiteX116" fmla="*/ 1558636 w 2946388"/>
                  <a:gd name="connsiteY116" fmla="*/ 912753 h 1983016"/>
                  <a:gd name="connsiteX117" fmla="*/ 1548245 w 2946388"/>
                  <a:gd name="connsiteY117" fmla="*/ 881580 h 1983016"/>
                  <a:gd name="connsiteX118" fmla="*/ 1475509 w 2946388"/>
                  <a:gd name="connsiteY118" fmla="*/ 860798 h 1983016"/>
                  <a:gd name="connsiteX119" fmla="*/ 1423554 w 2946388"/>
                  <a:gd name="connsiteY119" fmla="*/ 808844 h 1983016"/>
                  <a:gd name="connsiteX120" fmla="*/ 1413163 w 2946388"/>
                  <a:gd name="connsiteY120" fmla="*/ 777671 h 1983016"/>
                  <a:gd name="connsiteX121" fmla="*/ 1381991 w 2946388"/>
                  <a:gd name="connsiteY121" fmla="*/ 746498 h 1983016"/>
                  <a:gd name="connsiteX122" fmla="*/ 1288473 w 2946388"/>
                  <a:gd name="connsiteY122" fmla="*/ 694544 h 1983016"/>
                  <a:gd name="connsiteX123" fmla="*/ 1226127 w 2946388"/>
                  <a:gd name="connsiteY123" fmla="*/ 652980 h 1983016"/>
                  <a:gd name="connsiteX124" fmla="*/ 1174173 w 2946388"/>
                  <a:gd name="connsiteY124" fmla="*/ 611416 h 1983016"/>
                  <a:gd name="connsiteX125" fmla="*/ 1153391 w 2946388"/>
                  <a:gd name="connsiteY125" fmla="*/ 580244 h 1983016"/>
                  <a:gd name="connsiteX126" fmla="*/ 1143000 w 2946388"/>
                  <a:gd name="connsiteY126" fmla="*/ 549071 h 1983016"/>
                  <a:gd name="connsiteX127" fmla="*/ 1080654 w 2946388"/>
                  <a:gd name="connsiteY127" fmla="*/ 528289 h 1983016"/>
                  <a:gd name="connsiteX128" fmla="*/ 997527 w 2946388"/>
                  <a:gd name="connsiteY128" fmla="*/ 507507 h 1983016"/>
                  <a:gd name="connsiteX129" fmla="*/ 966354 w 2946388"/>
                  <a:gd name="connsiteY129" fmla="*/ 486725 h 198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46388" h="1983016">
                    <a:moveTo>
                      <a:pt x="966354" y="486725"/>
                    </a:moveTo>
                    <a:cubicBezTo>
                      <a:pt x="952500" y="481530"/>
                      <a:pt x="931439" y="480981"/>
                      <a:pt x="914400" y="476334"/>
                    </a:cubicBezTo>
                    <a:cubicBezTo>
                      <a:pt x="893266" y="470570"/>
                      <a:pt x="852054" y="455553"/>
                      <a:pt x="852054" y="455553"/>
                    </a:cubicBezTo>
                    <a:cubicBezTo>
                      <a:pt x="824586" y="462420"/>
                      <a:pt x="773629" y="476334"/>
                      <a:pt x="748145" y="476334"/>
                    </a:cubicBezTo>
                    <a:cubicBezTo>
                      <a:pt x="727077" y="476334"/>
                      <a:pt x="706582" y="469407"/>
                      <a:pt x="685800" y="465944"/>
                    </a:cubicBezTo>
                    <a:cubicBezTo>
                      <a:pt x="626707" y="525035"/>
                      <a:pt x="674311" y="468138"/>
                      <a:pt x="644236" y="528289"/>
                    </a:cubicBezTo>
                    <a:cubicBezTo>
                      <a:pt x="638651" y="539459"/>
                      <a:pt x="628526" y="548050"/>
                      <a:pt x="623454" y="559462"/>
                    </a:cubicBezTo>
                    <a:cubicBezTo>
                      <a:pt x="614557" y="579480"/>
                      <a:pt x="620900" y="609656"/>
                      <a:pt x="602673" y="621807"/>
                    </a:cubicBezTo>
                    <a:cubicBezTo>
                      <a:pt x="559617" y="650511"/>
                      <a:pt x="583616" y="639560"/>
                      <a:pt x="529936" y="652980"/>
                    </a:cubicBezTo>
                    <a:cubicBezTo>
                      <a:pt x="519545" y="659907"/>
                      <a:pt x="506564" y="664010"/>
                      <a:pt x="498763" y="673762"/>
                    </a:cubicBezTo>
                    <a:cubicBezTo>
                      <a:pt x="478315" y="699322"/>
                      <a:pt x="493438" y="730261"/>
                      <a:pt x="498763" y="756889"/>
                    </a:cubicBezTo>
                    <a:cubicBezTo>
                      <a:pt x="498083" y="759607"/>
                      <a:pt x="483405" y="822847"/>
                      <a:pt x="477982" y="829625"/>
                    </a:cubicBezTo>
                    <a:cubicBezTo>
                      <a:pt x="470180" y="839377"/>
                      <a:pt x="457200" y="843480"/>
                      <a:pt x="446809" y="850407"/>
                    </a:cubicBezTo>
                    <a:cubicBezTo>
                      <a:pt x="439964" y="870943"/>
                      <a:pt x="433948" y="898103"/>
                      <a:pt x="415636" y="912753"/>
                    </a:cubicBezTo>
                    <a:cubicBezTo>
                      <a:pt x="407083" y="919595"/>
                      <a:pt x="394854" y="919680"/>
                      <a:pt x="384463" y="923144"/>
                    </a:cubicBezTo>
                    <a:cubicBezTo>
                      <a:pt x="334613" y="997921"/>
                      <a:pt x="405207" y="905850"/>
                      <a:pt x="301336" y="975098"/>
                    </a:cubicBezTo>
                    <a:cubicBezTo>
                      <a:pt x="280554" y="988953"/>
                      <a:pt x="263222" y="1010604"/>
                      <a:pt x="238991" y="1016662"/>
                    </a:cubicBezTo>
                    <a:cubicBezTo>
                      <a:pt x="186801" y="1029710"/>
                      <a:pt x="210975" y="1022537"/>
                      <a:pt x="166254" y="1037444"/>
                    </a:cubicBezTo>
                    <a:cubicBezTo>
                      <a:pt x="115876" y="1113012"/>
                      <a:pt x="161216" y="1024219"/>
                      <a:pt x="166254" y="1099789"/>
                    </a:cubicBezTo>
                    <a:cubicBezTo>
                      <a:pt x="167619" y="1120259"/>
                      <a:pt x="165725" y="1215148"/>
                      <a:pt x="145473" y="1255653"/>
                    </a:cubicBezTo>
                    <a:cubicBezTo>
                      <a:pt x="139888" y="1266823"/>
                      <a:pt x="133522" y="1277995"/>
                      <a:pt x="124691" y="1286825"/>
                    </a:cubicBezTo>
                    <a:cubicBezTo>
                      <a:pt x="115860" y="1295656"/>
                      <a:pt x="103909" y="1300680"/>
                      <a:pt x="93518" y="1307607"/>
                    </a:cubicBezTo>
                    <a:cubicBezTo>
                      <a:pt x="86591" y="1317998"/>
                      <a:pt x="78321" y="1327610"/>
                      <a:pt x="72736" y="1338780"/>
                    </a:cubicBezTo>
                    <a:cubicBezTo>
                      <a:pt x="67838" y="1348577"/>
                      <a:pt x="67664" y="1360378"/>
                      <a:pt x="62345" y="1369953"/>
                    </a:cubicBezTo>
                    <a:cubicBezTo>
                      <a:pt x="50215" y="1391786"/>
                      <a:pt x="28680" y="1408603"/>
                      <a:pt x="20782" y="1432298"/>
                    </a:cubicBezTo>
                    <a:lnTo>
                      <a:pt x="0" y="1494644"/>
                    </a:lnTo>
                    <a:cubicBezTo>
                      <a:pt x="2981" y="1524452"/>
                      <a:pt x="2058" y="1592276"/>
                      <a:pt x="20782" y="1629725"/>
                    </a:cubicBezTo>
                    <a:cubicBezTo>
                      <a:pt x="26367" y="1640895"/>
                      <a:pt x="34636" y="1650507"/>
                      <a:pt x="41563" y="1660898"/>
                    </a:cubicBezTo>
                    <a:cubicBezTo>
                      <a:pt x="45027" y="1674753"/>
                      <a:pt x="50067" y="1688306"/>
                      <a:pt x="51954" y="1702462"/>
                    </a:cubicBezTo>
                    <a:cubicBezTo>
                      <a:pt x="78289" y="1899970"/>
                      <a:pt x="5829" y="1814407"/>
                      <a:pt x="311727" y="1827153"/>
                    </a:cubicBezTo>
                    <a:cubicBezTo>
                      <a:pt x="322118" y="1834080"/>
                      <a:pt x="335099" y="1838182"/>
                      <a:pt x="342900" y="1847934"/>
                    </a:cubicBezTo>
                    <a:cubicBezTo>
                      <a:pt x="383206" y="1898315"/>
                      <a:pt x="316450" y="1866826"/>
                      <a:pt x="384463" y="1889498"/>
                    </a:cubicBezTo>
                    <a:cubicBezTo>
                      <a:pt x="405245" y="1886034"/>
                      <a:pt x="426822" y="1885769"/>
                      <a:pt x="446809" y="1879107"/>
                    </a:cubicBezTo>
                    <a:cubicBezTo>
                      <a:pt x="458657" y="1875158"/>
                      <a:pt x="465570" y="1859704"/>
                      <a:pt x="477982" y="1858325"/>
                    </a:cubicBezTo>
                    <a:cubicBezTo>
                      <a:pt x="505412" y="1855277"/>
                      <a:pt x="544108" y="1869976"/>
                      <a:pt x="571500" y="1879107"/>
                    </a:cubicBezTo>
                    <a:cubicBezTo>
                      <a:pt x="598117" y="1919034"/>
                      <a:pt x="603217" y="1944004"/>
                      <a:pt x="644236" y="1962234"/>
                    </a:cubicBezTo>
                    <a:cubicBezTo>
                      <a:pt x="664254" y="1971131"/>
                      <a:pt x="706582" y="1983016"/>
                      <a:pt x="706582" y="1983016"/>
                    </a:cubicBezTo>
                    <a:cubicBezTo>
                      <a:pt x="730827" y="1979552"/>
                      <a:pt x="755302" y="1977428"/>
                      <a:pt x="779318" y="1972625"/>
                    </a:cubicBezTo>
                    <a:cubicBezTo>
                      <a:pt x="816179" y="1965253"/>
                      <a:pt x="813431" y="1955936"/>
                      <a:pt x="852054" y="1941453"/>
                    </a:cubicBezTo>
                    <a:cubicBezTo>
                      <a:pt x="876856" y="1932153"/>
                      <a:pt x="934413" y="1924263"/>
                      <a:pt x="955963" y="1920671"/>
                    </a:cubicBezTo>
                    <a:cubicBezTo>
                      <a:pt x="959427" y="1910280"/>
                      <a:pt x="958609" y="1897243"/>
                      <a:pt x="966354" y="1889498"/>
                    </a:cubicBezTo>
                    <a:cubicBezTo>
                      <a:pt x="988280" y="1867572"/>
                      <a:pt x="1042957" y="1886679"/>
                      <a:pt x="1059873" y="1889498"/>
                    </a:cubicBezTo>
                    <a:cubicBezTo>
                      <a:pt x="1091046" y="1886034"/>
                      <a:pt x="1122963" y="1886714"/>
                      <a:pt x="1153391" y="1879107"/>
                    </a:cubicBezTo>
                    <a:cubicBezTo>
                      <a:pt x="1241729" y="1857022"/>
                      <a:pt x="1112253" y="1843863"/>
                      <a:pt x="1236518" y="1868716"/>
                    </a:cubicBezTo>
                    <a:cubicBezTo>
                      <a:pt x="1253836" y="1865252"/>
                      <a:pt x="1280575" y="1874122"/>
                      <a:pt x="1288473" y="1858325"/>
                    </a:cubicBezTo>
                    <a:cubicBezTo>
                      <a:pt x="1316142" y="1802987"/>
                      <a:pt x="1283810" y="1728537"/>
                      <a:pt x="1309254" y="1671289"/>
                    </a:cubicBezTo>
                    <a:cubicBezTo>
                      <a:pt x="1314326" y="1659877"/>
                      <a:pt x="1328216" y="1653124"/>
                      <a:pt x="1340427" y="1650507"/>
                    </a:cubicBezTo>
                    <a:cubicBezTo>
                      <a:pt x="1377835" y="1642491"/>
                      <a:pt x="1416627" y="1643580"/>
                      <a:pt x="1454727" y="1640116"/>
                    </a:cubicBezTo>
                    <a:cubicBezTo>
                      <a:pt x="1461654" y="1629725"/>
                      <a:pt x="1466027" y="1617071"/>
                      <a:pt x="1475509" y="1608944"/>
                    </a:cubicBezTo>
                    <a:cubicBezTo>
                      <a:pt x="1490843" y="1595801"/>
                      <a:pt x="1509008" y="1585974"/>
                      <a:pt x="1527463" y="1577771"/>
                    </a:cubicBezTo>
                    <a:cubicBezTo>
                      <a:pt x="1540513" y="1571971"/>
                      <a:pt x="1555295" y="1571303"/>
                      <a:pt x="1569027" y="1567380"/>
                    </a:cubicBezTo>
                    <a:cubicBezTo>
                      <a:pt x="1579559" y="1564371"/>
                      <a:pt x="1589809" y="1560453"/>
                      <a:pt x="1600200" y="1556989"/>
                    </a:cubicBezTo>
                    <a:cubicBezTo>
                      <a:pt x="1603664" y="1546598"/>
                      <a:pt x="1604515" y="1534930"/>
                      <a:pt x="1610591" y="1525816"/>
                    </a:cubicBezTo>
                    <a:cubicBezTo>
                      <a:pt x="1626592" y="1501815"/>
                      <a:pt x="1649935" y="1489196"/>
                      <a:pt x="1672936" y="1473862"/>
                    </a:cubicBezTo>
                    <a:cubicBezTo>
                      <a:pt x="1679863" y="1463471"/>
                      <a:pt x="1684887" y="1451520"/>
                      <a:pt x="1693718" y="1442689"/>
                    </a:cubicBezTo>
                    <a:cubicBezTo>
                      <a:pt x="1737641" y="1398766"/>
                      <a:pt x="1802214" y="1415959"/>
                      <a:pt x="1859973" y="1411516"/>
                    </a:cubicBezTo>
                    <a:cubicBezTo>
                      <a:pt x="1877291" y="1408052"/>
                      <a:pt x="1894687" y="1404956"/>
                      <a:pt x="1911927" y="1401125"/>
                    </a:cubicBezTo>
                    <a:cubicBezTo>
                      <a:pt x="1925868" y="1398027"/>
                      <a:pt x="1944197" y="1401577"/>
                      <a:pt x="1953491" y="1390734"/>
                    </a:cubicBezTo>
                    <a:cubicBezTo>
                      <a:pt x="1967747" y="1374102"/>
                      <a:pt x="1958783" y="1343879"/>
                      <a:pt x="1974273" y="1328389"/>
                    </a:cubicBezTo>
                    <a:cubicBezTo>
                      <a:pt x="1984664" y="1317998"/>
                      <a:pt x="1992599" y="1304353"/>
                      <a:pt x="2005445" y="1297216"/>
                    </a:cubicBezTo>
                    <a:cubicBezTo>
                      <a:pt x="2024594" y="1286577"/>
                      <a:pt x="2067791" y="1276434"/>
                      <a:pt x="2067791" y="1276434"/>
                    </a:cubicBezTo>
                    <a:cubicBezTo>
                      <a:pt x="2071255" y="1266043"/>
                      <a:pt x="2070437" y="1253007"/>
                      <a:pt x="2078182" y="1245262"/>
                    </a:cubicBezTo>
                    <a:cubicBezTo>
                      <a:pt x="2083165" y="1240279"/>
                      <a:pt x="2150540" y="1224588"/>
                      <a:pt x="2150918" y="1224480"/>
                    </a:cubicBezTo>
                    <a:cubicBezTo>
                      <a:pt x="2197132" y="1211276"/>
                      <a:pt x="2169518" y="1214525"/>
                      <a:pt x="2223654" y="1203698"/>
                    </a:cubicBezTo>
                    <a:cubicBezTo>
                      <a:pt x="2244314" y="1199566"/>
                      <a:pt x="2265218" y="1196771"/>
                      <a:pt x="2286000" y="1193307"/>
                    </a:cubicBezTo>
                    <a:cubicBezTo>
                      <a:pt x="2325609" y="1133894"/>
                      <a:pt x="2297772" y="1185718"/>
                      <a:pt x="2317173" y="1079007"/>
                    </a:cubicBezTo>
                    <a:cubicBezTo>
                      <a:pt x="2319132" y="1068231"/>
                      <a:pt x="2319010" y="1054676"/>
                      <a:pt x="2327563" y="1047834"/>
                    </a:cubicBezTo>
                    <a:cubicBezTo>
                      <a:pt x="2338715" y="1038913"/>
                      <a:pt x="2355395" y="1041367"/>
                      <a:pt x="2369127" y="1037444"/>
                    </a:cubicBezTo>
                    <a:cubicBezTo>
                      <a:pt x="2379659" y="1034435"/>
                      <a:pt x="2390503" y="1031951"/>
                      <a:pt x="2400300" y="1027053"/>
                    </a:cubicBezTo>
                    <a:cubicBezTo>
                      <a:pt x="2411470" y="1021468"/>
                      <a:pt x="2422139" y="1014568"/>
                      <a:pt x="2431473" y="1006271"/>
                    </a:cubicBezTo>
                    <a:cubicBezTo>
                      <a:pt x="2453439" y="986745"/>
                      <a:pt x="2465306" y="951053"/>
                      <a:pt x="2493818" y="943925"/>
                    </a:cubicBezTo>
                    <a:cubicBezTo>
                      <a:pt x="2507673" y="940461"/>
                      <a:pt x="2521441" y="936632"/>
                      <a:pt x="2535382" y="933534"/>
                    </a:cubicBezTo>
                    <a:cubicBezTo>
                      <a:pt x="2552622" y="929703"/>
                      <a:pt x="2570202" y="927427"/>
                      <a:pt x="2587336" y="923144"/>
                    </a:cubicBezTo>
                    <a:cubicBezTo>
                      <a:pt x="2597962" y="920488"/>
                      <a:pt x="2607883" y="915410"/>
                      <a:pt x="2618509" y="912753"/>
                    </a:cubicBezTo>
                    <a:cubicBezTo>
                      <a:pt x="2635643" y="908470"/>
                      <a:pt x="2653547" y="907437"/>
                      <a:pt x="2670463" y="902362"/>
                    </a:cubicBezTo>
                    <a:cubicBezTo>
                      <a:pt x="2688329" y="897002"/>
                      <a:pt x="2704953" y="888129"/>
                      <a:pt x="2722418" y="881580"/>
                    </a:cubicBezTo>
                    <a:cubicBezTo>
                      <a:pt x="2732674" y="877734"/>
                      <a:pt x="2743200" y="874653"/>
                      <a:pt x="2753591" y="871189"/>
                    </a:cubicBezTo>
                    <a:cubicBezTo>
                      <a:pt x="2757549" y="859315"/>
                      <a:pt x="2763487" y="813791"/>
                      <a:pt x="2795154" y="829625"/>
                    </a:cubicBezTo>
                    <a:cubicBezTo>
                      <a:pt x="2804951" y="834523"/>
                      <a:pt x="2802081" y="850407"/>
                      <a:pt x="2805545" y="860798"/>
                    </a:cubicBezTo>
                    <a:cubicBezTo>
                      <a:pt x="2840181" y="853871"/>
                      <a:pt x="2876849" y="853601"/>
                      <a:pt x="2909454" y="840016"/>
                    </a:cubicBezTo>
                    <a:cubicBezTo>
                      <a:pt x="2946388" y="824627"/>
                      <a:pt x="2923853" y="789322"/>
                      <a:pt x="2919845" y="767280"/>
                    </a:cubicBezTo>
                    <a:cubicBezTo>
                      <a:pt x="2915464" y="743184"/>
                      <a:pt x="2913480" y="718702"/>
                      <a:pt x="2909454" y="694544"/>
                    </a:cubicBezTo>
                    <a:cubicBezTo>
                      <a:pt x="2906550" y="677123"/>
                      <a:pt x="2907825" y="657923"/>
                      <a:pt x="2899063" y="642589"/>
                    </a:cubicBezTo>
                    <a:cubicBezTo>
                      <a:pt x="2892867" y="631746"/>
                      <a:pt x="2877485" y="629802"/>
                      <a:pt x="2867891" y="621807"/>
                    </a:cubicBezTo>
                    <a:cubicBezTo>
                      <a:pt x="2856602" y="612399"/>
                      <a:pt x="2847109" y="601025"/>
                      <a:pt x="2836718" y="590634"/>
                    </a:cubicBezTo>
                    <a:cubicBezTo>
                      <a:pt x="2805625" y="497359"/>
                      <a:pt x="2838004" y="603497"/>
                      <a:pt x="2815936" y="382816"/>
                    </a:cubicBezTo>
                    <a:cubicBezTo>
                      <a:pt x="2814846" y="371918"/>
                      <a:pt x="2808201" y="362270"/>
                      <a:pt x="2805545" y="351644"/>
                    </a:cubicBezTo>
                    <a:cubicBezTo>
                      <a:pt x="2801261" y="334510"/>
                      <a:pt x="2799801" y="316728"/>
                      <a:pt x="2795154" y="299689"/>
                    </a:cubicBezTo>
                    <a:cubicBezTo>
                      <a:pt x="2792462" y="289816"/>
                      <a:pt x="2773961" y="218902"/>
                      <a:pt x="2753591" y="206171"/>
                    </a:cubicBezTo>
                    <a:cubicBezTo>
                      <a:pt x="2735015" y="194561"/>
                      <a:pt x="2691245" y="185389"/>
                      <a:pt x="2691245" y="185389"/>
                    </a:cubicBezTo>
                    <a:cubicBezTo>
                      <a:pt x="2684318" y="174998"/>
                      <a:pt x="2679862" y="162440"/>
                      <a:pt x="2670463" y="154216"/>
                    </a:cubicBezTo>
                    <a:cubicBezTo>
                      <a:pt x="2626489" y="115739"/>
                      <a:pt x="2619760" y="116534"/>
                      <a:pt x="2576945" y="102262"/>
                    </a:cubicBezTo>
                    <a:cubicBezTo>
                      <a:pt x="2569144" y="103237"/>
                      <a:pt x="2475139" y="111602"/>
                      <a:pt x="2452254" y="123044"/>
                    </a:cubicBezTo>
                    <a:cubicBezTo>
                      <a:pt x="2426668" y="135837"/>
                      <a:pt x="2374410" y="176231"/>
                      <a:pt x="2348345" y="195780"/>
                    </a:cubicBezTo>
                    <a:cubicBezTo>
                      <a:pt x="2266306" y="188322"/>
                      <a:pt x="2240675" y="215894"/>
                      <a:pt x="2213263" y="154216"/>
                    </a:cubicBezTo>
                    <a:cubicBezTo>
                      <a:pt x="2204366" y="134198"/>
                      <a:pt x="2204633" y="110098"/>
                      <a:pt x="2192482" y="91871"/>
                    </a:cubicBezTo>
                    <a:cubicBezTo>
                      <a:pt x="2185555" y="81480"/>
                      <a:pt x="2182290" y="67317"/>
                      <a:pt x="2171700" y="60698"/>
                    </a:cubicBezTo>
                    <a:cubicBezTo>
                      <a:pt x="2153124" y="49088"/>
                      <a:pt x="2109354" y="39916"/>
                      <a:pt x="2109354" y="39916"/>
                    </a:cubicBezTo>
                    <a:cubicBezTo>
                      <a:pt x="2071087" y="14404"/>
                      <a:pt x="2064494" y="0"/>
                      <a:pt x="2005445" y="29525"/>
                    </a:cubicBezTo>
                    <a:cubicBezTo>
                      <a:pt x="1995648" y="34423"/>
                      <a:pt x="1999952" y="50901"/>
                      <a:pt x="1995054" y="60698"/>
                    </a:cubicBezTo>
                    <a:cubicBezTo>
                      <a:pt x="1989469" y="71868"/>
                      <a:pt x="1979345" y="80459"/>
                      <a:pt x="1974273" y="91871"/>
                    </a:cubicBezTo>
                    <a:cubicBezTo>
                      <a:pt x="1965376" y="111889"/>
                      <a:pt x="1965642" y="135989"/>
                      <a:pt x="1953491" y="154216"/>
                    </a:cubicBezTo>
                    <a:cubicBezTo>
                      <a:pt x="1946564" y="164607"/>
                      <a:pt x="1938294" y="174219"/>
                      <a:pt x="1932709" y="185389"/>
                    </a:cubicBezTo>
                    <a:cubicBezTo>
                      <a:pt x="1927811" y="195186"/>
                      <a:pt x="1927637" y="206987"/>
                      <a:pt x="1922318" y="216562"/>
                    </a:cubicBezTo>
                    <a:cubicBezTo>
                      <a:pt x="1910188" y="238395"/>
                      <a:pt x="1894608" y="258125"/>
                      <a:pt x="1880754" y="278907"/>
                    </a:cubicBezTo>
                    <a:cubicBezTo>
                      <a:pt x="1873827" y="289298"/>
                      <a:pt x="1868804" y="301249"/>
                      <a:pt x="1859973" y="310080"/>
                    </a:cubicBezTo>
                    <a:cubicBezTo>
                      <a:pt x="1811139" y="358914"/>
                      <a:pt x="1836951" y="329027"/>
                      <a:pt x="1787236" y="403598"/>
                    </a:cubicBezTo>
                    <a:cubicBezTo>
                      <a:pt x="1780309" y="413989"/>
                      <a:pt x="1770403" y="422923"/>
                      <a:pt x="1766454" y="434771"/>
                    </a:cubicBezTo>
                    <a:lnTo>
                      <a:pt x="1724891" y="559462"/>
                    </a:lnTo>
                    <a:lnTo>
                      <a:pt x="1714500" y="590634"/>
                    </a:lnTo>
                    <a:lnTo>
                      <a:pt x="1704109" y="621807"/>
                    </a:lnTo>
                    <a:cubicBezTo>
                      <a:pt x="1690620" y="716231"/>
                      <a:pt x="1701463" y="671308"/>
                      <a:pt x="1672936" y="756889"/>
                    </a:cubicBezTo>
                    <a:cubicBezTo>
                      <a:pt x="1669472" y="767280"/>
                      <a:pt x="1668621" y="778949"/>
                      <a:pt x="1662545" y="788062"/>
                    </a:cubicBezTo>
                    <a:lnTo>
                      <a:pt x="1641763" y="819234"/>
                    </a:lnTo>
                    <a:cubicBezTo>
                      <a:pt x="1634836" y="840016"/>
                      <a:pt x="1633133" y="863353"/>
                      <a:pt x="1620982" y="881580"/>
                    </a:cubicBezTo>
                    <a:lnTo>
                      <a:pt x="1579418" y="943925"/>
                    </a:lnTo>
                    <a:cubicBezTo>
                      <a:pt x="1572491" y="933534"/>
                      <a:pt x="1564221" y="923923"/>
                      <a:pt x="1558636" y="912753"/>
                    </a:cubicBezTo>
                    <a:cubicBezTo>
                      <a:pt x="1553738" y="902956"/>
                      <a:pt x="1555990" y="889325"/>
                      <a:pt x="1548245" y="881580"/>
                    </a:cubicBezTo>
                    <a:cubicBezTo>
                      <a:pt x="1543276" y="876610"/>
                      <a:pt x="1475869" y="860888"/>
                      <a:pt x="1475509" y="860798"/>
                    </a:cubicBezTo>
                    <a:cubicBezTo>
                      <a:pt x="1444337" y="840017"/>
                      <a:pt x="1440872" y="843479"/>
                      <a:pt x="1423554" y="808844"/>
                    </a:cubicBezTo>
                    <a:cubicBezTo>
                      <a:pt x="1418656" y="799047"/>
                      <a:pt x="1419239" y="786785"/>
                      <a:pt x="1413163" y="777671"/>
                    </a:cubicBezTo>
                    <a:cubicBezTo>
                      <a:pt x="1405012" y="765444"/>
                      <a:pt x="1393590" y="755520"/>
                      <a:pt x="1381991" y="746498"/>
                    </a:cubicBezTo>
                    <a:cubicBezTo>
                      <a:pt x="1328397" y="704813"/>
                      <a:pt x="1335506" y="710221"/>
                      <a:pt x="1288473" y="694544"/>
                    </a:cubicBezTo>
                    <a:cubicBezTo>
                      <a:pt x="1267691" y="680689"/>
                      <a:pt x="1239982" y="673762"/>
                      <a:pt x="1226127" y="652980"/>
                    </a:cubicBezTo>
                    <a:cubicBezTo>
                      <a:pt x="1199270" y="612694"/>
                      <a:pt x="1217193" y="625756"/>
                      <a:pt x="1174173" y="611416"/>
                    </a:cubicBezTo>
                    <a:cubicBezTo>
                      <a:pt x="1167246" y="601025"/>
                      <a:pt x="1158976" y="591414"/>
                      <a:pt x="1153391" y="580244"/>
                    </a:cubicBezTo>
                    <a:cubicBezTo>
                      <a:pt x="1148493" y="570447"/>
                      <a:pt x="1151913" y="555437"/>
                      <a:pt x="1143000" y="549071"/>
                    </a:cubicBezTo>
                    <a:cubicBezTo>
                      <a:pt x="1125174" y="536338"/>
                      <a:pt x="1101436" y="535216"/>
                      <a:pt x="1080654" y="528289"/>
                    </a:cubicBezTo>
                    <a:cubicBezTo>
                      <a:pt x="1044389" y="516201"/>
                      <a:pt x="1041417" y="513777"/>
                      <a:pt x="997527" y="507507"/>
                    </a:cubicBezTo>
                    <a:cubicBezTo>
                      <a:pt x="990669" y="506527"/>
                      <a:pt x="980208" y="491920"/>
                      <a:pt x="966354" y="486725"/>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フリーフォーム 14"/>
            <p:cNvSpPr/>
            <p:nvPr/>
          </p:nvSpPr>
          <p:spPr>
            <a:xfrm>
              <a:off x="4073795" y="1399865"/>
              <a:ext cx="2049548" cy="1954616"/>
            </a:xfrm>
            <a:custGeom>
              <a:avLst/>
              <a:gdLst>
                <a:gd name="connsiteX0" fmla="*/ 9832 w 2049548"/>
                <a:gd name="connsiteY0" fmla="*/ 397762 h 1954616"/>
                <a:gd name="connsiteX1" fmla="*/ 41005 w 2049548"/>
                <a:gd name="connsiteY1" fmla="*/ 470499 h 1954616"/>
                <a:gd name="connsiteX2" fmla="*/ 61787 w 2049548"/>
                <a:gd name="connsiteY2" fmla="*/ 532844 h 1954616"/>
                <a:gd name="connsiteX3" fmla="*/ 72178 w 2049548"/>
                <a:gd name="connsiteY3" fmla="*/ 615971 h 1954616"/>
                <a:gd name="connsiteX4" fmla="*/ 82569 w 2049548"/>
                <a:gd name="connsiteY4" fmla="*/ 647144 h 1954616"/>
                <a:gd name="connsiteX5" fmla="*/ 72178 w 2049548"/>
                <a:gd name="connsiteY5" fmla="*/ 771835 h 1954616"/>
                <a:gd name="connsiteX6" fmla="*/ 61787 w 2049548"/>
                <a:gd name="connsiteY6" fmla="*/ 813399 h 1954616"/>
                <a:gd name="connsiteX7" fmla="*/ 20223 w 2049548"/>
                <a:gd name="connsiteY7" fmla="*/ 875744 h 1954616"/>
                <a:gd name="connsiteX8" fmla="*/ 30614 w 2049548"/>
                <a:gd name="connsiteY8" fmla="*/ 948480 h 1954616"/>
                <a:gd name="connsiteX9" fmla="*/ 92960 w 2049548"/>
                <a:gd name="connsiteY9" fmla="*/ 969262 h 1954616"/>
                <a:gd name="connsiteX10" fmla="*/ 113741 w 2049548"/>
                <a:gd name="connsiteY10" fmla="*/ 1000435 h 1954616"/>
                <a:gd name="connsiteX11" fmla="*/ 165696 w 2049548"/>
                <a:gd name="connsiteY11" fmla="*/ 1062780 h 1954616"/>
                <a:gd name="connsiteX12" fmla="*/ 207260 w 2049548"/>
                <a:gd name="connsiteY12" fmla="*/ 1125126 h 1954616"/>
                <a:gd name="connsiteX13" fmla="*/ 238432 w 2049548"/>
                <a:gd name="connsiteY13" fmla="*/ 1135517 h 1954616"/>
                <a:gd name="connsiteX14" fmla="*/ 352732 w 2049548"/>
                <a:gd name="connsiteY14" fmla="*/ 1197862 h 1954616"/>
                <a:gd name="connsiteX15" fmla="*/ 342341 w 2049548"/>
                <a:gd name="connsiteY15" fmla="*/ 1301771 h 1954616"/>
                <a:gd name="connsiteX16" fmla="*/ 311169 w 2049548"/>
                <a:gd name="connsiteY16" fmla="*/ 1416071 h 1954616"/>
                <a:gd name="connsiteX17" fmla="*/ 352732 w 2049548"/>
                <a:gd name="connsiteY17" fmla="*/ 1436853 h 1954616"/>
                <a:gd name="connsiteX18" fmla="*/ 394296 w 2049548"/>
                <a:gd name="connsiteY18" fmla="*/ 1447244 h 1954616"/>
                <a:gd name="connsiteX19" fmla="*/ 404687 w 2049548"/>
                <a:gd name="connsiteY19" fmla="*/ 1478417 h 1954616"/>
                <a:gd name="connsiteX20" fmla="*/ 415078 w 2049548"/>
                <a:gd name="connsiteY20" fmla="*/ 1530371 h 1954616"/>
                <a:gd name="connsiteX21" fmla="*/ 373514 w 2049548"/>
                <a:gd name="connsiteY21" fmla="*/ 1571935 h 1954616"/>
                <a:gd name="connsiteX22" fmla="*/ 363123 w 2049548"/>
                <a:gd name="connsiteY22" fmla="*/ 1603108 h 1954616"/>
                <a:gd name="connsiteX23" fmla="*/ 373514 w 2049548"/>
                <a:gd name="connsiteY23" fmla="*/ 1634280 h 1954616"/>
                <a:gd name="connsiteX24" fmla="*/ 435860 w 2049548"/>
                <a:gd name="connsiteY24" fmla="*/ 1655062 h 1954616"/>
                <a:gd name="connsiteX25" fmla="*/ 550160 w 2049548"/>
                <a:gd name="connsiteY25" fmla="*/ 1675844 h 1954616"/>
                <a:gd name="connsiteX26" fmla="*/ 570941 w 2049548"/>
                <a:gd name="connsiteY26" fmla="*/ 1748580 h 1954616"/>
                <a:gd name="connsiteX27" fmla="*/ 591723 w 2049548"/>
                <a:gd name="connsiteY27" fmla="*/ 1810926 h 1954616"/>
                <a:gd name="connsiteX28" fmla="*/ 654069 w 2049548"/>
                <a:gd name="connsiteY28" fmla="*/ 1852490 h 1954616"/>
                <a:gd name="connsiteX29" fmla="*/ 726805 w 2049548"/>
                <a:gd name="connsiteY29" fmla="*/ 1935617 h 1954616"/>
                <a:gd name="connsiteX30" fmla="*/ 841105 w 2049548"/>
                <a:gd name="connsiteY30" fmla="*/ 1925226 h 1954616"/>
                <a:gd name="connsiteX31" fmla="*/ 841105 w 2049548"/>
                <a:gd name="connsiteY31" fmla="*/ 1769362 h 1954616"/>
                <a:gd name="connsiteX32" fmla="*/ 872278 w 2049548"/>
                <a:gd name="connsiteY32" fmla="*/ 1758971 h 1954616"/>
                <a:gd name="connsiteX33" fmla="*/ 924232 w 2049548"/>
                <a:gd name="connsiteY33" fmla="*/ 1696626 h 1954616"/>
                <a:gd name="connsiteX34" fmla="*/ 955405 w 2049548"/>
                <a:gd name="connsiteY34" fmla="*/ 1623890 h 1954616"/>
                <a:gd name="connsiteX35" fmla="*/ 996969 w 2049548"/>
                <a:gd name="connsiteY35" fmla="*/ 1571935 h 1954616"/>
                <a:gd name="connsiteX36" fmla="*/ 1007360 w 2049548"/>
                <a:gd name="connsiteY36" fmla="*/ 1540762 h 1954616"/>
                <a:gd name="connsiteX37" fmla="*/ 1038532 w 2049548"/>
                <a:gd name="connsiteY37" fmla="*/ 1530371 h 1954616"/>
                <a:gd name="connsiteX38" fmla="*/ 1173614 w 2049548"/>
                <a:gd name="connsiteY38" fmla="*/ 1509590 h 1954616"/>
                <a:gd name="connsiteX39" fmla="*/ 1267132 w 2049548"/>
                <a:gd name="connsiteY39" fmla="*/ 1551153 h 1954616"/>
                <a:gd name="connsiteX40" fmla="*/ 1329478 w 2049548"/>
                <a:gd name="connsiteY40" fmla="*/ 1571935 h 1954616"/>
                <a:gd name="connsiteX41" fmla="*/ 1339869 w 2049548"/>
                <a:gd name="connsiteY41" fmla="*/ 1603108 h 1954616"/>
                <a:gd name="connsiteX42" fmla="*/ 1350260 w 2049548"/>
                <a:gd name="connsiteY42" fmla="*/ 1655062 h 1954616"/>
                <a:gd name="connsiteX43" fmla="*/ 1412605 w 2049548"/>
                <a:gd name="connsiteY43" fmla="*/ 1665453 h 1954616"/>
                <a:gd name="connsiteX44" fmla="*/ 1443778 w 2049548"/>
                <a:gd name="connsiteY44" fmla="*/ 1675844 h 1954616"/>
                <a:gd name="connsiteX45" fmla="*/ 1454169 w 2049548"/>
                <a:gd name="connsiteY45" fmla="*/ 1644671 h 1954616"/>
                <a:gd name="connsiteX46" fmla="*/ 1464560 w 2049548"/>
                <a:gd name="connsiteY46" fmla="*/ 1603108 h 1954616"/>
                <a:gd name="connsiteX47" fmla="*/ 1495732 w 2049548"/>
                <a:gd name="connsiteY47" fmla="*/ 1582326 h 1954616"/>
                <a:gd name="connsiteX48" fmla="*/ 1651596 w 2049548"/>
                <a:gd name="connsiteY48" fmla="*/ 1571935 h 1954616"/>
                <a:gd name="connsiteX49" fmla="*/ 1661987 w 2049548"/>
                <a:gd name="connsiteY49" fmla="*/ 1540762 h 1954616"/>
                <a:gd name="connsiteX50" fmla="*/ 1682769 w 2049548"/>
                <a:gd name="connsiteY50" fmla="*/ 1571935 h 1954616"/>
                <a:gd name="connsiteX51" fmla="*/ 1765896 w 2049548"/>
                <a:gd name="connsiteY51" fmla="*/ 1592717 h 1954616"/>
                <a:gd name="connsiteX52" fmla="*/ 1797069 w 2049548"/>
                <a:gd name="connsiteY52" fmla="*/ 1603108 h 1954616"/>
                <a:gd name="connsiteX53" fmla="*/ 1807460 w 2049548"/>
                <a:gd name="connsiteY53" fmla="*/ 1634280 h 1954616"/>
                <a:gd name="connsiteX54" fmla="*/ 1817850 w 2049548"/>
                <a:gd name="connsiteY54" fmla="*/ 1675844 h 1954616"/>
                <a:gd name="connsiteX55" fmla="*/ 1849023 w 2049548"/>
                <a:gd name="connsiteY55" fmla="*/ 1696626 h 1954616"/>
                <a:gd name="connsiteX56" fmla="*/ 1994496 w 2049548"/>
                <a:gd name="connsiteY56" fmla="*/ 1675844 h 1954616"/>
                <a:gd name="connsiteX57" fmla="*/ 2025669 w 2049548"/>
                <a:gd name="connsiteY57" fmla="*/ 1655062 h 1954616"/>
                <a:gd name="connsiteX58" fmla="*/ 2046450 w 2049548"/>
                <a:gd name="connsiteY58" fmla="*/ 1623890 h 1954616"/>
                <a:gd name="connsiteX59" fmla="*/ 2036060 w 2049548"/>
                <a:gd name="connsiteY59" fmla="*/ 1561544 h 1954616"/>
                <a:gd name="connsiteX60" fmla="*/ 2004887 w 2049548"/>
                <a:gd name="connsiteY60" fmla="*/ 1499199 h 1954616"/>
                <a:gd name="connsiteX61" fmla="*/ 1973714 w 2049548"/>
                <a:gd name="connsiteY61" fmla="*/ 1478417 h 1954616"/>
                <a:gd name="connsiteX62" fmla="*/ 1963323 w 2049548"/>
                <a:gd name="connsiteY62" fmla="*/ 1395290 h 1954616"/>
                <a:gd name="connsiteX63" fmla="*/ 1942541 w 2049548"/>
                <a:gd name="connsiteY63" fmla="*/ 1322553 h 1954616"/>
                <a:gd name="connsiteX64" fmla="*/ 1952932 w 2049548"/>
                <a:gd name="connsiteY64" fmla="*/ 1239426 h 1954616"/>
                <a:gd name="connsiteX65" fmla="*/ 1973714 w 2049548"/>
                <a:gd name="connsiteY65" fmla="*/ 1208253 h 1954616"/>
                <a:gd name="connsiteX66" fmla="*/ 2004887 w 2049548"/>
                <a:gd name="connsiteY66" fmla="*/ 1145908 h 1954616"/>
                <a:gd name="connsiteX67" fmla="*/ 2015278 w 2049548"/>
                <a:gd name="connsiteY67" fmla="*/ 1114735 h 1954616"/>
                <a:gd name="connsiteX68" fmla="*/ 2046450 w 2049548"/>
                <a:gd name="connsiteY68" fmla="*/ 1104344 h 1954616"/>
                <a:gd name="connsiteX69" fmla="*/ 2025669 w 2049548"/>
                <a:gd name="connsiteY69" fmla="*/ 1041999 h 1954616"/>
                <a:gd name="connsiteX70" fmla="*/ 2015278 w 2049548"/>
                <a:gd name="connsiteY70" fmla="*/ 1010826 h 1954616"/>
                <a:gd name="connsiteX71" fmla="*/ 2004887 w 2049548"/>
                <a:gd name="connsiteY71" fmla="*/ 979653 h 1954616"/>
                <a:gd name="connsiteX72" fmla="*/ 1973714 w 2049548"/>
                <a:gd name="connsiteY72" fmla="*/ 917308 h 1954616"/>
                <a:gd name="connsiteX73" fmla="*/ 1942541 w 2049548"/>
                <a:gd name="connsiteY73" fmla="*/ 782226 h 1954616"/>
                <a:gd name="connsiteX74" fmla="*/ 1849023 w 2049548"/>
                <a:gd name="connsiteY74" fmla="*/ 740662 h 1954616"/>
                <a:gd name="connsiteX75" fmla="*/ 1828241 w 2049548"/>
                <a:gd name="connsiteY75" fmla="*/ 709490 h 1954616"/>
                <a:gd name="connsiteX76" fmla="*/ 1797069 w 2049548"/>
                <a:gd name="connsiteY76" fmla="*/ 688708 h 1954616"/>
                <a:gd name="connsiteX77" fmla="*/ 1776287 w 2049548"/>
                <a:gd name="connsiteY77" fmla="*/ 626362 h 1954616"/>
                <a:gd name="connsiteX78" fmla="*/ 1765896 w 2049548"/>
                <a:gd name="connsiteY78" fmla="*/ 595190 h 1954616"/>
                <a:gd name="connsiteX79" fmla="*/ 1755505 w 2049548"/>
                <a:gd name="connsiteY79" fmla="*/ 491280 h 1954616"/>
                <a:gd name="connsiteX80" fmla="*/ 1734723 w 2049548"/>
                <a:gd name="connsiteY80" fmla="*/ 428935 h 1954616"/>
                <a:gd name="connsiteX81" fmla="*/ 1703550 w 2049548"/>
                <a:gd name="connsiteY81" fmla="*/ 366590 h 1954616"/>
                <a:gd name="connsiteX82" fmla="*/ 1682769 w 2049548"/>
                <a:gd name="connsiteY82" fmla="*/ 293853 h 1954616"/>
                <a:gd name="connsiteX83" fmla="*/ 1672378 w 2049548"/>
                <a:gd name="connsiteY83" fmla="*/ 262680 h 1954616"/>
                <a:gd name="connsiteX84" fmla="*/ 1630814 w 2049548"/>
                <a:gd name="connsiteY84" fmla="*/ 200335 h 1954616"/>
                <a:gd name="connsiteX85" fmla="*/ 1589250 w 2049548"/>
                <a:gd name="connsiteY85" fmla="*/ 148380 h 1954616"/>
                <a:gd name="connsiteX86" fmla="*/ 1568469 w 2049548"/>
                <a:gd name="connsiteY86" fmla="*/ 117208 h 1954616"/>
                <a:gd name="connsiteX87" fmla="*/ 1537296 w 2049548"/>
                <a:gd name="connsiteY87" fmla="*/ 96426 h 1954616"/>
                <a:gd name="connsiteX88" fmla="*/ 1526905 w 2049548"/>
                <a:gd name="connsiteY88" fmla="*/ 54862 h 1954616"/>
                <a:gd name="connsiteX89" fmla="*/ 1464560 w 2049548"/>
                <a:gd name="connsiteY89" fmla="*/ 23690 h 1954616"/>
                <a:gd name="connsiteX90" fmla="*/ 1433387 w 2049548"/>
                <a:gd name="connsiteY90" fmla="*/ 86035 h 1954616"/>
                <a:gd name="connsiteX91" fmla="*/ 1412605 w 2049548"/>
                <a:gd name="connsiteY91" fmla="*/ 117208 h 1954616"/>
                <a:gd name="connsiteX92" fmla="*/ 1391823 w 2049548"/>
                <a:gd name="connsiteY92" fmla="*/ 179553 h 1954616"/>
                <a:gd name="connsiteX93" fmla="*/ 1371041 w 2049548"/>
                <a:gd name="connsiteY93" fmla="*/ 241899 h 1954616"/>
                <a:gd name="connsiteX94" fmla="*/ 1339869 w 2049548"/>
                <a:gd name="connsiteY94" fmla="*/ 335417 h 1954616"/>
                <a:gd name="connsiteX95" fmla="*/ 1329478 w 2049548"/>
                <a:gd name="connsiteY95" fmla="*/ 366590 h 1954616"/>
                <a:gd name="connsiteX96" fmla="*/ 1319087 w 2049548"/>
                <a:gd name="connsiteY96" fmla="*/ 418544 h 1954616"/>
                <a:gd name="connsiteX97" fmla="*/ 1298305 w 2049548"/>
                <a:gd name="connsiteY97" fmla="*/ 553626 h 1954616"/>
                <a:gd name="connsiteX98" fmla="*/ 1277523 w 2049548"/>
                <a:gd name="connsiteY98" fmla="*/ 615971 h 1954616"/>
                <a:gd name="connsiteX99" fmla="*/ 1246350 w 2049548"/>
                <a:gd name="connsiteY99" fmla="*/ 647144 h 1954616"/>
                <a:gd name="connsiteX100" fmla="*/ 1225569 w 2049548"/>
                <a:gd name="connsiteY100" fmla="*/ 688708 h 1954616"/>
                <a:gd name="connsiteX101" fmla="*/ 1152832 w 2049548"/>
                <a:gd name="connsiteY101" fmla="*/ 740662 h 1954616"/>
                <a:gd name="connsiteX102" fmla="*/ 1090487 w 2049548"/>
                <a:gd name="connsiteY102" fmla="*/ 699099 h 1954616"/>
                <a:gd name="connsiteX103" fmla="*/ 1059314 w 2049548"/>
                <a:gd name="connsiteY103" fmla="*/ 688708 h 1954616"/>
                <a:gd name="connsiteX104" fmla="*/ 986578 w 2049548"/>
                <a:gd name="connsiteY104" fmla="*/ 657535 h 1954616"/>
                <a:gd name="connsiteX105" fmla="*/ 934623 w 2049548"/>
                <a:gd name="connsiteY105" fmla="*/ 667926 h 1954616"/>
                <a:gd name="connsiteX106" fmla="*/ 768369 w 2049548"/>
                <a:gd name="connsiteY106" fmla="*/ 688708 h 1954616"/>
                <a:gd name="connsiteX107" fmla="*/ 706023 w 2049548"/>
                <a:gd name="connsiteY107" fmla="*/ 657535 h 1954616"/>
                <a:gd name="connsiteX108" fmla="*/ 685241 w 2049548"/>
                <a:gd name="connsiteY108" fmla="*/ 626362 h 1954616"/>
                <a:gd name="connsiteX109" fmla="*/ 654069 w 2049548"/>
                <a:gd name="connsiteY109" fmla="*/ 615971 h 1954616"/>
                <a:gd name="connsiteX110" fmla="*/ 622896 w 2049548"/>
                <a:gd name="connsiteY110" fmla="*/ 595190 h 1954616"/>
                <a:gd name="connsiteX111" fmla="*/ 612505 w 2049548"/>
                <a:gd name="connsiteY111" fmla="*/ 501671 h 1954616"/>
                <a:gd name="connsiteX112" fmla="*/ 581332 w 2049548"/>
                <a:gd name="connsiteY112" fmla="*/ 491280 h 1954616"/>
                <a:gd name="connsiteX113" fmla="*/ 529378 w 2049548"/>
                <a:gd name="connsiteY113" fmla="*/ 480890 h 1954616"/>
                <a:gd name="connsiteX114" fmla="*/ 498205 w 2049548"/>
                <a:gd name="connsiteY114" fmla="*/ 470499 h 1954616"/>
                <a:gd name="connsiteX115" fmla="*/ 352732 w 2049548"/>
                <a:gd name="connsiteY115" fmla="*/ 460108 h 1954616"/>
                <a:gd name="connsiteX116" fmla="*/ 331950 w 2049548"/>
                <a:gd name="connsiteY116" fmla="*/ 428935 h 1954616"/>
                <a:gd name="connsiteX117" fmla="*/ 300778 w 2049548"/>
                <a:gd name="connsiteY117" fmla="*/ 418544 h 1954616"/>
                <a:gd name="connsiteX118" fmla="*/ 238432 w 2049548"/>
                <a:gd name="connsiteY118" fmla="*/ 387371 h 1954616"/>
                <a:gd name="connsiteX119" fmla="*/ 165696 w 2049548"/>
                <a:gd name="connsiteY119" fmla="*/ 397762 h 1954616"/>
                <a:gd name="connsiteX120" fmla="*/ 134523 w 2049548"/>
                <a:gd name="connsiteY120" fmla="*/ 418544 h 1954616"/>
                <a:gd name="connsiteX121" fmla="*/ 92960 w 2049548"/>
                <a:gd name="connsiteY121" fmla="*/ 439326 h 1954616"/>
                <a:gd name="connsiteX122" fmla="*/ 9832 w 2049548"/>
                <a:gd name="connsiteY122" fmla="*/ 397762 h 195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049548" h="1954616">
                  <a:moveTo>
                    <a:pt x="9832" y="397762"/>
                  </a:moveTo>
                  <a:cubicBezTo>
                    <a:pt x="1173" y="402958"/>
                    <a:pt x="0" y="378239"/>
                    <a:pt x="41005" y="470499"/>
                  </a:cubicBezTo>
                  <a:cubicBezTo>
                    <a:pt x="49902" y="490517"/>
                    <a:pt x="61787" y="532844"/>
                    <a:pt x="61787" y="532844"/>
                  </a:cubicBezTo>
                  <a:cubicBezTo>
                    <a:pt x="65251" y="560553"/>
                    <a:pt x="67183" y="588497"/>
                    <a:pt x="72178" y="615971"/>
                  </a:cubicBezTo>
                  <a:cubicBezTo>
                    <a:pt x="74137" y="626747"/>
                    <a:pt x="82569" y="636191"/>
                    <a:pt x="82569" y="647144"/>
                  </a:cubicBezTo>
                  <a:cubicBezTo>
                    <a:pt x="82569" y="688852"/>
                    <a:pt x="77351" y="730449"/>
                    <a:pt x="72178" y="771835"/>
                  </a:cubicBezTo>
                  <a:cubicBezTo>
                    <a:pt x="70407" y="786006"/>
                    <a:pt x="68174" y="800626"/>
                    <a:pt x="61787" y="813399"/>
                  </a:cubicBezTo>
                  <a:cubicBezTo>
                    <a:pt x="50617" y="835739"/>
                    <a:pt x="20223" y="875744"/>
                    <a:pt x="20223" y="875744"/>
                  </a:cubicBezTo>
                  <a:cubicBezTo>
                    <a:pt x="23687" y="899989"/>
                    <a:pt x="15578" y="929148"/>
                    <a:pt x="30614" y="948480"/>
                  </a:cubicBezTo>
                  <a:cubicBezTo>
                    <a:pt x="44063" y="965772"/>
                    <a:pt x="92960" y="969262"/>
                    <a:pt x="92960" y="969262"/>
                  </a:cubicBezTo>
                  <a:cubicBezTo>
                    <a:pt x="99887" y="979653"/>
                    <a:pt x="105746" y="990841"/>
                    <a:pt x="113741" y="1000435"/>
                  </a:cubicBezTo>
                  <a:cubicBezTo>
                    <a:pt x="180423" y="1080455"/>
                    <a:pt x="114091" y="985375"/>
                    <a:pt x="165696" y="1062780"/>
                  </a:cubicBezTo>
                  <a:cubicBezTo>
                    <a:pt x="176590" y="1095462"/>
                    <a:pt x="173902" y="1102887"/>
                    <a:pt x="207260" y="1125126"/>
                  </a:cubicBezTo>
                  <a:cubicBezTo>
                    <a:pt x="216373" y="1131202"/>
                    <a:pt x="228858" y="1130198"/>
                    <a:pt x="238432" y="1135517"/>
                  </a:cubicBezTo>
                  <a:cubicBezTo>
                    <a:pt x="371915" y="1209673"/>
                    <a:pt x="236054" y="1151190"/>
                    <a:pt x="352732" y="1197862"/>
                  </a:cubicBezTo>
                  <a:cubicBezTo>
                    <a:pt x="349268" y="1232498"/>
                    <a:pt x="348063" y="1267436"/>
                    <a:pt x="342341" y="1301771"/>
                  </a:cubicBezTo>
                  <a:cubicBezTo>
                    <a:pt x="334527" y="1348656"/>
                    <a:pt x="324601" y="1375775"/>
                    <a:pt x="311169" y="1416071"/>
                  </a:cubicBezTo>
                  <a:cubicBezTo>
                    <a:pt x="325023" y="1422998"/>
                    <a:pt x="338229" y="1431414"/>
                    <a:pt x="352732" y="1436853"/>
                  </a:cubicBezTo>
                  <a:cubicBezTo>
                    <a:pt x="366104" y="1441867"/>
                    <a:pt x="383144" y="1438323"/>
                    <a:pt x="394296" y="1447244"/>
                  </a:cubicBezTo>
                  <a:cubicBezTo>
                    <a:pt x="402849" y="1454086"/>
                    <a:pt x="402030" y="1467791"/>
                    <a:pt x="404687" y="1478417"/>
                  </a:cubicBezTo>
                  <a:cubicBezTo>
                    <a:pt x="408970" y="1495551"/>
                    <a:pt x="411614" y="1513053"/>
                    <a:pt x="415078" y="1530371"/>
                  </a:cubicBezTo>
                  <a:cubicBezTo>
                    <a:pt x="387369" y="1613499"/>
                    <a:pt x="428933" y="1516516"/>
                    <a:pt x="373514" y="1571935"/>
                  </a:cubicBezTo>
                  <a:cubicBezTo>
                    <a:pt x="365769" y="1579680"/>
                    <a:pt x="366587" y="1592717"/>
                    <a:pt x="363123" y="1603108"/>
                  </a:cubicBezTo>
                  <a:cubicBezTo>
                    <a:pt x="366587" y="1613499"/>
                    <a:pt x="364601" y="1627914"/>
                    <a:pt x="373514" y="1634280"/>
                  </a:cubicBezTo>
                  <a:cubicBezTo>
                    <a:pt x="391340" y="1647013"/>
                    <a:pt x="414174" y="1651964"/>
                    <a:pt x="435860" y="1655062"/>
                  </a:cubicBezTo>
                  <a:cubicBezTo>
                    <a:pt x="522734" y="1667473"/>
                    <a:pt x="484836" y="1659513"/>
                    <a:pt x="550160" y="1675844"/>
                  </a:cubicBezTo>
                  <a:cubicBezTo>
                    <a:pt x="585097" y="1780666"/>
                    <a:pt x="531776" y="1618030"/>
                    <a:pt x="570941" y="1748580"/>
                  </a:cubicBezTo>
                  <a:cubicBezTo>
                    <a:pt x="577236" y="1769562"/>
                    <a:pt x="573496" y="1798775"/>
                    <a:pt x="591723" y="1810926"/>
                  </a:cubicBezTo>
                  <a:lnTo>
                    <a:pt x="654069" y="1852490"/>
                  </a:lnTo>
                  <a:cubicBezTo>
                    <a:pt x="702559" y="1925226"/>
                    <a:pt x="674850" y="1900981"/>
                    <a:pt x="726805" y="1935617"/>
                  </a:cubicBezTo>
                  <a:cubicBezTo>
                    <a:pt x="764905" y="1932153"/>
                    <a:pt x="816613" y="1954616"/>
                    <a:pt x="841105" y="1925226"/>
                  </a:cubicBezTo>
                  <a:cubicBezTo>
                    <a:pt x="876653" y="1882569"/>
                    <a:pt x="803804" y="1815988"/>
                    <a:pt x="841105" y="1769362"/>
                  </a:cubicBezTo>
                  <a:cubicBezTo>
                    <a:pt x="847947" y="1760809"/>
                    <a:pt x="861887" y="1762435"/>
                    <a:pt x="872278" y="1758971"/>
                  </a:cubicBezTo>
                  <a:cubicBezTo>
                    <a:pt x="891003" y="1740246"/>
                    <a:pt x="913382" y="1721942"/>
                    <a:pt x="924232" y="1696626"/>
                  </a:cubicBezTo>
                  <a:cubicBezTo>
                    <a:pt x="964490" y="1602691"/>
                    <a:pt x="903232" y="1702146"/>
                    <a:pt x="955405" y="1623890"/>
                  </a:cubicBezTo>
                  <a:cubicBezTo>
                    <a:pt x="981523" y="1545536"/>
                    <a:pt x="943254" y="1639079"/>
                    <a:pt x="996969" y="1571935"/>
                  </a:cubicBezTo>
                  <a:cubicBezTo>
                    <a:pt x="1003811" y="1563382"/>
                    <a:pt x="999615" y="1548507"/>
                    <a:pt x="1007360" y="1540762"/>
                  </a:cubicBezTo>
                  <a:cubicBezTo>
                    <a:pt x="1015105" y="1533017"/>
                    <a:pt x="1028001" y="1533380"/>
                    <a:pt x="1038532" y="1530371"/>
                  </a:cubicBezTo>
                  <a:cubicBezTo>
                    <a:pt x="1095798" y="1514009"/>
                    <a:pt x="1098244" y="1517964"/>
                    <a:pt x="1173614" y="1509590"/>
                  </a:cubicBezTo>
                  <a:cubicBezTo>
                    <a:pt x="1194017" y="1570799"/>
                    <a:pt x="1170124" y="1530365"/>
                    <a:pt x="1267132" y="1551153"/>
                  </a:cubicBezTo>
                  <a:cubicBezTo>
                    <a:pt x="1288552" y="1555743"/>
                    <a:pt x="1329478" y="1571935"/>
                    <a:pt x="1329478" y="1571935"/>
                  </a:cubicBezTo>
                  <a:cubicBezTo>
                    <a:pt x="1332942" y="1582326"/>
                    <a:pt x="1337212" y="1592482"/>
                    <a:pt x="1339869" y="1603108"/>
                  </a:cubicBezTo>
                  <a:cubicBezTo>
                    <a:pt x="1344152" y="1620242"/>
                    <a:pt x="1336851" y="1643568"/>
                    <a:pt x="1350260" y="1655062"/>
                  </a:cubicBezTo>
                  <a:cubicBezTo>
                    <a:pt x="1366256" y="1668773"/>
                    <a:pt x="1392038" y="1660883"/>
                    <a:pt x="1412605" y="1665453"/>
                  </a:cubicBezTo>
                  <a:cubicBezTo>
                    <a:pt x="1423297" y="1667829"/>
                    <a:pt x="1433387" y="1672380"/>
                    <a:pt x="1443778" y="1675844"/>
                  </a:cubicBezTo>
                  <a:cubicBezTo>
                    <a:pt x="1447242" y="1665453"/>
                    <a:pt x="1451160" y="1655203"/>
                    <a:pt x="1454169" y="1644671"/>
                  </a:cubicBezTo>
                  <a:cubicBezTo>
                    <a:pt x="1458092" y="1630940"/>
                    <a:pt x="1456639" y="1614990"/>
                    <a:pt x="1464560" y="1603108"/>
                  </a:cubicBezTo>
                  <a:cubicBezTo>
                    <a:pt x="1471487" y="1592717"/>
                    <a:pt x="1483414" y="1584379"/>
                    <a:pt x="1495732" y="1582326"/>
                  </a:cubicBezTo>
                  <a:cubicBezTo>
                    <a:pt x="1547094" y="1573766"/>
                    <a:pt x="1599641" y="1575399"/>
                    <a:pt x="1651596" y="1571935"/>
                  </a:cubicBezTo>
                  <a:cubicBezTo>
                    <a:pt x="1655060" y="1561544"/>
                    <a:pt x="1651034" y="1540762"/>
                    <a:pt x="1661987" y="1540762"/>
                  </a:cubicBezTo>
                  <a:cubicBezTo>
                    <a:pt x="1674475" y="1540762"/>
                    <a:pt x="1671599" y="1566350"/>
                    <a:pt x="1682769" y="1571935"/>
                  </a:cubicBezTo>
                  <a:cubicBezTo>
                    <a:pt x="1708315" y="1584708"/>
                    <a:pt x="1738800" y="1583685"/>
                    <a:pt x="1765896" y="1592717"/>
                  </a:cubicBezTo>
                  <a:lnTo>
                    <a:pt x="1797069" y="1603108"/>
                  </a:lnTo>
                  <a:cubicBezTo>
                    <a:pt x="1800533" y="1613499"/>
                    <a:pt x="1804451" y="1623749"/>
                    <a:pt x="1807460" y="1634280"/>
                  </a:cubicBezTo>
                  <a:cubicBezTo>
                    <a:pt x="1811383" y="1648012"/>
                    <a:pt x="1809928" y="1663961"/>
                    <a:pt x="1817850" y="1675844"/>
                  </a:cubicBezTo>
                  <a:cubicBezTo>
                    <a:pt x="1824777" y="1686235"/>
                    <a:pt x="1838632" y="1689699"/>
                    <a:pt x="1849023" y="1696626"/>
                  </a:cubicBezTo>
                  <a:cubicBezTo>
                    <a:pt x="1867348" y="1694793"/>
                    <a:pt x="1960105" y="1690583"/>
                    <a:pt x="1994496" y="1675844"/>
                  </a:cubicBezTo>
                  <a:cubicBezTo>
                    <a:pt x="2005975" y="1670925"/>
                    <a:pt x="2015278" y="1661989"/>
                    <a:pt x="2025669" y="1655062"/>
                  </a:cubicBezTo>
                  <a:cubicBezTo>
                    <a:pt x="2032596" y="1644671"/>
                    <a:pt x="2045071" y="1636302"/>
                    <a:pt x="2046450" y="1623890"/>
                  </a:cubicBezTo>
                  <a:cubicBezTo>
                    <a:pt x="2048777" y="1602950"/>
                    <a:pt x="2040630" y="1582111"/>
                    <a:pt x="2036060" y="1561544"/>
                  </a:cubicBezTo>
                  <a:cubicBezTo>
                    <a:pt x="2031231" y="1539812"/>
                    <a:pt x="2020901" y="1515213"/>
                    <a:pt x="2004887" y="1499199"/>
                  </a:cubicBezTo>
                  <a:cubicBezTo>
                    <a:pt x="1996056" y="1490368"/>
                    <a:pt x="1984105" y="1485344"/>
                    <a:pt x="1973714" y="1478417"/>
                  </a:cubicBezTo>
                  <a:cubicBezTo>
                    <a:pt x="1934056" y="1418930"/>
                    <a:pt x="1963323" y="1478750"/>
                    <a:pt x="1963323" y="1395290"/>
                  </a:cubicBezTo>
                  <a:cubicBezTo>
                    <a:pt x="1963323" y="1382242"/>
                    <a:pt x="1947441" y="1337253"/>
                    <a:pt x="1942541" y="1322553"/>
                  </a:cubicBezTo>
                  <a:cubicBezTo>
                    <a:pt x="1946005" y="1294844"/>
                    <a:pt x="1945584" y="1266367"/>
                    <a:pt x="1952932" y="1239426"/>
                  </a:cubicBezTo>
                  <a:cubicBezTo>
                    <a:pt x="1956218" y="1227378"/>
                    <a:pt x="1968129" y="1219423"/>
                    <a:pt x="1973714" y="1208253"/>
                  </a:cubicBezTo>
                  <a:cubicBezTo>
                    <a:pt x="2016732" y="1122218"/>
                    <a:pt x="1945333" y="1235237"/>
                    <a:pt x="2004887" y="1145908"/>
                  </a:cubicBezTo>
                  <a:cubicBezTo>
                    <a:pt x="2008351" y="1135517"/>
                    <a:pt x="2007533" y="1122480"/>
                    <a:pt x="2015278" y="1114735"/>
                  </a:cubicBezTo>
                  <a:cubicBezTo>
                    <a:pt x="2023023" y="1106990"/>
                    <a:pt x="2044901" y="1115187"/>
                    <a:pt x="2046450" y="1104344"/>
                  </a:cubicBezTo>
                  <a:cubicBezTo>
                    <a:pt x="2049548" y="1082658"/>
                    <a:pt x="2032596" y="1062781"/>
                    <a:pt x="2025669" y="1041999"/>
                  </a:cubicBezTo>
                  <a:lnTo>
                    <a:pt x="2015278" y="1010826"/>
                  </a:lnTo>
                  <a:cubicBezTo>
                    <a:pt x="2011814" y="1000435"/>
                    <a:pt x="2010963" y="988767"/>
                    <a:pt x="2004887" y="979653"/>
                  </a:cubicBezTo>
                  <a:cubicBezTo>
                    <a:pt x="1978030" y="939367"/>
                    <a:pt x="1988054" y="960328"/>
                    <a:pt x="1973714" y="917308"/>
                  </a:cubicBezTo>
                  <a:cubicBezTo>
                    <a:pt x="1972983" y="912189"/>
                    <a:pt x="1959657" y="787932"/>
                    <a:pt x="1942541" y="782226"/>
                  </a:cubicBezTo>
                  <a:cubicBezTo>
                    <a:pt x="1868348" y="757495"/>
                    <a:pt x="1898423" y="773595"/>
                    <a:pt x="1849023" y="740662"/>
                  </a:cubicBezTo>
                  <a:cubicBezTo>
                    <a:pt x="1842096" y="730271"/>
                    <a:pt x="1837071" y="718320"/>
                    <a:pt x="1828241" y="709490"/>
                  </a:cubicBezTo>
                  <a:cubicBezTo>
                    <a:pt x="1819411" y="700660"/>
                    <a:pt x="1803688" y="699298"/>
                    <a:pt x="1797069" y="688708"/>
                  </a:cubicBezTo>
                  <a:cubicBezTo>
                    <a:pt x="1785459" y="670132"/>
                    <a:pt x="1783214" y="647144"/>
                    <a:pt x="1776287" y="626362"/>
                  </a:cubicBezTo>
                  <a:lnTo>
                    <a:pt x="1765896" y="595190"/>
                  </a:lnTo>
                  <a:cubicBezTo>
                    <a:pt x="1762432" y="560553"/>
                    <a:pt x="1761920" y="525493"/>
                    <a:pt x="1755505" y="491280"/>
                  </a:cubicBezTo>
                  <a:cubicBezTo>
                    <a:pt x="1751468" y="469749"/>
                    <a:pt x="1741650" y="449717"/>
                    <a:pt x="1734723" y="428935"/>
                  </a:cubicBezTo>
                  <a:cubicBezTo>
                    <a:pt x="1720383" y="385914"/>
                    <a:pt x="1730408" y="406876"/>
                    <a:pt x="1703550" y="366590"/>
                  </a:cubicBezTo>
                  <a:cubicBezTo>
                    <a:pt x="1678632" y="291828"/>
                    <a:pt x="1708872" y="385212"/>
                    <a:pt x="1682769" y="293853"/>
                  </a:cubicBezTo>
                  <a:cubicBezTo>
                    <a:pt x="1679760" y="283321"/>
                    <a:pt x="1677697" y="272255"/>
                    <a:pt x="1672378" y="262680"/>
                  </a:cubicBezTo>
                  <a:cubicBezTo>
                    <a:pt x="1660248" y="240847"/>
                    <a:pt x="1638712" y="224030"/>
                    <a:pt x="1630814" y="200335"/>
                  </a:cubicBezTo>
                  <a:cubicBezTo>
                    <a:pt x="1616474" y="157314"/>
                    <a:pt x="1629537" y="175238"/>
                    <a:pt x="1589250" y="148380"/>
                  </a:cubicBezTo>
                  <a:cubicBezTo>
                    <a:pt x="1582323" y="137989"/>
                    <a:pt x="1577299" y="126038"/>
                    <a:pt x="1568469" y="117208"/>
                  </a:cubicBezTo>
                  <a:cubicBezTo>
                    <a:pt x="1559638" y="108377"/>
                    <a:pt x="1544223" y="106817"/>
                    <a:pt x="1537296" y="96426"/>
                  </a:cubicBezTo>
                  <a:cubicBezTo>
                    <a:pt x="1529374" y="84543"/>
                    <a:pt x="1534827" y="66745"/>
                    <a:pt x="1526905" y="54862"/>
                  </a:cubicBezTo>
                  <a:cubicBezTo>
                    <a:pt x="1515394" y="37596"/>
                    <a:pt x="1482343" y="29617"/>
                    <a:pt x="1464560" y="23690"/>
                  </a:cubicBezTo>
                  <a:cubicBezTo>
                    <a:pt x="1405006" y="113019"/>
                    <a:pt x="1476405" y="0"/>
                    <a:pt x="1433387" y="86035"/>
                  </a:cubicBezTo>
                  <a:cubicBezTo>
                    <a:pt x="1427802" y="97205"/>
                    <a:pt x="1417677" y="105796"/>
                    <a:pt x="1412605" y="117208"/>
                  </a:cubicBezTo>
                  <a:cubicBezTo>
                    <a:pt x="1403708" y="137226"/>
                    <a:pt x="1398750" y="158771"/>
                    <a:pt x="1391823" y="179553"/>
                  </a:cubicBezTo>
                  <a:lnTo>
                    <a:pt x="1371041" y="241899"/>
                  </a:lnTo>
                  <a:lnTo>
                    <a:pt x="1339869" y="335417"/>
                  </a:lnTo>
                  <a:cubicBezTo>
                    <a:pt x="1336405" y="345808"/>
                    <a:pt x="1331626" y="355850"/>
                    <a:pt x="1329478" y="366590"/>
                  </a:cubicBezTo>
                  <a:cubicBezTo>
                    <a:pt x="1326014" y="383908"/>
                    <a:pt x="1321990" y="401123"/>
                    <a:pt x="1319087" y="418544"/>
                  </a:cubicBezTo>
                  <a:cubicBezTo>
                    <a:pt x="1315791" y="438318"/>
                    <a:pt x="1304055" y="530624"/>
                    <a:pt x="1298305" y="553626"/>
                  </a:cubicBezTo>
                  <a:cubicBezTo>
                    <a:pt x="1292992" y="574878"/>
                    <a:pt x="1293013" y="600481"/>
                    <a:pt x="1277523" y="615971"/>
                  </a:cubicBezTo>
                  <a:lnTo>
                    <a:pt x="1246350" y="647144"/>
                  </a:lnTo>
                  <a:cubicBezTo>
                    <a:pt x="1239423" y="660999"/>
                    <a:pt x="1235650" y="676947"/>
                    <a:pt x="1225569" y="688708"/>
                  </a:cubicBezTo>
                  <a:cubicBezTo>
                    <a:pt x="1216979" y="698730"/>
                    <a:pt x="1167432" y="730929"/>
                    <a:pt x="1152832" y="740662"/>
                  </a:cubicBezTo>
                  <a:cubicBezTo>
                    <a:pt x="1078711" y="715954"/>
                    <a:pt x="1168324" y="750989"/>
                    <a:pt x="1090487" y="699099"/>
                  </a:cubicBezTo>
                  <a:cubicBezTo>
                    <a:pt x="1081373" y="693023"/>
                    <a:pt x="1069381" y="693023"/>
                    <a:pt x="1059314" y="688708"/>
                  </a:cubicBezTo>
                  <a:cubicBezTo>
                    <a:pt x="969429" y="650186"/>
                    <a:pt x="1059685" y="681905"/>
                    <a:pt x="986578" y="657535"/>
                  </a:cubicBezTo>
                  <a:cubicBezTo>
                    <a:pt x="969260" y="660999"/>
                    <a:pt x="952176" y="665976"/>
                    <a:pt x="934623" y="667926"/>
                  </a:cubicBezTo>
                  <a:cubicBezTo>
                    <a:pt x="766160" y="686644"/>
                    <a:pt x="847831" y="662220"/>
                    <a:pt x="768369" y="688708"/>
                  </a:cubicBezTo>
                  <a:cubicBezTo>
                    <a:pt x="743015" y="680257"/>
                    <a:pt x="726166" y="677678"/>
                    <a:pt x="706023" y="657535"/>
                  </a:cubicBezTo>
                  <a:cubicBezTo>
                    <a:pt x="697192" y="648704"/>
                    <a:pt x="694993" y="634164"/>
                    <a:pt x="685241" y="626362"/>
                  </a:cubicBezTo>
                  <a:cubicBezTo>
                    <a:pt x="676688" y="619520"/>
                    <a:pt x="663865" y="620869"/>
                    <a:pt x="654069" y="615971"/>
                  </a:cubicBezTo>
                  <a:cubicBezTo>
                    <a:pt x="642899" y="610386"/>
                    <a:pt x="633287" y="602117"/>
                    <a:pt x="622896" y="595190"/>
                  </a:cubicBezTo>
                  <a:cubicBezTo>
                    <a:pt x="619432" y="564017"/>
                    <a:pt x="624154" y="530793"/>
                    <a:pt x="612505" y="501671"/>
                  </a:cubicBezTo>
                  <a:cubicBezTo>
                    <a:pt x="608437" y="491501"/>
                    <a:pt x="591958" y="493936"/>
                    <a:pt x="581332" y="491280"/>
                  </a:cubicBezTo>
                  <a:cubicBezTo>
                    <a:pt x="564198" y="486997"/>
                    <a:pt x="546512" y="485173"/>
                    <a:pt x="529378" y="480890"/>
                  </a:cubicBezTo>
                  <a:cubicBezTo>
                    <a:pt x="518752" y="478234"/>
                    <a:pt x="509083" y="471779"/>
                    <a:pt x="498205" y="470499"/>
                  </a:cubicBezTo>
                  <a:cubicBezTo>
                    <a:pt x="449923" y="464819"/>
                    <a:pt x="401223" y="463572"/>
                    <a:pt x="352732" y="460108"/>
                  </a:cubicBezTo>
                  <a:cubicBezTo>
                    <a:pt x="345805" y="449717"/>
                    <a:pt x="341702" y="436737"/>
                    <a:pt x="331950" y="428935"/>
                  </a:cubicBezTo>
                  <a:cubicBezTo>
                    <a:pt x="323397" y="422093"/>
                    <a:pt x="310574" y="423442"/>
                    <a:pt x="300778" y="418544"/>
                  </a:cubicBezTo>
                  <a:cubicBezTo>
                    <a:pt x="220209" y="378259"/>
                    <a:pt x="316783" y="413488"/>
                    <a:pt x="238432" y="387371"/>
                  </a:cubicBezTo>
                  <a:cubicBezTo>
                    <a:pt x="214187" y="390835"/>
                    <a:pt x="189155" y="390724"/>
                    <a:pt x="165696" y="397762"/>
                  </a:cubicBezTo>
                  <a:cubicBezTo>
                    <a:pt x="153734" y="401351"/>
                    <a:pt x="145366" y="412348"/>
                    <a:pt x="134523" y="418544"/>
                  </a:cubicBezTo>
                  <a:cubicBezTo>
                    <a:pt x="121074" y="426229"/>
                    <a:pt x="106814" y="432399"/>
                    <a:pt x="92960" y="439326"/>
                  </a:cubicBezTo>
                  <a:cubicBezTo>
                    <a:pt x="20951" y="427324"/>
                    <a:pt x="18491" y="392567"/>
                    <a:pt x="9832" y="397762"/>
                  </a:cubicBezTo>
                  <a:close/>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下矢印 18"/>
          <p:cNvSpPr/>
          <p:nvPr/>
        </p:nvSpPr>
        <p:spPr>
          <a:xfrm>
            <a:off x="7215206" y="2500306"/>
            <a:ext cx="500066" cy="42862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357950" y="2928934"/>
            <a:ext cx="2034531" cy="584775"/>
          </a:xfrm>
          <a:prstGeom prst="rect">
            <a:avLst/>
          </a:prstGeom>
        </p:spPr>
        <p:txBody>
          <a:bodyPr wrap="none">
            <a:spAutoFit/>
          </a:bodyPr>
          <a:lstStyle/>
          <a:p>
            <a:pPr algn="ctr"/>
            <a:r>
              <a:rPr lang="ja-JP" altLang="en-US" sz="1600" b="1" u="sng" dirty="0" smtClean="0">
                <a:solidFill>
                  <a:srgbClr val="FF0000"/>
                </a:solidFill>
                <a:latin typeface="ＭＳ Ｐ明朝" pitchFamily="18" charset="-128"/>
                <a:ea typeface="ＭＳ Ｐ明朝" pitchFamily="18" charset="-128"/>
              </a:rPr>
              <a:t>後方支援病院単位の</a:t>
            </a:r>
            <a:endParaRPr lang="en-US" altLang="ja-JP" sz="1600" b="1" u="sng" dirty="0" smtClean="0">
              <a:solidFill>
                <a:srgbClr val="FF0000"/>
              </a:solidFill>
              <a:latin typeface="ＭＳ Ｐ明朝" pitchFamily="18" charset="-128"/>
              <a:ea typeface="ＭＳ Ｐ明朝" pitchFamily="18" charset="-128"/>
            </a:endParaRPr>
          </a:p>
          <a:p>
            <a:pPr algn="ctr"/>
            <a:r>
              <a:rPr lang="ja-JP" altLang="en-US" sz="1600" b="1" u="sng" dirty="0" smtClean="0">
                <a:solidFill>
                  <a:srgbClr val="FF0000"/>
                </a:solidFill>
                <a:latin typeface="ＭＳ Ｐ明朝" pitchFamily="18" charset="-128"/>
                <a:ea typeface="ＭＳ Ｐ明朝" pitchFamily="18" charset="-128"/>
              </a:rPr>
              <a:t>ブロック割り</a:t>
            </a:r>
            <a:endParaRPr lang="ja-JP" altLang="en-US" sz="1600" b="1" u="sng" dirty="0">
              <a:solidFill>
                <a:srgbClr val="FF0000"/>
              </a:solidFill>
            </a:endParaRPr>
          </a:p>
        </p:txBody>
      </p:sp>
      <p:sp>
        <p:nvSpPr>
          <p:cNvPr id="22" name="テキスト ボックス 21"/>
          <p:cNvSpPr txBox="1"/>
          <p:nvPr/>
        </p:nvSpPr>
        <p:spPr>
          <a:xfrm>
            <a:off x="7786710" y="5286388"/>
            <a:ext cx="646331" cy="461665"/>
          </a:xfrm>
          <a:prstGeom prst="rect">
            <a:avLst/>
          </a:prstGeom>
          <a:noFill/>
        </p:spPr>
        <p:txBody>
          <a:bodyPr wrap="none" rtlCol="0">
            <a:spAutoFit/>
          </a:bodyPr>
          <a:lstStyle/>
          <a:p>
            <a:r>
              <a:rPr kumimoji="1" lang="ja-JP" altLang="en-US" sz="1200" b="1" dirty="0" smtClean="0"/>
              <a:t>飯田市</a:t>
            </a:r>
            <a:endParaRPr kumimoji="1" lang="en-US" altLang="ja-JP" sz="1200" b="1" dirty="0" smtClean="0"/>
          </a:p>
          <a:p>
            <a:r>
              <a:rPr lang="ja-JP" altLang="en-US" sz="1200" b="1" dirty="0" smtClean="0"/>
              <a:t>南信濃</a:t>
            </a:r>
            <a:endParaRPr kumimoji="1" lang="ja-JP" altLang="en-US" sz="1200" b="1" dirty="0"/>
          </a:p>
        </p:txBody>
      </p:sp>
      <p:sp>
        <p:nvSpPr>
          <p:cNvPr id="24" name="正方形/長方形 23"/>
          <p:cNvSpPr/>
          <p:nvPr/>
        </p:nvSpPr>
        <p:spPr>
          <a:xfrm>
            <a:off x="142844" y="4643446"/>
            <a:ext cx="5143536" cy="2123658"/>
          </a:xfrm>
          <a:prstGeom prst="rect">
            <a:avLst/>
          </a:prstGeom>
          <a:ln>
            <a:noFill/>
          </a:ln>
        </p:spPr>
        <p:txBody>
          <a:bodyPr wrap="square">
            <a:spAutoFit/>
          </a:bodyPr>
          <a:lstStyle/>
          <a:p>
            <a:pPr>
              <a:lnSpc>
                <a:spcPct val="150000"/>
              </a:lnSpc>
            </a:pPr>
            <a:r>
              <a:rPr lang="en-US" altLang="ja-JP" b="1" u="sng" dirty="0" smtClean="0">
                <a:solidFill>
                  <a:srgbClr val="000099"/>
                </a:solidFill>
                <a:latin typeface="ＭＳ Ｐ明朝" pitchFamily="18" charset="-128"/>
                <a:ea typeface="ＭＳ Ｐ明朝" pitchFamily="18" charset="-128"/>
                <a:cs typeface="Times New Roman" pitchFamily="18" charset="0"/>
              </a:rPr>
              <a:t>H26</a:t>
            </a:r>
            <a:r>
              <a:rPr lang="ja-JP" altLang="en-US" b="1" u="sng" dirty="0" smtClean="0">
                <a:solidFill>
                  <a:srgbClr val="000099"/>
                </a:solidFill>
                <a:latin typeface="ＭＳ Ｐ明朝" pitchFamily="18" charset="-128"/>
                <a:ea typeface="ＭＳ Ｐ明朝" pitchFamily="18" charset="-128"/>
                <a:cs typeface="Times New Roman" pitchFamily="18" charset="0"/>
              </a:rPr>
              <a:t>年度人材育成事業</a:t>
            </a:r>
            <a:endParaRPr lang="en-US" altLang="ja-JP" b="1" u="sng" dirty="0" smtClean="0">
              <a:solidFill>
                <a:srgbClr val="000099"/>
              </a:solidFill>
              <a:latin typeface="ＭＳ Ｐ明朝" pitchFamily="18" charset="-128"/>
              <a:ea typeface="ＭＳ Ｐ明朝" pitchFamily="18" charset="-128"/>
              <a:cs typeface="Times New Roman" pitchFamily="18" charset="0"/>
            </a:endParaRPr>
          </a:p>
          <a:p>
            <a:pPr>
              <a:lnSpc>
                <a:spcPct val="150000"/>
              </a:lnSpc>
            </a:pPr>
            <a:r>
              <a:rPr lang="en-US" altLang="ja-JP" sz="1400" b="1" dirty="0" smtClean="0">
                <a:solidFill>
                  <a:srgbClr val="000099"/>
                </a:solidFill>
                <a:latin typeface="ＭＳ Ｐ明朝" pitchFamily="18" charset="-128"/>
                <a:ea typeface="ＭＳ Ｐ明朝" pitchFamily="18" charset="-128"/>
                <a:cs typeface="Times New Roman" pitchFamily="18" charset="0"/>
              </a:rPr>
              <a:t>1</a:t>
            </a:r>
            <a:r>
              <a:rPr lang="ja-JP" altLang="en-US" sz="1400" b="1" dirty="0" smtClean="0">
                <a:solidFill>
                  <a:srgbClr val="000099"/>
                </a:solidFill>
                <a:latin typeface="ＭＳ Ｐ明朝" pitchFamily="18" charset="-128"/>
                <a:ea typeface="ＭＳ Ｐ明朝" pitchFamily="18" charset="-128"/>
                <a:cs typeface="Times New Roman" pitchFamily="18" charset="0"/>
              </a:rPr>
              <a:t>）後方支援病院単位のブロック研修会の開催：</a:t>
            </a:r>
            <a:endParaRPr lang="en-US" altLang="ja-JP" sz="1400" b="1" dirty="0" smtClean="0">
              <a:solidFill>
                <a:srgbClr val="000099"/>
              </a:solidFill>
              <a:latin typeface="ＭＳ Ｐ明朝" pitchFamily="18" charset="-128"/>
              <a:ea typeface="ＭＳ Ｐ明朝" pitchFamily="18" charset="-128"/>
              <a:cs typeface="Times New Roman" pitchFamily="18" charset="0"/>
            </a:endParaRPr>
          </a:p>
          <a:p>
            <a:pPr>
              <a:lnSpc>
                <a:spcPct val="150000"/>
              </a:lnSpc>
            </a:pPr>
            <a:r>
              <a:rPr lang="ja-JP" altLang="en-US" sz="1400" b="1" dirty="0" smtClean="0">
                <a:solidFill>
                  <a:srgbClr val="000099"/>
                </a:solidFill>
                <a:latin typeface="ＭＳ Ｐ明朝" pitchFamily="18" charset="-128"/>
                <a:ea typeface="ＭＳ Ｐ明朝" pitchFamily="18" charset="-128"/>
                <a:cs typeface="Times New Roman" pitchFamily="18" charset="0"/>
              </a:rPr>
              <a:t>　　①南部ブロック研修会（</a:t>
            </a:r>
            <a:r>
              <a:rPr lang="en-US" altLang="ja-JP" sz="1400" b="1" dirty="0" smtClean="0">
                <a:solidFill>
                  <a:srgbClr val="000099"/>
                </a:solidFill>
                <a:latin typeface="ＭＳ Ｐ明朝" pitchFamily="18" charset="-128"/>
                <a:ea typeface="ＭＳ Ｐ明朝" pitchFamily="18" charset="-128"/>
                <a:cs typeface="Times New Roman" pitchFamily="18" charset="0"/>
              </a:rPr>
              <a:t>H26</a:t>
            </a:r>
            <a:r>
              <a:rPr lang="ja-JP" altLang="en-US" sz="1400" b="1" dirty="0" smtClean="0">
                <a:solidFill>
                  <a:srgbClr val="000099"/>
                </a:solidFill>
                <a:latin typeface="ＭＳ Ｐ明朝" pitchFamily="18" charset="-128"/>
                <a:ea typeface="ＭＳ Ｐ明朝" pitchFamily="18" charset="-128"/>
                <a:cs typeface="Times New Roman" pitchFamily="18" charset="0"/>
              </a:rPr>
              <a:t>年</a:t>
            </a:r>
            <a:r>
              <a:rPr lang="en-US" altLang="ja-JP" sz="1400" b="1" dirty="0" smtClean="0">
                <a:solidFill>
                  <a:srgbClr val="000099"/>
                </a:solidFill>
                <a:latin typeface="ＭＳ Ｐ明朝" pitchFamily="18" charset="-128"/>
                <a:ea typeface="ＭＳ Ｐ明朝" pitchFamily="18" charset="-128"/>
                <a:cs typeface="Times New Roman" pitchFamily="18" charset="0"/>
              </a:rPr>
              <a:t>8</a:t>
            </a:r>
            <a:r>
              <a:rPr lang="ja-JP" altLang="en-US" sz="1400" b="1" dirty="0" smtClean="0">
                <a:solidFill>
                  <a:srgbClr val="000099"/>
                </a:solidFill>
                <a:latin typeface="ＭＳ Ｐ明朝" pitchFamily="18" charset="-128"/>
                <a:ea typeface="ＭＳ Ｐ明朝" pitchFamily="18" charset="-128"/>
                <a:cs typeface="Times New Roman" pitchFamily="18" charset="0"/>
              </a:rPr>
              <a:t>月</a:t>
            </a:r>
            <a:r>
              <a:rPr lang="en-US" altLang="ja-JP" sz="1400" b="1" dirty="0" smtClean="0">
                <a:solidFill>
                  <a:srgbClr val="000099"/>
                </a:solidFill>
                <a:latin typeface="ＭＳ Ｐ明朝" pitchFamily="18" charset="-128"/>
                <a:ea typeface="ＭＳ Ｐ明朝" pitchFamily="18" charset="-128"/>
                <a:cs typeface="Times New Roman" pitchFamily="18" charset="0"/>
              </a:rPr>
              <a:t>9</a:t>
            </a:r>
            <a:r>
              <a:rPr lang="ja-JP" altLang="en-US" sz="1400" b="1" dirty="0" smtClean="0">
                <a:solidFill>
                  <a:srgbClr val="000099"/>
                </a:solidFill>
                <a:latin typeface="ＭＳ Ｐ明朝" pitchFamily="18" charset="-128"/>
                <a:ea typeface="ＭＳ Ｐ明朝" pitchFamily="18" charset="-128"/>
                <a:cs typeface="Times New Roman" pitchFamily="18" charset="0"/>
              </a:rPr>
              <a:t>日、</a:t>
            </a:r>
            <a:r>
              <a:rPr lang="en-US" altLang="ja-JP" sz="1400" b="1" dirty="0" smtClean="0">
                <a:solidFill>
                  <a:srgbClr val="000099"/>
                </a:solidFill>
                <a:latin typeface="ＭＳ Ｐ明朝" pitchFamily="18" charset="-128"/>
                <a:ea typeface="ＭＳ Ｐ明朝" pitchFamily="18" charset="-128"/>
                <a:cs typeface="Times New Roman" pitchFamily="18" charset="0"/>
              </a:rPr>
              <a:t>98</a:t>
            </a:r>
            <a:r>
              <a:rPr lang="ja-JP" altLang="en-US" sz="1400" b="1" dirty="0" smtClean="0">
                <a:solidFill>
                  <a:srgbClr val="000099"/>
                </a:solidFill>
                <a:latin typeface="ＭＳ Ｐ明朝" pitchFamily="18" charset="-128"/>
                <a:ea typeface="ＭＳ Ｐ明朝" pitchFamily="18" charset="-128"/>
                <a:cs typeface="Times New Roman" pitchFamily="18" charset="0"/>
              </a:rPr>
              <a:t>名）</a:t>
            </a:r>
            <a:endParaRPr lang="en-US" altLang="ja-JP" sz="1400" b="1" dirty="0" smtClean="0">
              <a:solidFill>
                <a:srgbClr val="000099"/>
              </a:solidFill>
              <a:latin typeface="ＭＳ Ｐ明朝" pitchFamily="18" charset="-128"/>
              <a:ea typeface="ＭＳ Ｐ明朝" pitchFamily="18" charset="-128"/>
              <a:cs typeface="Times New Roman" pitchFamily="18" charset="0"/>
            </a:endParaRPr>
          </a:p>
          <a:p>
            <a:pPr>
              <a:lnSpc>
                <a:spcPct val="150000"/>
              </a:lnSpc>
            </a:pPr>
            <a:r>
              <a:rPr lang="ja-JP" altLang="en-US" sz="1400" b="1" dirty="0" smtClean="0">
                <a:solidFill>
                  <a:srgbClr val="000099"/>
                </a:solidFill>
                <a:latin typeface="ＭＳ Ｐ明朝" pitchFamily="18" charset="-128"/>
                <a:ea typeface="ＭＳ Ｐ明朝" pitchFamily="18" charset="-128"/>
                <a:cs typeface="Times New Roman" pitchFamily="18" charset="0"/>
              </a:rPr>
              <a:t>　　②飯田市部＋西部ブロック研修会（</a:t>
            </a:r>
            <a:r>
              <a:rPr lang="en-US" altLang="ja-JP" sz="1400" b="1" dirty="0" smtClean="0">
                <a:solidFill>
                  <a:srgbClr val="000099"/>
                </a:solidFill>
                <a:latin typeface="ＭＳ Ｐ明朝" pitchFamily="18" charset="-128"/>
                <a:ea typeface="ＭＳ Ｐ明朝" pitchFamily="18" charset="-128"/>
                <a:cs typeface="Times New Roman" pitchFamily="18" charset="0"/>
              </a:rPr>
              <a:t> H26</a:t>
            </a:r>
            <a:r>
              <a:rPr lang="ja-JP" altLang="en-US" sz="1400" b="1" dirty="0" smtClean="0">
                <a:solidFill>
                  <a:srgbClr val="000099"/>
                </a:solidFill>
                <a:latin typeface="ＭＳ Ｐ明朝" pitchFamily="18" charset="-128"/>
                <a:ea typeface="ＭＳ Ｐ明朝" pitchFamily="18" charset="-128"/>
                <a:cs typeface="Times New Roman" pitchFamily="18" charset="0"/>
              </a:rPr>
              <a:t>年</a:t>
            </a:r>
            <a:r>
              <a:rPr lang="en-US" altLang="ja-JP" sz="1400" b="1" dirty="0" smtClean="0">
                <a:solidFill>
                  <a:srgbClr val="000099"/>
                </a:solidFill>
                <a:latin typeface="ＭＳ Ｐ明朝" pitchFamily="18" charset="-128"/>
                <a:ea typeface="ＭＳ Ｐ明朝" pitchFamily="18" charset="-128"/>
                <a:cs typeface="Times New Roman" pitchFamily="18" charset="0"/>
              </a:rPr>
              <a:t>12</a:t>
            </a:r>
            <a:r>
              <a:rPr lang="ja-JP" altLang="en-US" sz="1400" b="1" dirty="0" smtClean="0">
                <a:solidFill>
                  <a:srgbClr val="000099"/>
                </a:solidFill>
                <a:latin typeface="ＭＳ Ｐ明朝" pitchFamily="18" charset="-128"/>
                <a:ea typeface="ＭＳ Ｐ明朝" pitchFamily="18" charset="-128"/>
                <a:cs typeface="Times New Roman" pitchFamily="18" charset="0"/>
              </a:rPr>
              <a:t>月</a:t>
            </a:r>
            <a:r>
              <a:rPr lang="en-US" altLang="ja-JP" sz="1400" b="1" dirty="0" smtClean="0">
                <a:solidFill>
                  <a:srgbClr val="000099"/>
                </a:solidFill>
                <a:latin typeface="ＭＳ Ｐ明朝" pitchFamily="18" charset="-128"/>
                <a:ea typeface="ＭＳ Ｐ明朝" pitchFamily="18" charset="-128"/>
                <a:cs typeface="Times New Roman" pitchFamily="18" charset="0"/>
              </a:rPr>
              <a:t>20</a:t>
            </a:r>
            <a:r>
              <a:rPr lang="ja-JP" altLang="en-US" sz="1400" b="1" dirty="0" smtClean="0">
                <a:solidFill>
                  <a:srgbClr val="000099"/>
                </a:solidFill>
                <a:latin typeface="ＭＳ Ｐ明朝" pitchFamily="18" charset="-128"/>
                <a:ea typeface="ＭＳ Ｐ明朝" pitchFamily="18" charset="-128"/>
                <a:cs typeface="Times New Roman" pitchFamily="18" charset="0"/>
              </a:rPr>
              <a:t>日、</a:t>
            </a:r>
            <a:r>
              <a:rPr lang="en-US" altLang="ja-JP" sz="1400" b="1" dirty="0" smtClean="0">
                <a:solidFill>
                  <a:srgbClr val="000099"/>
                </a:solidFill>
                <a:latin typeface="ＭＳ Ｐ明朝" pitchFamily="18" charset="-128"/>
                <a:ea typeface="ＭＳ Ｐ明朝" pitchFamily="18" charset="-128"/>
                <a:cs typeface="Times New Roman" pitchFamily="18" charset="0"/>
              </a:rPr>
              <a:t>165</a:t>
            </a:r>
            <a:r>
              <a:rPr lang="ja-JP" altLang="en-US" sz="1400" b="1" dirty="0" smtClean="0">
                <a:solidFill>
                  <a:srgbClr val="000099"/>
                </a:solidFill>
                <a:latin typeface="ＭＳ Ｐ明朝" pitchFamily="18" charset="-128"/>
                <a:ea typeface="ＭＳ Ｐ明朝" pitchFamily="18" charset="-128"/>
                <a:cs typeface="Times New Roman" pitchFamily="18" charset="0"/>
              </a:rPr>
              <a:t>名）</a:t>
            </a:r>
            <a:endParaRPr lang="en-US" altLang="ja-JP" sz="1400" b="1" dirty="0" smtClean="0">
              <a:solidFill>
                <a:srgbClr val="000099"/>
              </a:solidFill>
              <a:latin typeface="ＭＳ Ｐ明朝" pitchFamily="18" charset="-128"/>
              <a:ea typeface="ＭＳ Ｐ明朝" pitchFamily="18" charset="-128"/>
              <a:cs typeface="Times New Roman" pitchFamily="18" charset="0"/>
            </a:endParaRPr>
          </a:p>
          <a:p>
            <a:pPr>
              <a:lnSpc>
                <a:spcPct val="150000"/>
              </a:lnSpc>
            </a:pPr>
            <a:r>
              <a:rPr lang="ja-JP" altLang="en-US" sz="1400" b="1" dirty="0" smtClean="0">
                <a:solidFill>
                  <a:srgbClr val="000099"/>
                </a:solidFill>
                <a:latin typeface="ＭＳ Ｐ明朝" pitchFamily="18" charset="-128"/>
                <a:ea typeface="ＭＳ Ｐ明朝" pitchFamily="18" charset="-128"/>
                <a:cs typeface="Times New Roman" pitchFamily="18" charset="0"/>
              </a:rPr>
              <a:t>　　③北部ブロック研修会（</a:t>
            </a:r>
            <a:r>
              <a:rPr lang="en-US" altLang="ja-JP" sz="1400" b="1" dirty="0" smtClean="0">
                <a:solidFill>
                  <a:srgbClr val="000099"/>
                </a:solidFill>
                <a:latin typeface="ＭＳ Ｐ明朝" pitchFamily="18" charset="-128"/>
                <a:ea typeface="ＭＳ Ｐ明朝" pitchFamily="18" charset="-128"/>
                <a:cs typeface="Times New Roman" pitchFamily="18" charset="0"/>
              </a:rPr>
              <a:t>H27</a:t>
            </a:r>
            <a:r>
              <a:rPr lang="ja-JP" altLang="en-US" sz="1400" b="1" dirty="0" smtClean="0">
                <a:solidFill>
                  <a:srgbClr val="000099"/>
                </a:solidFill>
                <a:latin typeface="ＭＳ Ｐ明朝" pitchFamily="18" charset="-128"/>
                <a:ea typeface="ＭＳ Ｐ明朝" pitchFamily="18" charset="-128"/>
                <a:cs typeface="Times New Roman" pitchFamily="18" charset="0"/>
              </a:rPr>
              <a:t>年</a:t>
            </a:r>
            <a:r>
              <a:rPr lang="en-US" altLang="ja-JP" sz="1400" b="1" dirty="0" smtClean="0">
                <a:solidFill>
                  <a:srgbClr val="000099"/>
                </a:solidFill>
                <a:latin typeface="ＭＳ Ｐ明朝" pitchFamily="18" charset="-128"/>
                <a:ea typeface="ＭＳ Ｐ明朝" pitchFamily="18" charset="-128"/>
                <a:cs typeface="Times New Roman" pitchFamily="18" charset="0"/>
              </a:rPr>
              <a:t>1</a:t>
            </a:r>
            <a:r>
              <a:rPr lang="ja-JP" altLang="en-US" sz="1400" b="1" dirty="0" smtClean="0">
                <a:solidFill>
                  <a:srgbClr val="000099"/>
                </a:solidFill>
                <a:latin typeface="ＭＳ Ｐ明朝" pitchFamily="18" charset="-128"/>
                <a:ea typeface="ＭＳ Ｐ明朝" pitchFamily="18" charset="-128"/>
                <a:cs typeface="Times New Roman" pitchFamily="18" charset="0"/>
              </a:rPr>
              <a:t>月</a:t>
            </a:r>
            <a:r>
              <a:rPr lang="en-US" altLang="ja-JP" sz="1400" b="1" dirty="0" smtClean="0">
                <a:solidFill>
                  <a:srgbClr val="000099"/>
                </a:solidFill>
                <a:latin typeface="ＭＳ Ｐ明朝" pitchFamily="18" charset="-128"/>
                <a:ea typeface="ＭＳ Ｐ明朝" pitchFamily="18" charset="-128"/>
                <a:cs typeface="Times New Roman" pitchFamily="18" charset="0"/>
              </a:rPr>
              <a:t>24</a:t>
            </a:r>
            <a:r>
              <a:rPr lang="ja-JP" altLang="en-US" sz="1400" b="1" dirty="0" smtClean="0">
                <a:solidFill>
                  <a:srgbClr val="000099"/>
                </a:solidFill>
                <a:latin typeface="ＭＳ Ｐ明朝" pitchFamily="18" charset="-128"/>
                <a:ea typeface="ＭＳ Ｐ明朝" pitchFamily="18" charset="-128"/>
                <a:cs typeface="Times New Roman" pitchFamily="18" charset="0"/>
              </a:rPr>
              <a:t>日、</a:t>
            </a:r>
            <a:r>
              <a:rPr lang="en-US" altLang="ja-JP" sz="1400" b="1" dirty="0" smtClean="0">
                <a:solidFill>
                  <a:srgbClr val="000099"/>
                </a:solidFill>
                <a:latin typeface="ＭＳ Ｐ明朝" pitchFamily="18" charset="-128"/>
                <a:ea typeface="ＭＳ Ｐ明朝" pitchFamily="18" charset="-128"/>
                <a:cs typeface="Times New Roman" pitchFamily="18" charset="0"/>
              </a:rPr>
              <a:t>118</a:t>
            </a:r>
            <a:r>
              <a:rPr lang="ja-JP" altLang="en-US" sz="1400" b="1" dirty="0" smtClean="0">
                <a:solidFill>
                  <a:srgbClr val="000099"/>
                </a:solidFill>
                <a:latin typeface="ＭＳ Ｐ明朝" pitchFamily="18" charset="-128"/>
                <a:ea typeface="ＭＳ Ｐ明朝" pitchFamily="18" charset="-128"/>
                <a:cs typeface="Times New Roman" pitchFamily="18" charset="0"/>
              </a:rPr>
              <a:t>名）</a:t>
            </a:r>
            <a:endParaRPr lang="en-US" altLang="ja-JP" sz="1400" b="1" dirty="0" smtClean="0">
              <a:solidFill>
                <a:srgbClr val="000099"/>
              </a:solidFill>
              <a:latin typeface="ＭＳ Ｐ明朝" pitchFamily="18" charset="-128"/>
              <a:ea typeface="ＭＳ Ｐ明朝" pitchFamily="18" charset="-128"/>
              <a:cs typeface="Times New Roman" pitchFamily="18" charset="0"/>
            </a:endParaRPr>
          </a:p>
          <a:p>
            <a:pPr>
              <a:lnSpc>
                <a:spcPct val="150000"/>
              </a:lnSpc>
            </a:pPr>
            <a:r>
              <a:rPr lang="en-US" altLang="ja-JP" sz="1400" b="1" dirty="0" smtClean="0">
                <a:solidFill>
                  <a:srgbClr val="000099"/>
                </a:solidFill>
                <a:latin typeface="ＭＳ Ｐ明朝" pitchFamily="18" charset="-128"/>
                <a:ea typeface="ＭＳ Ｐ明朝" pitchFamily="18" charset="-128"/>
                <a:cs typeface="Times New Roman" pitchFamily="18" charset="0"/>
              </a:rPr>
              <a:t>2</a:t>
            </a:r>
            <a:r>
              <a:rPr lang="ja-JP" altLang="en-US" sz="1400" b="1" dirty="0" smtClean="0">
                <a:solidFill>
                  <a:srgbClr val="000099"/>
                </a:solidFill>
                <a:latin typeface="ＭＳ Ｐ明朝" pitchFamily="18" charset="-128"/>
                <a:ea typeface="ＭＳ Ｐ明朝" pitchFamily="18" charset="-128"/>
                <a:cs typeface="Times New Roman" pitchFamily="18" charset="0"/>
              </a:rPr>
              <a:t>）全体研修会（</a:t>
            </a:r>
            <a:r>
              <a:rPr lang="en-US" altLang="ja-JP" sz="1400" b="1" dirty="0" smtClean="0">
                <a:solidFill>
                  <a:srgbClr val="000099"/>
                </a:solidFill>
                <a:latin typeface="ＭＳ Ｐ明朝" pitchFamily="18" charset="-128"/>
                <a:ea typeface="ＭＳ Ｐ明朝" pitchFamily="18" charset="-128"/>
                <a:cs typeface="Times New Roman" pitchFamily="18" charset="0"/>
              </a:rPr>
              <a:t>H27</a:t>
            </a:r>
            <a:r>
              <a:rPr lang="ja-JP" altLang="en-US" sz="1400" b="1" dirty="0" smtClean="0">
                <a:solidFill>
                  <a:srgbClr val="000099"/>
                </a:solidFill>
                <a:latin typeface="ＭＳ Ｐ明朝" pitchFamily="18" charset="-128"/>
                <a:ea typeface="ＭＳ Ｐ明朝" pitchFamily="18" charset="-128"/>
                <a:cs typeface="Times New Roman" pitchFamily="18" charset="0"/>
              </a:rPr>
              <a:t>年</a:t>
            </a:r>
            <a:r>
              <a:rPr lang="en-US" altLang="ja-JP" sz="1400" b="1" dirty="0" smtClean="0">
                <a:solidFill>
                  <a:srgbClr val="000099"/>
                </a:solidFill>
                <a:latin typeface="ＭＳ Ｐ明朝" pitchFamily="18" charset="-128"/>
                <a:ea typeface="ＭＳ Ｐ明朝" pitchFamily="18" charset="-128"/>
                <a:cs typeface="Times New Roman" pitchFamily="18" charset="0"/>
              </a:rPr>
              <a:t>3</a:t>
            </a:r>
            <a:r>
              <a:rPr lang="ja-JP" altLang="en-US" sz="1400" b="1" dirty="0" smtClean="0">
                <a:solidFill>
                  <a:srgbClr val="000099"/>
                </a:solidFill>
                <a:latin typeface="ＭＳ Ｐ明朝" pitchFamily="18" charset="-128"/>
                <a:ea typeface="ＭＳ Ｐ明朝" pitchFamily="18" charset="-128"/>
                <a:cs typeface="Times New Roman" pitchFamily="18" charset="0"/>
              </a:rPr>
              <a:t>月</a:t>
            </a:r>
            <a:r>
              <a:rPr lang="en-US" altLang="ja-JP" sz="1400" b="1" dirty="0" smtClean="0">
                <a:solidFill>
                  <a:srgbClr val="000099"/>
                </a:solidFill>
                <a:latin typeface="ＭＳ Ｐ明朝" pitchFamily="18" charset="-128"/>
                <a:ea typeface="ＭＳ Ｐ明朝" pitchFamily="18" charset="-128"/>
                <a:cs typeface="Times New Roman" pitchFamily="18" charset="0"/>
              </a:rPr>
              <a:t>15</a:t>
            </a:r>
            <a:r>
              <a:rPr lang="ja-JP" altLang="en-US" sz="1400" b="1" dirty="0" smtClean="0">
                <a:solidFill>
                  <a:srgbClr val="000099"/>
                </a:solidFill>
                <a:latin typeface="ＭＳ Ｐ明朝" pitchFamily="18" charset="-128"/>
                <a:ea typeface="ＭＳ Ｐ明朝" pitchFamily="18" charset="-128"/>
                <a:cs typeface="Times New Roman" pitchFamily="18" charset="0"/>
              </a:rPr>
              <a:t>日開催予定）</a:t>
            </a:r>
            <a:endParaRPr lang="ja-JP" altLang="en-US" sz="1400" b="1" dirty="0" smtClean="0">
              <a:solidFill>
                <a:srgbClr val="000099"/>
              </a:solidFill>
              <a:latin typeface="ＭＳ Ｐ明朝" pitchFamily="18" charset="-128"/>
              <a:ea typeface="ＭＳ Ｐ明朝" pitchFamily="18" charset="-128"/>
              <a:cs typeface="ＭＳ Ｐゴシック" pitchFamily="50" charset="-128"/>
            </a:endParaRPr>
          </a:p>
        </p:txBody>
      </p:sp>
      <p:graphicFrame>
        <p:nvGraphicFramePr>
          <p:cNvPr id="25" name="表 24"/>
          <p:cNvGraphicFramePr>
            <a:graphicFrameLocks noGrp="1"/>
          </p:cNvGraphicFramePr>
          <p:nvPr/>
        </p:nvGraphicFramePr>
        <p:xfrm>
          <a:off x="214282" y="142852"/>
          <a:ext cx="5597886" cy="4312741"/>
        </p:xfrm>
        <a:graphic>
          <a:graphicData uri="http://schemas.openxmlformats.org/drawingml/2006/table">
            <a:tbl>
              <a:tblPr/>
              <a:tblGrid>
                <a:gridCol w="576111"/>
                <a:gridCol w="988991"/>
                <a:gridCol w="796955"/>
                <a:gridCol w="796955"/>
                <a:gridCol w="1219437"/>
                <a:gridCol w="1219437"/>
              </a:tblGrid>
              <a:tr h="259994">
                <a:tc gridSpan="6">
                  <a:txBody>
                    <a:bodyPr/>
                    <a:lstStyle/>
                    <a:p>
                      <a:pPr algn="l" fontAlgn="ctr"/>
                      <a:r>
                        <a:rPr lang="ja-JP" altLang="en-US" sz="1200" b="1" i="0" u="none" strike="noStrike" dirty="0">
                          <a:solidFill>
                            <a:srgbClr val="000000"/>
                          </a:solidFill>
                          <a:latin typeface="ＭＳ Ｐゴシック"/>
                        </a:rPr>
                        <a:t>後方支援病院単位のブロック割りと地域包括支援センター</a:t>
                      </a:r>
                      <a:r>
                        <a:rPr lang="ja-JP" altLang="en-US" sz="1100" b="1" i="0" u="none" strike="noStrike" dirty="0">
                          <a:solidFill>
                            <a:srgbClr val="000000"/>
                          </a:solidFill>
                          <a:latin typeface="ＭＳ Ｐゴシック"/>
                        </a:rPr>
                        <a:t>（平成</a:t>
                      </a:r>
                      <a:r>
                        <a:rPr lang="en-US" altLang="ja-JP" sz="1100" b="1" i="0" u="none" strike="noStrike" dirty="0">
                          <a:solidFill>
                            <a:srgbClr val="000000"/>
                          </a:solidFill>
                          <a:latin typeface="ＭＳ Ｐゴシック"/>
                        </a:rPr>
                        <a:t>24</a:t>
                      </a:r>
                      <a:r>
                        <a:rPr lang="ja-JP" altLang="en-US" sz="1100" b="1" i="0" u="none" strike="noStrike" dirty="0">
                          <a:solidFill>
                            <a:srgbClr val="000000"/>
                          </a:solidFill>
                          <a:latin typeface="ＭＳ Ｐゴシック"/>
                        </a:rPr>
                        <a:t>年長野県資料より）</a:t>
                      </a:r>
                      <a:endParaRPr lang="ja-JP" altLang="en-US" sz="1200" b="1" i="0" u="none" strike="noStrike" dirty="0">
                        <a:solidFill>
                          <a:srgbClr val="000000"/>
                        </a:solidFill>
                        <a:latin typeface="ＭＳ Ｐゴシック"/>
                      </a:endParaRPr>
                    </a:p>
                  </a:txBody>
                  <a:tcPr marL="9630" marR="9630" marT="963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92588">
                <a:tc rowSpan="3">
                  <a:txBody>
                    <a:bodyPr/>
                    <a:lstStyle/>
                    <a:p>
                      <a:pPr algn="ctr" fontAlgn="ctr"/>
                      <a:r>
                        <a:rPr lang="ja-JP" altLang="en-US" sz="1200" b="1" i="0" u="none" strike="noStrike">
                          <a:solidFill>
                            <a:srgbClr val="000000"/>
                          </a:solidFill>
                          <a:latin typeface="ＭＳ Ｐゴシック"/>
                        </a:rPr>
                        <a:t>ブロック 割り</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latin typeface="ＭＳ Ｐゴシック"/>
                        </a:rPr>
                        <a:t>自治体名 </a:t>
                      </a:r>
                      <a:r>
                        <a:rPr lang="en-US" sz="1200" b="1" i="0" u="none" strike="noStrike">
                          <a:solidFill>
                            <a:srgbClr val="000000"/>
                          </a:solidFill>
                          <a:latin typeface="ＭＳ Ｐゴシック"/>
                        </a:rPr>
                        <a:t>or</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ja-JP" altLang="en-US" sz="1200" b="1" i="0" u="none" strike="noStrike">
                          <a:solidFill>
                            <a:srgbClr val="0070C0"/>
                          </a:solidFill>
                          <a:latin typeface="ＭＳ Ｐゴシック"/>
                        </a:rPr>
                        <a:t>面積</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ja-JP" altLang="en-US" sz="1200" b="1" i="0" u="none" strike="noStrike">
                          <a:solidFill>
                            <a:srgbClr val="000000"/>
                          </a:solidFill>
                          <a:latin typeface="ＭＳ Ｐゴシック"/>
                        </a:rPr>
                        <a:t>人口</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gridSpan="2">
                  <a:txBody>
                    <a:bodyPr/>
                    <a:lstStyle/>
                    <a:p>
                      <a:pPr algn="ctr" fontAlgn="ctr"/>
                      <a:r>
                        <a:rPr lang="zh-TW" altLang="en-US" sz="1200" b="1" i="0" u="none" strike="noStrike">
                          <a:solidFill>
                            <a:srgbClr val="000000"/>
                          </a:solidFill>
                          <a:latin typeface="ＭＳ Ｐゴシック"/>
                        </a:rPr>
                        <a:t>後方支援病院（二次輪番病院）</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r>
              <a:tr h="192588">
                <a:tc vMerge="1">
                  <a:txBody>
                    <a:bodyPr/>
                    <a:lstStyle/>
                    <a:p>
                      <a:endParaRPr kumimoji="1" lang="ja-JP" altLang="en-US"/>
                    </a:p>
                  </a:txBody>
                  <a:tcPr/>
                </a:tc>
                <a:tc>
                  <a:txBody>
                    <a:bodyPr/>
                    <a:lstStyle/>
                    <a:p>
                      <a:pPr algn="ctr" fontAlgn="ctr"/>
                      <a:r>
                        <a:rPr lang="ja-JP" altLang="en-US" sz="1200" b="1" i="0" u="none" strike="noStrike">
                          <a:solidFill>
                            <a:srgbClr val="000000"/>
                          </a:solidFill>
                          <a:latin typeface="ＭＳ Ｐゴシック"/>
                        </a:rPr>
                        <a:t>包括支援</a:t>
                      </a:r>
                      <a:r>
                        <a:rPr lang="en-US" sz="1200" b="1" i="0" u="none" strike="noStrike">
                          <a:solidFill>
                            <a:srgbClr val="000000"/>
                          </a:solidFill>
                          <a:latin typeface="ＭＳ Ｐゴシック"/>
                        </a:rPr>
                        <a:t>C</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70C0"/>
                          </a:solidFill>
                          <a:latin typeface="ＭＳ Ｐゴシック"/>
                        </a:rPr>
                        <a:t>Km</a:t>
                      </a:r>
                      <a:r>
                        <a:rPr lang="en-US" sz="600" b="1" i="0" u="none" strike="noStrike">
                          <a:solidFill>
                            <a:srgbClr val="0070C0"/>
                          </a:solidFill>
                          <a:latin typeface="ＭＳ Ｐゴシック"/>
                        </a:rPr>
                        <a:t>2</a:t>
                      </a:r>
                      <a:endParaRPr lang="en-US" sz="1200" b="1" i="0" u="none" strike="noStrike">
                        <a:solidFill>
                          <a:srgbClr val="0070C0"/>
                        </a:solidFill>
                        <a:latin typeface="ＭＳ Ｐゴシック"/>
                      </a:endParaRP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latin typeface="ＭＳ Ｐゴシック"/>
                        </a:rPr>
                        <a:t>総数</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r>
              <a:tr h="202217">
                <a:tc vMerge="1">
                  <a:txBody>
                    <a:bodyPr/>
                    <a:lstStyle/>
                    <a:p>
                      <a:endParaRPr kumimoji="1" lang="ja-JP" altLang="en-US"/>
                    </a:p>
                  </a:txBody>
                  <a:tcPr/>
                </a:tc>
                <a:tc>
                  <a:txBody>
                    <a:bodyPr/>
                    <a:lstStyle/>
                    <a:p>
                      <a:pPr algn="ctr" fontAlgn="ctr"/>
                      <a:r>
                        <a:rPr lang="zh-TW" altLang="en-US" sz="1200" b="1" i="0" u="none" strike="noStrike">
                          <a:solidFill>
                            <a:srgbClr val="000000"/>
                          </a:solidFill>
                          <a:latin typeface="ＭＳ Ｐゴシック"/>
                        </a:rPr>
                        <a:t>（飯伊圏域）</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70C0"/>
                          </a:solidFill>
                          <a:latin typeface="ＭＳ Ｐゴシック"/>
                        </a:rPr>
                        <a:t>1,929.19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latin typeface="ＭＳ Ｐゴシック"/>
                        </a:rPr>
                        <a:t>166,860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latin typeface="ＭＳ Ｐゴシック"/>
                        </a:rPr>
                        <a:t>　</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1" i="0" u="none" strike="noStrike">
                          <a:solidFill>
                            <a:srgbClr val="000000"/>
                          </a:solidFill>
                          <a:latin typeface="ＭＳ Ｐゴシック"/>
                        </a:rPr>
                        <a:t>　</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217">
                <a:tc rowSpan="5">
                  <a:txBody>
                    <a:bodyPr/>
                    <a:lstStyle/>
                    <a:p>
                      <a:pPr algn="ctr" fontAlgn="ctr"/>
                      <a:r>
                        <a:rPr lang="ja-JP" altLang="en-US" sz="1200" b="1" i="0" u="none" strike="noStrike">
                          <a:solidFill>
                            <a:srgbClr val="000000"/>
                          </a:solidFill>
                          <a:latin typeface="ＭＳ Ｐゴシック"/>
                        </a:rPr>
                        <a:t>北部</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latin typeface="ＭＳ Ｐゴシック"/>
                        </a:rPr>
                        <a:t>松川町</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200" b="1" i="0" u="none" strike="noStrike">
                          <a:solidFill>
                            <a:srgbClr val="0070C0"/>
                          </a:solidFill>
                          <a:latin typeface="ＭＳ Ｐゴシック"/>
                        </a:rPr>
                        <a:t>72.90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200" b="1" i="0" u="none" strike="noStrike">
                          <a:solidFill>
                            <a:srgbClr val="000000"/>
                          </a:solidFill>
                          <a:latin typeface="ＭＳ Ｐゴシック"/>
                        </a:rPr>
                        <a:t>13,530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ja-JP" altLang="en-US" sz="1200" b="1" i="0" u="none" strike="noStrike">
                          <a:solidFill>
                            <a:srgbClr val="000000"/>
                          </a:solidFill>
                          <a:latin typeface="ＭＳ Ｐゴシック"/>
                        </a:rPr>
                        <a:t>下伊那日赤病院</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2217">
                <a:tc vMerge="1">
                  <a:txBody>
                    <a:bodyPr/>
                    <a:lstStyle/>
                    <a:p>
                      <a:endParaRPr kumimoji="1" lang="ja-JP" altLang="en-US"/>
                    </a:p>
                  </a:txBody>
                  <a:tcPr/>
                </a:tc>
                <a:tc>
                  <a:txBody>
                    <a:bodyPr/>
                    <a:lstStyle/>
                    <a:p>
                      <a:pPr algn="ctr" fontAlgn="ctr"/>
                      <a:r>
                        <a:rPr lang="ja-JP" altLang="en-US" sz="1200" b="1" i="0" u="none" strike="noStrike">
                          <a:solidFill>
                            <a:srgbClr val="000000"/>
                          </a:solidFill>
                          <a:latin typeface="ＭＳ Ｐゴシック"/>
                        </a:rPr>
                        <a:t>高森町</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1" i="0" u="none" strike="noStrike">
                          <a:solidFill>
                            <a:srgbClr val="0070C0"/>
                          </a:solidFill>
                          <a:latin typeface="ＭＳ Ｐゴシック"/>
                        </a:rPr>
                        <a:t>45.26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1" i="0" u="none" strike="noStrike">
                          <a:solidFill>
                            <a:srgbClr val="000000"/>
                          </a:solidFill>
                          <a:latin typeface="ＭＳ Ｐゴシック"/>
                        </a:rPr>
                        <a:t>13,137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200" b="1" i="0" u="none" strike="noStrike">
                          <a:solidFill>
                            <a:srgbClr val="000000"/>
                          </a:solidFill>
                          <a:latin typeface="ＭＳ Ｐゴシック"/>
                        </a:rPr>
                        <a:t>下伊那厚生病院</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2217">
                <a:tc vMerge="1">
                  <a:txBody>
                    <a:bodyPr/>
                    <a:lstStyle/>
                    <a:p>
                      <a:endParaRPr kumimoji="1" lang="ja-JP" altLang="en-US"/>
                    </a:p>
                  </a:txBody>
                  <a:tcPr/>
                </a:tc>
                <a:tc>
                  <a:txBody>
                    <a:bodyPr/>
                    <a:lstStyle/>
                    <a:p>
                      <a:pPr algn="ctr" fontAlgn="ctr"/>
                      <a:r>
                        <a:rPr lang="ja-JP" altLang="en-US" sz="1200" b="1" i="0" u="none" strike="noStrike">
                          <a:solidFill>
                            <a:srgbClr val="000000"/>
                          </a:solidFill>
                          <a:latin typeface="ＭＳ Ｐゴシック"/>
                        </a:rPr>
                        <a:t>喬木村</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1" i="0" u="none" strike="noStrike">
                          <a:solidFill>
                            <a:srgbClr val="0070C0"/>
                          </a:solidFill>
                          <a:latin typeface="ＭＳ Ｐゴシック"/>
                        </a:rPr>
                        <a:t>66.62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1" i="0" u="none" strike="noStrike">
                          <a:solidFill>
                            <a:srgbClr val="000000"/>
                          </a:solidFill>
                          <a:latin typeface="ＭＳ Ｐゴシック"/>
                        </a:rPr>
                        <a:t>6,529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2217">
                <a:tc vMerge="1">
                  <a:txBody>
                    <a:bodyPr/>
                    <a:lstStyle/>
                    <a:p>
                      <a:endParaRPr kumimoji="1" lang="ja-JP" altLang="en-US"/>
                    </a:p>
                  </a:txBody>
                  <a:tcPr/>
                </a:tc>
                <a:tc>
                  <a:txBody>
                    <a:bodyPr/>
                    <a:lstStyle/>
                    <a:p>
                      <a:pPr algn="ctr" fontAlgn="ctr"/>
                      <a:r>
                        <a:rPr lang="ja-JP" altLang="en-US" sz="1200" b="1" i="0" u="none" strike="noStrike">
                          <a:solidFill>
                            <a:srgbClr val="000000"/>
                          </a:solidFill>
                          <a:latin typeface="ＭＳ Ｐゴシック"/>
                        </a:rPr>
                        <a:t>豊丘村</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1" i="0" u="none" strike="noStrike">
                          <a:solidFill>
                            <a:srgbClr val="0070C0"/>
                          </a:solidFill>
                          <a:latin typeface="ＭＳ Ｐゴシック"/>
                        </a:rPr>
                        <a:t>76.85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1" i="0" u="none" strike="noStrike">
                          <a:solidFill>
                            <a:srgbClr val="000000"/>
                          </a:solidFill>
                          <a:latin typeface="ＭＳ Ｐゴシック"/>
                        </a:rPr>
                        <a:t>6,737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2217">
                <a:tc vMerge="1">
                  <a:txBody>
                    <a:bodyPr/>
                    <a:lstStyle/>
                    <a:p>
                      <a:endParaRPr kumimoji="1" lang="ja-JP" altLang="en-US"/>
                    </a:p>
                  </a:txBody>
                  <a:tcPr/>
                </a:tc>
                <a:tc>
                  <a:txBody>
                    <a:bodyPr/>
                    <a:lstStyle/>
                    <a:p>
                      <a:pPr algn="ctr" fontAlgn="ctr"/>
                      <a:r>
                        <a:rPr lang="ja-JP" altLang="en-US" sz="1200" b="1" i="0" u="none" strike="noStrike">
                          <a:solidFill>
                            <a:srgbClr val="000000"/>
                          </a:solidFill>
                          <a:latin typeface="ＭＳ Ｐゴシック"/>
                        </a:rPr>
                        <a:t>大鹿村</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70C0"/>
                          </a:solidFill>
                          <a:latin typeface="ＭＳ Ｐゴシック"/>
                        </a:rPr>
                        <a:t>248.35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latin typeface="ＭＳ Ｐゴシック"/>
                        </a:rPr>
                        <a:t>1,103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2217">
                <a:tc rowSpan="3">
                  <a:txBody>
                    <a:bodyPr/>
                    <a:lstStyle/>
                    <a:p>
                      <a:pPr algn="ctr" fontAlgn="ctr"/>
                      <a:r>
                        <a:rPr lang="ja-JP" altLang="en-US" sz="1200" b="1" i="0" u="none" strike="noStrike">
                          <a:solidFill>
                            <a:srgbClr val="000000"/>
                          </a:solidFill>
                          <a:latin typeface="ＭＳ Ｐゴシック"/>
                        </a:rPr>
                        <a:t>西部</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200" b="1" i="0" u="none" strike="noStrike">
                          <a:solidFill>
                            <a:srgbClr val="000000"/>
                          </a:solidFill>
                          <a:latin typeface="ＭＳ Ｐゴシック"/>
                        </a:rPr>
                        <a:t>阿智村</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200" b="1" i="0" u="none" strike="noStrike">
                          <a:solidFill>
                            <a:srgbClr val="0070C0"/>
                          </a:solidFill>
                          <a:latin typeface="ＭＳ Ｐゴシック"/>
                        </a:rPr>
                        <a:t>214.47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200" b="1" i="0" u="none" strike="noStrike">
                          <a:solidFill>
                            <a:srgbClr val="000000"/>
                          </a:solidFill>
                          <a:latin typeface="ＭＳ Ｐゴシック"/>
                        </a:rPr>
                        <a:t>6,884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ja-JP" altLang="en-US" sz="1200" b="1" i="0" u="none" strike="noStrike" dirty="0">
                          <a:solidFill>
                            <a:srgbClr val="000000"/>
                          </a:solidFill>
                          <a:latin typeface="ＭＳ Ｐゴシック"/>
                        </a:rPr>
                        <a:t>　</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2217">
                <a:tc vMerge="1">
                  <a:txBody>
                    <a:bodyPr/>
                    <a:lstStyle/>
                    <a:p>
                      <a:endParaRPr kumimoji="1" lang="ja-JP" altLang="en-US"/>
                    </a:p>
                  </a:txBody>
                  <a:tcPr/>
                </a:tc>
                <a:tc>
                  <a:txBody>
                    <a:bodyPr/>
                    <a:lstStyle/>
                    <a:p>
                      <a:pPr algn="ctr" fontAlgn="ctr"/>
                      <a:r>
                        <a:rPr lang="ja-JP" altLang="en-US" sz="1200" b="1" i="0" u="none" strike="noStrike">
                          <a:solidFill>
                            <a:srgbClr val="000000"/>
                          </a:solidFill>
                          <a:latin typeface="ＭＳ Ｐゴシック"/>
                        </a:rPr>
                        <a:t>平谷村</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1" i="0" u="none" strike="noStrike">
                          <a:solidFill>
                            <a:srgbClr val="0070C0"/>
                          </a:solidFill>
                          <a:latin typeface="ＭＳ Ｐゴシック"/>
                        </a:rPr>
                        <a:t>77.40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1" i="0" u="none" strike="noStrike">
                          <a:solidFill>
                            <a:srgbClr val="000000"/>
                          </a:solidFill>
                          <a:latin typeface="ＭＳ Ｐゴシック"/>
                        </a:rPr>
                        <a:t>544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200" b="1" i="0" u="none" strike="noStrike" dirty="0">
                          <a:solidFill>
                            <a:srgbClr val="000000"/>
                          </a:solidFill>
                          <a:latin typeface="ＭＳ Ｐゴシック"/>
                        </a:rPr>
                        <a:t>　</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2217">
                <a:tc vMerge="1">
                  <a:txBody>
                    <a:bodyPr/>
                    <a:lstStyle/>
                    <a:p>
                      <a:endParaRPr kumimoji="1" lang="ja-JP" altLang="en-US"/>
                    </a:p>
                  </a:txBody>
                  <a:tcPr/>
                </a:tc>
                <a:tc>
                  <a:txBody>
                    <a:bodyPr/>
                    <a:lstStyle/>
                    <a:p>
                      <a:pPr algn="ctr" fontAlgn="ctr"/>
                      <a:r>
                        <a:rPr lang="ja-JP" altLang="en-US" sz="1200" b="1" i="0" u="none" strike="noStrike">
                          <a:solidFill>
                            <a:srgbClr val="000000"/>
                          </a:solidFill>
                          <a:latin typeface="ＭＳ Ｐゴシック"/>
                        </a:rPr>
                        <a:t>根羽村</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200" b="1" i="0" u="none" strike="noStrike">
                          <a:solidFill>
                            <a:srgbClr val="0070C0"/>
                          </a:solidFill>
                          <a:latin typeface="ＭＳ Ｐゴシック"/>
                        </a:rPr>
                        <a:t>89.95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r" fontAlgn="ctr"/>
                      <a:r>
                        <a:rPr lang="en-US" altLang="ja-JP" sz="1200" b="1" i="0" u="none" strike="noStrike">
                          <a:solidFill>
                            <a:srgbClr val="000000"/>
                          </a:solidFill>
                          <a:latin typeface="ＭＳ Ｐゴシック"/>
                        </a:rPr>
                        <a:t>1,050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tcPr>
                </a:tc>
              </a:tr>
              <a:tr h="202217">
                <a:tc rowSpan="3">
                  <a:txBody>
                    <a:bodyPr/>
                    <a:lstStyle/>
                    <a:p>
                      <a:pPr algn="ctr" fontAlgn="ctr"/>
                      <a:r>
                        <a:rPr lang="ja-JP" altLang="en-US" sz="1200" b="1" i="0" u="none" strike="noStrike">
                          <a:solidFill>
                            <a:srgbClr val="000000"/>
                          </a:solidFill>
                          <a:latin typeface="ＭＳ Ｐゴシック"/>
                        </a:rPr>
                        <a:t>飯田　市部</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latin typeface="ＭＳ Ｐゴシック"/>
                        </a:rPr>
                        <a:t>いいだ</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rowSpan="4">
                  <a:txBody>
                    <a:bodyPr/>
                    <a:lstStyle/>
                    <a:p>
                      <a:pPr algn="r" fontAlgn="ctr"/>
                      <a:r>
                        <a:rPr lang="en-US" altLang="ja-JP" sz="1200" b="1" i="0" u="none" strike="noStrike">
                          <a:solidFill>
                            <a:srgbClr val="0070C0"/>
                          </a:solidFill>
                          <a:latin typeface="ＭＳ Ｐゴシック"/>
                        </a:rPr>
                        <a:t>658.76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r" fontAlgn="ctr"/>
                      <a:r>
                        <a:rPr lang="en-US" altLang="ja-JP" sz="1200" b="1" i="0" u="none" strike="noStrike">
                          <a:solidFill>
                            <a:srgbClr val="000000"/>
                          </a:solidFill>
                          <a:latin typeface="ＭＳ Ｐゴシック"/>
                        </a:rPr>
                        <a:t>103,947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TW" altLang="en-US" sz="1200" b="1" i="0" u="none" strike="noStrike">
                          <a:solidFill>
                            <a:srgbClr val="000000"/>
                          </a:solidFill>
                          <a:latin typeface="ＭＳ Ｐゴシック"/>
                        </a:rPr>
                        <a:t>飯田市立病院</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200" b="1" i="0" u="none" strike="noStrike">
                          <a:solidFill>
                            <a:srgbClr val="000000"/>
                          </a:solidFill>
                          <a:latin typeface="ＭＳ Ｐゴシック"/>
                        </a:rPr>
                        <a:t>飯田病院</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202217">
                <a:tc vMerge="1">
                  <a:txBody>
                    <a:bodyPr/>
                    <a:lstStyle/>
                    <a:p>
                      <a:endParaRPr kumimoji="1" lang="ja-JP" altLang="en-US"/>
                    </a:p>
                  </a:txBody>
                  <a:tcPr/>
                </a:tc>
                <a:tc>
                  <a:txBody>
                    <a:bodyPr/>
                    <a:lstStyle/>
                    <a:p>
                      <a:pPr algn="ctr" fontAlgn="ctr"/>
                      <a:r>
                        <a:rPr lang="ja-JP" altLang="en-US" sz="1200" b="1" i="0" u="none" strike="noStrike">
                          <a:solidFill>
                            <a:srgbClr val="000000"/>
                          </a:solidFill>
                          <a:latin typeface="ＭＳ Ｐゴシック"/>
                        </a:rPr>
                        <a:t>かなえ</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i="0" u="none" strike="noStrike">
                          <a:solidFill>
                            <a:srgbClr val="000000"/>
                          </a:solidFill>
                          <a:latin typeface="ＭＳ Ｐゴシック"/>
                        </a:rPr>
                        <a:t>健和会病院</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2217">
                <a:tc vMerge="1">
                  <a:txBody>
                    <a:bodyPr/>
                    <a:lstStyle/>
                    <a:p>
                      <a:endParaRPr kumimoji="1" lang="ja-JP" altLang="en-US"/>
                    </a:p>
                  </a:txBody>
                  <a:tcPr/>
                </a:tc>
                <a:tc>
                  <a:txBody>
                    <a:bodyPr/>
                    <a:lstStyle/>
                    <a:p>
                      <a:pPr algn="ctr" fontAlgn="ctr"/>
                      <a:r>
                        <a:rPr lang="ja-JP" altLang="en-US" sz="1200" b="1" i="0" u="none" strike="noStrike">
                          <a:solidFill>
                            <a:srgbClr val="000000"/>
                          </a:solidFill>
                          <a:latin typeface="ＭＳ Ｐゴシック"/>
                        </a:rPr>
                        <a:t>かわじ</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i="0" u="none" strike="noStrike">
                          <a:solidFill>
                            <a:srgbClr val="000000"/>
                          </a:solidFill>
                          <a:latin typeface="ＭＳ Ｐゴシック"/>
                        </a:rPr>
                        <a:t>輝山会病院</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2217">
                <a:tc>
                  <a:txBody>
                    <a:bodyPr/>
                    <a:lstStyle/>
                    <a:p>
                      <a:pPr algn="l" fontAlgn="ctr"/>
                      <a:r>
                        <a:rPr lang="ja-JP" altLang="en-US" sz="1200" b="1" i="0" u="none" strike="noStrike">
                          <a:solidFill>
                            <a:srgbClr val="000000"/>
                          </a:solidFill>
                          <a:latin typeface="ＭＳ Ｐゴシック"/>
                        </a:rPr>
                        <a:t>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zh-TW" altLang="en-US" sz="1200" b="1" i="0" u="none" strike="noStrike">
                          <a:solidFill>
                            <a:srgbClr val="000000"/>
                          </a:solidFill>
                          <a:latin typeface="ＭＳ Ｐゴシック"/>
                        </a:rPr>
                        <a:t>飯田市南信濃</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200" b="1" i="0" u="none" strike="noStrike">
                          <a:solidFill>
                            <a:srgbClr val="000000"/>
                          </a:solidFill>
                          <a:latin typeface="ＭＳ Ｐゴシック"/>
                        </a:rPr>
                        <a:t>　</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1" i="0" u="none" strike="noStrike">
                          <a:solidFill>
                            <a:srgbClr val="000000"/>
                          </a:solidFill>
                          <a:latin typeface="ＭＳ Ｐゴシック"/>
                        </a:rPr>
                        <a:t>　</a:t>
                      </a:r>
                    </a:p>
                  </a:txBody>
                  <a:tcPr marL="9630" marR="9630" marT="963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02458">
                <a:tc rowSpan="5">
                  <a:txBody>
                    <a:bodyPr/>
                    <a:lstStyle/>
                    <a:p>
                      <a:pPr algn="ctr" fontAlgn="ctr"/>
                      <a:r>
                        <a:rPr lang="ja-JP" altLang="en-US" sz="1200" b="1" i="0" u="none" strike="noStrike">
                          <a:solidFill>
                            <a:srgbClr val="000000"/>
                          </a:solidFill>
                          <a:latin typeface="ＭＳ Ｐゴシック"/>
                        </a:rPr>
                        <a:t>南部</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latin typeface="ＭＳ Ｐゴシック"/>
                        </a:rPr>
                        <a:t>阿南町</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r" fontAlgn="ctr"/>
                      <a:r>
                        <a:rPr lang="en-US" altLang="ja-JP" sz="1300" b="1" i="0" u="none" strike="noStrike">
                          <a:solidFill>
                            <a:srgbClr val="0070C0"/>
                          </a:solidFill>
                          <a:latin typeface="ＭＳ Ｐゴシック"/>
                        </a:rPr>
                        <a:t>123.35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200" b="1" i="0" u="none" strike="noStrike">
                          <a:solidFill>
                            <a:srgbClr val="000000"/>
                          </a:solidFill>
                          <a:latin typeface="ＭＳ Ｐゴシック"/>
                        </a:rPr>
                        <a:t>5,251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ja-JP" altLang="en-US" sz="1200" b="1" i="0" u="none" strike="noStrike">
                          <a:solidFill>
                            <a:srgbClr val="000000"/>
                          </a:solidFill>
                          <a:latin typeface="ＭＳ Ｐゴシック"/>
                        </a:rPr>
                        <a:t>県立阿南病院</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202458">
                <a:tc vMerge="1">
                  <a:txBody>
                    <a:bodyPr/>
                    <a:lstStyle/>
                    <a:p>
                      <a:endParaRPr kumimoji="1" lang="ja-JP" altLang="en-US"/>
                    </a:p>
                  </a:txBody>
                  <a:tcPr/>
                </a:tc>
                <a:tc>
                  <a:txBody>
                    <a:bodyPr/>
                    <a:lstStyle/>
                    <a:p>
                      <a:pPr algn="ctr" fontAlgn="ctr"/>
                      <a:r>
                        <a:rPr lang="ja-JP" altLang="en-US" sz="1200" b="1" i="0" u="none" strike="noStrike">
                          <a:solidFill>
                            <a:srgbClr val="000000"/>
                          </a:solidFill>
                          <a:latin typeface="ＭＳ Ｐゴシック"/>
                        </a:rPr>
                        <a:t>下條村</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300" b="1" i="0" u="none" strike="noStrike">
                          <a:solidFill>
                            <a:srgbClr val="0070C0"/>
                          </a:solidFill>
                          <a:latin typeface="ＭＳ Ｐゴシック"/>
                        </a:rPr>
                        <a:t>37.66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1" i="0" u="none" strike="noStrike">
                          <a:solidFill>
                            <a:srgbClr val="000000"/>
                          </a:solidFill>
                          <a:latin typeface="ＭＳ Ｐゴシック"/>
                        </a:rPr>
                        <a:t>4,100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2458">
                <a:tc vMerge="1">
                  <a:txBody>
                    <a:bodyPr/>
                    <a:lstStyle/>
                    <a:p>
                      <a:endParaRPr kumimoji="1" lang="ja-JP" altLang="en-US"/>
                    </a:p>
                  </a:txBody>
                  <a:tcPr/>
                </a:tc>
                <a:tc>
                  <a:txBody>
                    <a:bodyPr/>
                    <a:lstStyle/>
                    <a:p>
                      <a:pPr algn="ctr" fontAlgn="ctr"/>
                      <a:r>
                        <a:rPr lang="ja-JP" altLang="en-US" sz="1200" b="1" i="0" u="none" strike="noStrike">
                          <a:solidFill>
                            <a:srgbClr val="000000"/>
                          </a:solidFill>
                          <a:latin typeface="ＭＳ Ｐゴシック"/>
                        </a:rPr>
                        <a:t>泰阜村</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300" b="1" i="0" u="none" strike="noStrike">
                          <a:solidFill>
                            <a:srgbClr val="0070C0"/>
                          </a:solidFill>
                          <a:latin typeface="ＭＳ Ｐゴシック"/>
                        </a:rPr>
                        <a:t>64.54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1" i="0" u="none" strike="noStrike">
                          <a:solidFill>
                            <a:srgbClr val="000000"/>
                          </a:solidFill>
                          <a:latin typeface="ＭＳ Ｐゴシック"/>
                        </a:rPr>
                        <a:t>1,858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2458">
                <a:tc vMerge="1">
                  <a:txBody>
                    <a:bodyPr/>
                    <a:lstStyle/>
                    <a:p>
                      <a:endParaRPr kumimoji="1" lang="ja-JP" altLang="en-US"/>
                    </a:p>
                  </a:txBody>
                  <a:tcPr/>
                </a:tc>
                <a:tc>
                  <a:txBody>
                    <a:bodyPr/>
                    <a:lstStyle/>
                    <a:p>
                      <a:pPr algn="ctr" fontAlgn="ctr"/>
                      <a:r>
                        <a:rPr lang="ja-JP" altLang="en-US" sz="1200" b="1" i="0" u="none" strike="noStrike">
                          <a:solidFill>
                            <a:srgbClr val="000000"/>
                          </a:solidFill>
                          <a:latin typeface="ＭＳ Ｐゴシック"/>
                        </a:rPr>
                        <a:t>天龍村</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300" b="1" i="0" u="none" strike="noStrike">
                          <a:solidFill>
                            <a:srgbClr val="0070C0"/>
                          </a:solidFill>
                          <a:latin typeface="ＭＳ Ｐゴシック"/>
                        </a:rPr>
                        <a:t>109.53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ctr"/>
                      <a:r>
                        <a:rPr lang="en-US" altLang="ja-JP" sz="1200" b="1" i="0" u="none" strike="noStrike">
                          <a:solidFill>
                            <a:srgbClr val="000000"/>
                          </a:solidFill>
                          <a:latin typeface="ＭＳ Ｐゴシック"/>
                        </a:rPr>
                        <a:t>1,539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2458">
                <a:tc vMerge="1">
                  <a:txBody>
                    <a:bodyPr/>
                    <a:lstStyle/>
                    <a:p>
                      <a:endParaRPr kumimoji="1" lang="ja-JP" altLang="en-US"/>
                    </a:p>
                  </a:txBody>
                  <a:tcPr/>
                </a:tc>
                <a:tc>
                  <a:txBody>
                    <a:bodyPr/>
                    <a:lstStyle/>
                    <a:p>
                      <a:pPr algn="ctr" fontAlgn="ctr"/>
                      <a:r>
                        <a:rPr lang="ja-JP" altLang="en-US" sz="1200" b="1" i="0" u="none" strike="noStrike">
                          <a:solidFill>
                            <a:srgbClr val="000000"/>
                          </a:solidFill>
                          <a:latin typeface="ＭＳ Ｐゴシック"/>
                        </a:rPr>
                        <a:t>売木村</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1300" b="1" i="0" u="none" strike="noStrike">
                          <a:solidFill>
                            <a:srgbClr val="0070C0"/>
                          </a:solidFill>
                          <a:latin typeface="ＭＳ Ｐゴシック"/>
                        </a:rPr>
                        <a:t>43.55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latin typeface="ＭＳ Ｐゴシック"/>
                        </a:rPr>
                        <a:t>651 </a:t>
                      </a:r>
                    </a:p>
                  </a:txBody>
                  <a:tcPr marL="9630" marR="9630" marT="963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a:solidFill>
                            <a:srgbClr val="000000"/>
                          </a:solidFill>
                          <a:latin typeface="ＭＳ Ｐゴシック"/>
                        </a:rPr>
                        <a:t>　</a:t>
                      </a:r>
                    </a:p>
                  </a:txBody>
                  <a:tcPr marL="9630" marR="9630" marT="9630"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ja-JP" altLang="en-US" sz="1200" b="1" i="0" u="none" strike="noStrike" dirty="0">
                          <a:solidFill>
                            <a:srgbClr val="000000"/>
                          </a:solidFill>
                          <a:latin typeface="ＭＳ Ｐゴシック"/>
                        </a:rPr>
                        <a:t>　</a:t>
                      </a:r>
                    </a:p>
                  </a:txBody>
                  <a:tcPr marL="9630" marR="9630" marT="9630"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Users\M.H\Desktop\maintitl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bwMode="auto">
          <a:xfrm>
            <a:off x="2603885" y="3549009"/>
            <a:ext cx="3468686" cy="2901421"/>
          </a:xfrm>
          <a:prstGeom prst="rect">
            <a:avLst/>
          </a:prstGeom>
          <a:solidFill>
            <a:schemeClr val="tx2">
              <a:lumMod val="75000"/>
            </a:schemeClr>
          </a:solidFill>
        </p:spPr>
      </p:pic>
      <p:sp>
        <p:nvSpPr>
          <p:cNvPr id="6" name="正方形/長方形 5"/>
          <p:cNvSpPr/>
          <p:nvPr/>
        </p:nvSpPr>
        <p:spPr>
          <a:xfrm>
            <a:off x="0" y="214290"/>
            <a:ext cx="9144000" cy="1384995"/>
          </a:xfrm>
          <a:prstGeom prst="rect">
            <a:avLst/>
          </a:prstGeom>
        </p:spPr>
        <p:txBody>
          <a:bodyPr wrap="square">
            <a:spAutoFit/>
          </a:bodyPr>
          <a:lstStyle/>
          <a:p>
            <a:pPr algn="ctr"/>
            <a:r>
              <a:rPr lang="ja-JP" altLang="en-US" sz="2800" b="1" dirty="0" smtClean="0">
                <a:latin typeface="ＭＳ Ｐ明朝" pitchFamily="18" charset="-128"/>
                <a:ea typeface="ＭＳ Ｐ明朝" pitchFamily="18" charset="-128"/>
                <a:cs typeface="Times New Roman" pitchFamily="18" charset="0"/>
              </a:rPr>
              <a:t>平成</a:t>
            </a:r>
            <a:r>
              <a:rPr lang="en-US" altLang="ja-JP" sz="2800" b="1" dirty="0" smtClean="0">
                <a:latin typeface="ＭＳ Ｐ明朝" pitchFamily="18" charset="-128"/>
                <a:ea typeface="ＭＳ Ｐ明朝" pitchFamily="18" charset="-128"/>
                <a:cs typeface="Times New Roman" pitchFamily="18" charset="0"/>
              </a:rPr>
              <a:t>26</a:t>
            </a:r>
            <a:r>
              <a:rPr lang="ja-JP" altLang="en-US" sz="2800" b="1" dirty="0" smtClean="0">
                <a:latin typeface="ＭＳ Ｐ明朝" pitchFamily="18" charset="-128"/>
                <a:ea typeface="ＭＳ Ｐ明朝" pitchFamily="18" charset="-128"/>
                <a:cs typeface="Times New Roman" pitchFamily="18" charset="0"/>
              </a:rPr>
              <a:t>年度「地域医療再生基金」</a:t>
            </a:r>
            <a:endParaRPr lang="en-US" altLang="ja-JP" sz="2800" b="1" dirty="0" smtClean="0">
              <a:latin typeface="ＭＳ Ｐ明朝" pitchFamily="18" charset="-128"/>
              <a:ea typeface="ＭＳ Ｐ明朝" pitchFamily="18" charset="-128"/>
              <a:cs typeface="Times New Roman" pitchFamily="18" charset="0"/>
            </a:endParaRPr>
          </a:p>
          <a:p>
            <a:pPr algn="ctr"/>
            <a:r>
              <a:rPr lang="ja-JP" altLang="en-US" sz="2800" b="1" dirty="0" smtClean="0">
                <a:latin typeface="ＭＳ Ｐ明朝" pitchFamily="18" charset="-128"/>
                <a:ea typeface="ＭＳ Ｐ明朝" pitchFamily="18" charset="-128"/>
                <a:cs typeface="Times New Roman" pitchFamily="18" charset="0"/>
              </a:rPr>
              <a:t>による飯田医師会・南信州広域連合</a:t>
            </a:r>
            <a:endParaRPr lang="en-US" altLang="ja-JP" sz="2800" b="1" dirty="0" smtClean="0">
              <a:latin typeface="ＭＳ Ｐ明朝" pitchFamily="18" charset="-128"/>
              <a:ea typeface="ＭＳ Ｐ明朝" pitchFamily="18" charset="-128"/>
              <a:cs typeface="Times New Roman" pitchFamily="18" charset="0"/>
            </a:endParaRPr>
          </a:p>
          <a:p>
            <a:pPr algn="ctr"/>
            <a:r>
              <a:rPr lang="ja-JP" altLang="en-US" sz="2800" b="1" dirty="0" smtClean="0">
                <a:latin typeface="ＭＳ Ｐ明朝" pitchFamily="18" charset="-128"/>
                <a:ea typeface="ＭＳ Ｐ明朝" pitchFamily="18" charset="-128"/>
                <a:cs typeface="Times New Roman" pitchFamily="18" charset="0"/>
              </a:rPr>
              <a:t>「多職種協働による在宅チーム医療を担う人材育成事業」</a:t>
            </a:r>
            <a:endParaRPr lang="en-US" altLang="ja-JP" sz="2800" b="1" dirty="0" smtClean="0">
              <a:latin typeface="ＭＳ Ｐ明朝" pitchFamily="18" charset="-128"/>
              <a:ea typeface="ＭＳ Ｐ明朝" pitchFamily="18" charset="-128"/>
              <a:cs typeface="Times New Roman" pitchFamily="18" charset="0"/>
            </a:endParaRPr>
          </a:p>
        </p:txBody>
      </p:sp>
      <p:grpSp>
        <p:nvGrpSpPr>
          <p:cNvPr id="7" name="グループ化 6"/>
          <p:cNvGrpSpPr/>
          <p:nvPr/>
        </p:nvGrpSpPr>
        <p:grpSpPr>
          <a:xfrm>
            <a:off x="233772" y="1715615"/>
            <a:ext cx="8676456" cy="1546722"/>
            <a:chOff x="233772" y="1715615"/>
            <a:chExt cx="8676456" cy="1546722"/>
          </a:xfrm>
        </p:grpSpPr>
        <p:sp>
          <p:nvSpPr>
            <p:cNvPr id="4" name="正方形/長方形 3"/>
            <p:cNvSpPr/>
            <p:nvPr/>
          </p:nvSpPr>
          <p:spPr>
            <a:xfrm>
              <a:off x="233772" y="2492896"/>
              <a:ext cx="8676456" cy="769441"/>
            </a:xfrm>
            <a:prstGeom prst="rect">
              <a:avLst/>
            </a:prstGeom>
          </p:spPr>
          <p:txBody>
            <a:bodyPr wrap="square">
              <a:spAutoFit/>
            </a:bodyPr>
            <a:lstStyle/>
            <a:p>
              <a:pPr lvl="0" algn="ctr" fontAlgn="base">
                <a:spcBef>
                  <a:spcPct val="0"/>
                </a:spcBef>
                <a:spcAft>
                  <a:spcPct val="0"/>
                </a:spcAft>
              </a:pPr>
              <a:r>
                <a:rPr lang="ja-JP" altLang="en-US" sz="4400" dirty="0" smtClean="0">
                  <a:solidFill>
                    <a:schemeClr val="accent2">
                      <a:lumMod val="75000"/>
                    </a:schemeClr>
                  </a:solidFill>
                  <a:latin typeface="HGP創英ﾌﾟﾚｾﾞﾝｽEB" pitchFamily="18" charset="-128"/>
                  <a:ea typeface="HGP創英ﾌﾟﾚｾﾞﾝｽEB" pitchFamily="18" charset="-128"/>
                </a:rPr>
                <a:t>人材が育成された次のステップは？</a:t>
              </a:r>
              <a:endParaRPr lang="ja-JP" altLang="en-US" sz="4400" dirty="0">
                <a:solidFill>
                  <a:schemeClr val="accent2">
                    <a:lumMod val="75000"/>
                  </a:schemeClr>
                </a:solidFill>
                <a:latin typeface="HGP創英ﾌﾟﾚｾﾞﾝｽEB" pitchFamily="18" charset="-128"/>
                <a:ea typeface="HGP創英ﾌﾟﾚｾﾞﾝｽEB" pitchFamily="18" charset="-128"/>
              </a:endParaRPr>
            </a:p>
          </p:txBody>
        </p:sp>
        <p:sp>
          <p:nvSpPr>
            <p:cNvPr id="5" name="下矢印 4"/>
            <p:cNvSpPr/>
            <p:nvPr/>
          </p:nvSpPr>
          <p:spPr>
            <a:xfrm>
              <a:off x="4052476" y="1715615"/>
              <a:ext cx="571504" cy="655482"/>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2540</TotalTime>
  <Words>686</Words>
  <Application>Microsoft Office PowerPoint</Application>
  <PresentationFormat>画面に合わせる (4:3)</PresentationFormat>
  <Paragraphs>214</Paragraphs>
  <Slides>18</Slides>
  <Notes>1</Notes>
  <HiddenSlides>0</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M.H</dc:creator>
  <cp:lastModifiedBy>情報</cp:lastModifiedBy>
  <cp:revision>299</cp:revision>
  <cp:lastPrinted>2015-03-13T06:48:32Z</cp:lastPrinted>
  <dcterms:created xsi:type="dcterms:W3CDTF">2015-01-31T00:48:06Z</dcterms:created>
  <dcterms:modified xsi:type="dcterms:W3CDTF">2015-03-18T00:26:40Z</dcterms:modified>
</cp:coreProperties>
</file>