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18" r:id="rId2"/>
    <p:sldId id="279" r:id="rId3"/>
    <p:sldId id="363" r:id="rId4"/>
    <p:sldId id="338" r:id="rId5"/>
    <p:sldId id="348" r:id="rId6"/>
    <p:sldId id="370" r:id="rId7"/>
    <p:sldId id="339" r:id="rId8"/>
    <p:sldId id="362" r:id="rId9"/>
    <p:sldId id="365" r:id="rId10"/>
    <p:sldId id="366" r:id="rId11"/>
    <p:sldId id="367" r:id="rId12"/>
    <p:sldId id="368" r:id="rId13"/>
    <p:sldId id="373" r:id="rId14"/>
    <p:sldId id="372" r:id="rId15"/>
    <p:sldId id="371" r:id="rId16"/>
    <p:sldId id="374" r:id="rId17"/>
    <p:sldId id="391" r:id="rId18"/>
    <p:sldId id="393" r:id="rId19"/>
    <p:sldId id="390" r:id="rId20"/>
    <p:sldId id="395" r:id="rId21"/>
    <p:sldId id="389" r:id="rId22"/>
    <p:sldId id="396" r:id="rId23"/>
    <p:sldId id="376" r:id="rId24"/>
    <p:sldId id="397" r:id="rId25"/>
    <p:sldId id="329" r:id="rId26"/>
    <p:sldId id="401" r:id="rId27"/>
    <p:sldId id="378" r:id="rId28"/>
    <p:sldId id="399" r:id="rId29"/>
    <p:sldId id="380" r:id="rId30"/>
    <p:sldId id="381" r:id="rId31"/>
    <p:sldId id="404" r:id="rId32"/>
    <p:sldId id="407" r:id="rId33"/>
    <p:sldId id="406" r:id="rId34"/>
    <p:sldId id="357" r:id="rId35"/>
    <p:sldId id="409" r:id="rId36"/>
    <p:sldId id="415" r:id="rId37"/>
    <p:sldId id="413" r:id="rId38"/>
    <p:sldId id="417" r:id="rId39"/>
    <p:sldId id="333" r:id="rId40"/>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guide id="3" orient="horz" pos="3130">
          <p15:clr>
            <a:srgbClr val="A4A3A4"/>
          </p15:clr>
        </p15:guide>
        <p15:guide id="4"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9900"/>
    <a:srgbClr val="CCFF33"/>
    <a:srgbClr val="9DA19E"/>
    <a:srgbClr val="C9CC4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5" autoAdjust="0"/>
  </p:normalViewPr>
  <p:slideViewPr>
    <p:cSldViewPr>
      <p:cViewPr varScale="1">
        <p:scale>
          <a:sx n="75" d="100"/>
          <a:sy n="75" d="100"/>
        </p:scale>
        <p:origin x="3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932" y="372"/>
      </p:cViewPr>
      <p:guideLst>
        <p:guide orient="horz" pos="3107"/>
        <p:guide pos="2121"/>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在宅</c:v>
                </c:pt>
              </c:strCache>
            </c:strRef>
          </c:tx>
          <c:spPr>
            <a:solidFill>
              <a:schemeClr val="accent1">
                <a:lumMod val="20000"/>
                <a:lumOff val="80000"/>
              </a:schemeClr>
            </a:solidFill>
            <a:ln>
              <a:solidFill>
                <a:schemeClr val="tx2">
                  <a:lumMod val="60000"/>
                  <a:lumOff val="40000"/>
                </a:schemeClr>
              </a:solidFill>
            </a:ln>
          </c:spPr>
          <c:invertIfNegative val="0"/>
          <c:cat>
            <c:strRef>
              <c:f>Sheet1!$A$2:$A$3</c:f>
              <c:strCache>
                <c:ptCount val="2"/>
                <c:pt idx="0">
                  <c:v>2012年10月～2013年1月</c:v>
                </c:pt>
                <c:pt idx="1">
                  <c:v>2013年10月～2014年1月</c:v>
                </c:pt>
              </c:strCache>
            </c:strRef>
          </c:cat>
          <c:val>
            <c:numRef>
              <c:f>Sheet1!$B$2:$B$3</c:f>
              <c:numCache>
                <c:formatCode>General</c:formatCode>
                <c:ptCount val="2"/>
                <c:pt idx="0">
                  <c:v>21</c:v>
                </c:pt>
                <c:pt idx="1">
                  <c:v>22</c:v>
                </c:pt>
              </c:numCache>
            </c:numRef>
          </c:val>
        </c:ser>
        <c:ser>
          <c:idx val="1"/>
          <c:order val="1"/>
          <c:tx>
            <c:strRef>
              <c:f>Sheet1!$C$1</c:f>
              <c:strCache>
                <c:ptCount val="1"/>
                <c:pt idx="0">
                  <c:v>施設</c:v>
                </c:pt>
              </c:strCache>
            </c:strRef>
          </c:tx>
          <c:spPr>
            <a:solidFill>
              <a:schemeClr val="accent2">
                <a:lumMod val="60000"/>
                <a:lumOff val="40000"/>
              </a:schemeClr>
            </a:solidFill>
            <a:ln>
              <a:solidFill>
                <a:schemeClr val="accent2">
                  <a:lumMod val="75000"/>
                </a:schemeClr>
              </a:solidFill>
            </a:ln>
          </c:spPr>
          <c:invertIfNegative val="0"/>
          <c:cat>
            <c:strRef>
              <c:f>Sheet1!$A$2:$A$3</c:f>
              <c:strCache>
                <c:ptCount val="2"/>
                <c:pt idx="0">
                  <c:v>2012年10月～2013年1月</c:v>
                </c:pt>
                <c:pt idx="1">
                  <c:v>2013年10月～2014年1月</c:v>
                </c:pt>
              </c:strCache>
            </c:strRef>
          </c:cat>
          <c:val>
            <c:numRef>
              <c:f>Sheet1!$C$2:$C$3</c:f>
              <c:numCache>
                <c:formatCode>General</c:formatCode>
                <c:ptCount val="2"/>
                <c:pt idx="0">
                  <c:v>29</c:v>
                </c:pt>
                <c:pt idx="1">
                  <c:v>14</c:v>
                </c:pt>
              </c:numCache>
            </c:numRef>
          </c:val>
        </c:ser>
        <c:dLbls>
          <c:showLegendKey val="0"/>
          <c:showVal val="0"/>
          <c:showCatName val="0"/>
          <c:showSerName val="0"/>
          <c:showPercent val="0"/>
          <c:showBubbleSize val="0"/>
        </c:dLbls>
        <c:gapWidth val="150"/>
        <c:overlap val="100"/>
        <c:axId val="291218896"/>
        <c:axId val="292743936"/>
      </c:barChart>
      <c:catAx>
        <c:axId val="291218896"/>
        <c:scaling>
          <c:orientation val="minMax"/>
        </c:scaling>
        <c:delete val="0"/>
        <c:axPos val="b"/>
        <c:numFmt formatCode="General" sourceLinked="0"/>
        <c:majorTickMark val="out"/>
        <c:minorTickMark val="none"/>
        <c:tickLblPos val="nextTo"/>
        <c:crossAx val="292743936"/>
        <c:crosses val="autoZero"/>
        <c:auto val="1"/>
        <c:lblAlgn val="ctr"/>
        <c:lblOffset val="100"/>
        <c:noMultiLvlLbl val="0"/>
      </c:catAx>
      <c:valAx>
        <c:axId val="292743936"/>
        <c:scaling>
          <c:orientation val="minMax"/>
        </c:scaling>
        <c:delete val="0"/>
        <c:axPos val="l"/>
        <c:majorGridlines/>
        <c:numFmt formatCode="General" sourceLinked="1"/>
        <c:majorTickMark val="out"/>
        <c:minorTickMark val="none"/>
        <c:tickLblPos val="nextTo"/>
        <c:crossAx val="291218896"/>
        <c:crosses val="autoZero"/>
        <c:crossBetween val="between"/>
      </c:valAx>
      <c:dTable>
        <c:showHorzBorder val="1"/>
        <c:showVertBorder val="1"/>
        <c:showOutline val="1"/>
        <c:showKeys val="1"/>
      </c:dTable>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在宅と医療機関等　死亡場所別の率</a:t>
            </a:r>
          </a:p>
        </c:rich>
      </c:tx>
      <c:overlay val="0"/>
    </c:title>
    <c:autoTitleDeleted val="0"/>
    <c:plotArea>
      <c:layout>
        <c:manualLayout>
          <c:layoutTarget val="inner"/>
          <c:xMode val="edge"/>
          <c:yMode val="edge"/>
          <c:x val="0.19251579434923577"/>
          <c:y val="0.21748645923977294"/>
          <c:w val="0.76823813493901494"/>
          <c:h val="0.7469579897293579"/>
        </c:manualLayout>
      </c:layout>
      <c:barChart>
        <c:barDir val="bar"/>
        <c:grouping val="percentStacked"/>
        <c:varyColors val="0"/>
        <c:ser>
          <c:idx val="0"/>
          <c:order val="0"/>
          <c:tx>
            <c:strRef>
              <c:f>'Sheet1 '!$D$1</c:f>
              <c:strCache>
                <c:ptCount val="1"/>
                <c:pt idx="0">
                  <c:v>病院</c:v>
                </c:pt>
              </c:strCache>
            </c:strRef>
          </c:tx>
          <c:spPr>
            <a:solidFill>
              <a:schemeClr val="accent1">
                <a:lumMod val="20000"/>
                <a:lumOff val="80000"/>
              </a:schemeClr>
            </a:solidFill>
            <a:ln>
              <a:solidFill>
                <a:sysClr val="windowText" lastClr="000000"/>
              </a:solidFill>
            </a:ln>
          </c:spPr>
          <c:invertIfNegative val="0"/>
          <c:dLbls>
            <c:numFmt formatCode="0.0_ %" sourceLinked="0"/>
            <c:spPr>
              <a:noFill/>
              <a:ln>
                <a:noFill/>
              </a:ln>
              <a:effectLst/>
            </c:spPr>
            <c:txPr>
              <a:bodyPr/>
              <a:lstStyle/>
              <a:p>
                <a:pPr>
                  <a:defRPr sz="1200" b="0" i="0" baseline="0">
                    <a:latin typeface="HG丸ｺﾞｼｯｸM-PRO"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'!$C$2:$C$6</c:f>
              <c:strCache>
                <c:ptCount val="5"/>
                <c:pt idx="0">
                  <c:v>須高 H２３</c:v>
                </c:pt>
                <c:pt idx="1">
                  <c:v>須高 H２２</c:v>
                </c:pt>
                <c:pt idx="2">
                  <c:v>長野県 H２３</c:v>
                </c:pt>
                <c:pt idx="3">
                  <c:v>長野県 H２２</c:v>
                </c:pt>
                <c:pt idx="4">
                  <c:v>全国 H２２</c:v>
                </c:pt>
              </c:strCache>
            </c:strRef>
          </c:cat>
          <c:val>
            <c:numRef>
              <c:f>'Sheet1 '!$D$2:$D$6</c:f>
              <c:numCache>
                <c:formatCode>0.0%</c:formatCode>
                <c:ptCount val="5"/>
                <c:pt idx="0">
                  <c:v>0.73099999999999998</c:v>
                </c:pt>
                <c:pt idx="1">
                  <c:v>0.7340000000000001</c:v>
                </c:pt>
                <c:pt idx="2">
                  <c:v>0.73</c:v>
                </c:pt>
                <c:pt idx="3">
                  <c:v>0.73499999999999999</c:v>
                </c:pt>
                <c:pt idx="4">
                  <c:v>0.77900000000000003</c:v>
                </c:pt>
              </c:numCache>
            </c:numRef>
          </c:val>
        </c:ser>
        <c:ser>
          <c:idx val="1"/>
          <c:order val="1"/>
          <c:tx>
            <c:strRef>
              <c:f>'Sheet1 '!$E$1</c:f>
              <c:strCache>
                <c:ptCount val="1"/>
                <c:pt idx="0">
                  <c:v>在宅</c:v>
                </c:pt>
              </c:strCache>
            </c:strRef>
          </c:tx>
          <c:spPr>
            <a:solidFill>
              <a:schemeClr val="accent2">
                <a:lumMod val="60000"/>
                <a:lumOff val="40000"/>
              </a:schemeClr>
            </a:solidFill>
            <a:ln>
              <a:solidFill>
                <a:sysClr val="windowText" lastClr="000000"/>
              </a:solidFill>
            </a:ln>
          </c:spPr>
          <c:invertIfNegative val="0"/>
          <c:dLbls>
            <c:spPr>
              <a:noFill/>
              <a:ln>
                <a:noFill/>
              </a:ln>
              <a:effectLst/>
            </c:spPr>
            <c:txPr>
              <a:bodyPr/>
              <a:lstStyle/>
              <a:p>
                <a:pPr>
                  <a:defRPr sz="1200" b="0" i="0" baseline="0">
                    <a:latin typeface="HG丸ｺﾞｼｯｸM-PRO"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'!$C$2:$C$6</c:f>
              <c:strCache>
                <c:ptCount val="5"/>
                <c:pt idx="0">
                  <c:v>須高 H２３</c:v>
                </c:pt>
                <c:pt idx="1">
                  <c:v>須高 H２２</c:v>
                </c:pt>
                <c:pt idx="2">
                  <c:v>長野県 H２３</c:v>
                </c:pt>
                <c:pt idx="3">
                  <c:v>長野県 H２２</c:v>
                </c:pt>
                <c:pt idx="4">
                  <c:v>全国 H２２</c:v>
                </c:pt>
              </c:strCache>
            </c:strRef>
          </c:cat>
          <c:val>
            <c:numRef>
              <c:f>'Sheet1 '!$E$2:$E$6</c:f>
              <c:numCache>
                <c:formatCode>0.0%</c:formatCode>
                <c:ptCount val="5"/>
                <c:pt idx="0">
                  <c:v>0.21899999999999997</c:v>
                </c:pt>
                <c:pt idx="1">
                  <c:v>0.218</c:v>
                </c:pt>
                <c:pt idx="2">
                  <c:v>0.21</c:v>
                </c:pt>
                <c:pt idx="3">
                  <c:v>0.20199999999999999</c:v>
                </c:pt>
                <c:pt idx="4">
                  <c:v>0.161</c:v>
                </c:pt>
              </c:numCache>
            </c:numRef>
          </c:val>
        </c:ser>
        <c:ser>
          <c:idx val="2"/>
          <c:order val="2"/>
          <c:tx>
            <c:strRef>
              <c:f>'Sheet1 '!$F$1</c:f>
              <c:strCache>
                <c:ptCount val="1"/>
                <c:pt idx="0">
                  <c:v>介護老人保健施設</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'!$C$2:$C$6</c:f>
              <c:strCache>
                <c:ptCount val="5"/>
                <c:pt idx="0">
                  <c:v>須高 H２３</c:v>
                </c:pt>
                <c:pt idx="1">
                  <c:v>須高 H２２</c:v>
                </c:pt>
                <c:pt idx="2">
                  <c:v>長野県 H２３</c:v>
                </c:pt>
                <c:pt idx="3">
                  <c:v>長野県 H２２</c:v>
                </c:pt>
                <c:pt idx="4">
                  <c:v>全国 H２２</c:v>
                </c:pt>
              </c:strCache>
            </c:strRef>
          </c:cat>
          <c:val>
            <c:numRef>
              <c:f>'Sheet1 '!$F$2:$F$6</c:f>
              <c:numCache>
                <c:formatCode>0.0%</c:formatCode>
                <c:ptCount val="5"/>
                <c:pt idx="0">
                  <c:v>2.5000000000000001E-2</c:v>
                </c:pt>
                <c:pt idx="1">
                  <c:v>1.7000000000000001E-2</c:v>
                </c:pt>
                <c:pt idx="2">
                  <c:v>2.5000000000000001E-2</c:v>
                </c:pt>
                <c:pt idx="3">
                  <c:v>2.5000000000000001E-2</c:v>
                </c:pt>
                <c:pt idx="4">
                  <c:v>1.3000000000000001E-2</c:v>
                </c:pt>
              </c:numCache>
            </c:numRef>
          </c:val>
        </c:ser>
        <c:ser>
          <c:idx val="3"/>
          <c:order val="3"/>
          <c:tx>
            <c:strRef>
              <c:f>'Sheet1 '!$G$1</c:f>
              <c:strCache>
                <c:ptCount val="1"/>
                <c:pt idx="0">
                  <c:v>診療所</c:v>
                </c:pt>
              </c:strCache>
            </c:strRef>
          </c:tx>
          <c:spPr>
            <a:solidFill>
              <a:schemeClr val="accent4">
                <a:lumMod val="20000"/>
                <a:lumOff val="80000"/>
              </a:schemeClr>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'!$C$2:$C$6</c:f>
              <c:strCache>
                <c:ptCount val="5"/>
                <c:pt idx="0">
                  <c:v>須高 H２３</c:v>
                </c:pt>
                <c:pt idx="1">
                  <c:v>須高 H２２</c:v>
                </c:pt>
                <c:pt idx="2">
                  <c:v>長野県 H２３</c:v>
                </c:pt>
                <c:pt idx="3">
                  <c:v>長野県 H２２</c:v>
                </c:pt>
                <c:pt idx="4">
                  <c:v>全国 H２２</c:v>
                </c:pt>
              </c:strCache>
            </c:strRef>
          </c:cat>
          <c:val>
            <c:numRef>
              <c:f>'Sheet1 '!$G$2:$G$6</c:f>
              <c:numCache>
                <c:formatCode>0.0%</c:formatCode>
                <c:ptCount val="5"/>
                <c:pt idx="0">
                  <c:v>8.0000000000000002E-3</c:v>
                </c:pt>
                <c:pt idx="1">
                  <c:v>4.0000000000000001E-3</c:v>
                </c:pt>
                <c:pt idx="2">
                  <c:v>1.4999999999999999E-2</c:v>
                </c:pt>
                <c:pt idx="3">
                  <c:v>1.6E-2</c:v>
                </c:pt>
                <c:pt idx="4">
                  <c:v>2.4E-2</c:v>
                </c:pt>
              </c:numCache>
            </c:numRef>
          </c:val>
        </c:ser>
        <c:ser>
          <c:idx val="4"/>
          <c:order val="4"/>
          <c:tx>
            <c:strRef>
              <c:f>'Sheet1 '!$H$1</c:f>
              <c:strCache>
                <c:ptCount val="1"/>
                <c:pt idx="0">
                  <c:v>その他</c:v>
                </c:pt>
              </c:strCache>
            </c:strRef>
          </c:tx>
          <c:spPr>
            <a:solidFill>
              <a:schemeClr val="accent1">
                <a:lumMod val="40000"/>
                <a:lumOff val="60000"/>
              </a:schemeClr>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'!$C$2:$C$6</c:f>
              <c:strCache>
                <c:ptCount val="5"/>
                <c:pt idx="0">
                  <c:v>須高 H２３</c:v>
                </c:pt>
                <c:pt idx="1">
                  <c:v>須高 H２２</c:v>
                </c:pt>
                <c:pt idx="2">
                  <c:v>長野県 H２３</c:v>
                </c:pt>
                <c:pt idx="3">
                  <c:v>長野県 H２２</c:v>
                </c:pt>
                <c:pt idx="4">
                  <c:v>全国 H２２</c:v>
                </c:pt>
              </c:strCache>
            </c:strRef>
          </c:cat>
          <c:val>
            <c:numRef>
              <c:f>'Sheet1 '!$H$2:$H$6</c:f>
              <c:numCache>
                <c:formatCode>0.0%</c:formatCode>
                <c:ptCount val="5"/>
                <c:pt idx="0">
                  <c:v>1.7000000000000001E-2</c:v>
                </c:pt>
                <c:pt idx="1">
                  <c:v>2.7000000000000003E-2</c:v>
                </c:pt>
                <c:pt idx="2">
                  <c:v>0.02</c:v>
                </c:pt>
                <c:pt idx="3">
                  <c:v>2.2000000000000002E-2</c:v>
                </c:pt>
                <c:pt idx="4">
                  <c:v>2.3E-2</c:v>
                </c:pt>
              </c:numCache>
            </c:numRef>
          </c:val>
        </c:ser>
        <c:dLbls>
          <c:showLegendKey val="0"/>
          <c:showVal val="1"/>
          <c:showCatName val="0"/>
          <c:showSerName val="0"/>
          <c:showPercent val="0"/>
          <c:showBubbleSize val="0"/>
        </c:dLbls>
        <c:gapWidth val="50"/>
        <c:overlap val="100"/>
        <c:serLines>
          <c:spPr>
            <a:ln>
              <a:prstDash val="dash"/>
            </a:ln>
          </c:spPr>
        </c:serLines>
        <c:axId val="292744720"/>
        <c:axId val="292745112"/>
      </c:barChart>
      <c:catAx>
        <c:axId val="292744720"/>
        <c:scaling>
          <c:orientation val="minMax"/>
        </c:scaling>
        <c:delete val="0"/>
        <c:axPos val="l"/>
        <c:title>
          <c:tx>
            <c:rich>
              <a:bodyPr/>
              <a:lstStyle/>
              <a:p>
                <a:pPr>
                  <a:defRPr/>
                </a:pPr>
                <a:endParaRPr lang="ja-JP" altLang="en-US"/>
              </a:p>
            </c:rich>
          </c:tx>
          <c:layout>
            <c:manualLayout>
              <c:xMode val="edge"/>
              <c:yMode val="edge"/>
              <c:x val="0.92746343484883342"/>
              <c:y val="0.66903406740996518"/>
            </c:manualLayout>
          </c:layout>
          <c:overlay val="0"/>
        </c:title>
        <c:numFmt formatCode="General" sourceLinked="0"/>
        <c:majorTickMark val="none"/>
        <c:minorTickMark val="none"/>
        <c:tickLblPos val="nextTo"/>
        <c:spPr>
          <a:ln>
            <a:noFill/>
          </a:ln>
        </c:spPr>
        <c:txPr>
          <a:bodyPr/>
          <a:lstStyle/>
          <a:p>
            <a:pPr>
              <a:defRPr sz="1200" baseline="0"/>
            </a:pPr>
            <a:endParaRPr lang="ja-JP"/>
          </a:p>
        </c:txPr>
        <c:crossAx val="292745112"/>
        <c:crosses val="autoZero"/>
        <c:auto val="1"/>
        <c:lblAlgn val="ctr"/>
        <c:lblOffset val="100"/>
        <c:noMultiLvlLbl val="0"/>
      </c:catAx>
      <c:valAx>
        <c:axId val="292745112"/>
        <c:scaling>
          <c:orientation val="minMax"/>
        </c:scaling>
        <c:delete val="1"/>
        <c:axPos val="b"/>
        <c:numFmt formatCode="0%" sourceLinked="1"/>
        <c:majorTickMark val="out"/>
        <c:minorTickMark val="none"/>
        <c:tickLblPos val="nextTo"/>
        <c:crossAx val="292744720"/>
        <c:crosses val="autoZero"/>
        <c:crossBetween val="between"/>
      </c:valAx>
    </c:plotArea>
    <c:legend>
      <c:legendPos val="t"/>
      <c:layout>
        <c:manualLayout>
          <c:xMode val="edge"/>
          <c:yMode val="edge"/>
          <c:x val="0.1958197743466204"/>
          <c:y val="0.1342070588597904"/>
          <c:w val="0.50827753589624836"/>
          <c:h val="5.2933409212834077E-2"/>
        </c:manualLayout>
      </c:layout>
      <c:overlay val="0"/>
      <c:txPr>
        <a:bodyPr/>
        <a:lstStyle/>
        <a:p>
          <a:pPr>
            <a:defRPr sz="1200" b="0" i="0" baseline="0">
              <a:latin typeface="HGｺﾞｼｯｸM" pitchFamily="49" charset="-128"/>
              <a:ea typeface="HGｺﾞｼｯｸM" pitchFamily="49" charset="-128"/>
            </a:defRPr>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A12E8-1708-4570-96E2-F3E9E272B3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C623EE7D-DE6B-4AA1-95FC-36F7A3F32D1F}">
      <dgm:prSet phldrT="[テキスト]" custT="1"/>
      <dgm:spPr>
        <a:solidFill>
          <a:schemeClr val="tx2">
            <a:lumMod val="40000"/>
            <a:lumOff val="60000"/>
          </a:schemeClr>
        </a:solidFill>
      </dgm:spPr>
      <dgm:t>
        <a:bodyPr/>
        <a:lstStyle/>
        <a:p>
          <a:r>
            <a:rPr kumimoji="1" lang="ja-JP" altLang="en-US" sz="2800" dirty="0" smtClean="0"/>
            <a:t>平成</a:t>
          </a:r>
          <a:r>
            <a:rPr kumimoji="1" lang="en-US" altLang="ja-JP" sz="2400" dirty="0" smtClean="0"/>
            <a:t>23</a:t>
          </a:r>
          <a:r>
            <a:rPr kumimoji="1" lang="ja-JP" altLang="en-US" sz="2400" dirty="0" smtClean="0"/>
            <a:t>・</a:t>
          </a:r>
          <a:r>
            <a:rPr kumimoji="1" lang="en-US" altLang="ja-JP" sz="2400" dirty="0" smtClean="0"/>
            <a:t>24</a:t>
          </a:r>
          <a:r>
            <a:rPr kumimoji="1" lang="ja-JP" altLang="en-US" sz="2400" dirty="0" smtClean="0"/>
            <a:t>年度</a:t>
          </a:r>
          <a:endParaRPr kumimoji="1" lang="ja-JP" altLang="en-US" sz="2400" dirty="0"/>
        </a:p>
      </dgm:t>
    </dgm:pt>
    <dgm:pt modelId="{94DC195A-FE49-4EC6-B7CC-10D1F39D6372}" type="parTrans" cxnId="{188F01FC-E9ED-47A7-B300-3BE6B8D792DA}">
      <dgm:prSet/>
      <dgm:spPr/>
      <dgm:t>
        <a:bodyPr/>
        <a:lstStyle/>
        <a:p>
          <a:endParaRPr kumimoji="1" lang="ja-JP" altLang="en-US"/>
        </a:p>
      </dgm:t>
    </dgm:pt>
    <dgm:pt modelId="{0A973BB9-0A22-45CB-8D7C-9DF3EEFF84A1}" type="sibTrans" cxnId="{188F01FC-E9ED-47A7-B300-3BE6B8D792DA}">
      <dgm:prSet/>
      <dgm:spPr/>
      <dgm:t>
        <a:bodyPr/>
        <a:lstStyle/>
        <a:p>
          <a:endParaRPr kumimoji="1" lang="ja-JP" altLang="en-US"/>
        </a:p>
      </dgm:t>
    </dgm:pt>
    <dgm:pt modelId="{ED833BD3-1BBC-4CE7-BFAF-78E24C681726}">
      <dgm:prSet phldrT="[テキスト]" custT="1"/>
      <dgm:spPr/>
      <dgm:t>
        <a:bodyPr/>
        <a:lstStyle/>
        <a:p>
          <a:r>
            <a:rPr kumimoji="1" lang="ja-JP" altLang="en-US" sz="2800" dirty="0" smtClean="0"/>
            <a:t>在宅医療連携拠点事業：厚生労働省在宅医療連携拠点事業委託費を活用</a:t>
          </a:r>
          <a:endParaRPr kumimoji="1" lang="ja-JP" altLang="en-US" sz="2800" dirty="0"/>
        </a:p>
      </dgm:t>
    </dgm:pt>
    <dgm:pt modelId="{A6539951-60E9-49A1-9611-954FDB9A99CE}" type="parTrans" cxnId="{B52A8924-DFF8-48E6-BF21-7FA2A3946851}">
      <dgm:prSet/>
      <dgm:spPr/>
      <dgm:t>
        <a:bodyPr/>
        <a:lstStyle/>
        <a:p>
          <a:endParaRPr kumimoji="1" lang="ja-JP" altLang="en-US"/>
        </a:p>
      </dgm:t>
    </dgm:pt>
    <dgm:pt modelId="{34091521-A4D1-4636-AF55-83708FFCAC36}" type="sibTrans" cxnId="{B52A8924-DFF8-48E6-BF21-7FA2A3946851}">
      <dgm:prSet/>
      <dgm:spPr/>
      <dgm:t>
        <a:bodyPr/>
        <a:lstStyle/>
        <a:p>
          <a:endParaRPr kumimoji="1" lang="ja-JP" altLang="en-US"/>
        </a:p>
      </dgm:t>
    </dgm:pt>
    <dgm:pt modelId="{5DAB0FBF-DD84-42DD-871E-30B7E41CC8DB}">
      <dgm:prSet phldrT="[テキスト]" custT="1"/>
      <dgm:spPr>
        <a:solidFill>
          <a:schemeClr val="tx2">
            <a:lumMod val="40000"/>
            <a:lumOff val="60000"/>
          </a:schemeClr>
        </a:solidFill>
      </dgm:spPr>
      <dgm:t>
        <a:bodyPr/>
        <a:lstStyle/>
        <a:p>
          <a:r>
            <a:rPr kumimoji="1" lang="ja-JP" altLang="en-US" sz="2800" dirty="0" smtClean="0"/>
            <a:t>平成</a:t>
          </a:r>
          <a:r>
            <a:rPr kumimoji="1" lang="en-US" altLang="ja-JP" sz="2800" dirty="0" smtClean="0"/>
            <a:t>25</a:t>
          </a:r>
          <a:r>
            <a:rPr kumimoji="1" lang="ja-JP" altLang="en-US" sz="2800" dirty="0" smtClean="0"/>
            <a:t>・２６・</a:t>
          </a:r>
          <a:endParaRPr kumimoji="1" lang="en-US" altLang="ja-JP" sz="2800" dirty="0" smtClean="0"/>
        </a:p>
        <a:p>
          <a:r>
            <a:rPr kumimoji="1" lang="ja-JP" altLang="en-US" sz="2800" dirty="0" smtClean="0"/>
            <a:t>（２７）年度</a:t>
          </a:r>
          <a:endParaRPr kumimoji="1" lang="ja-JP" altLang="en-US" sz="2800" dirty="0"/>
        </a:p>
      </dgm:t>
    </dgm:pt>
    <dgm:pt modelId="{6B36DE3F-4C14-4200-9264-6ED1EE8B675F}" type="parTrans" cxnId="{E16A8F53-4DDD-4651-9D2C-0808966833E9}">
      <dgm:prSet/>
      <dgm:spPr/>
      <dgm:t>
        <a:bodyPr/>
        <a:lstStyle/>
        <a:p>
          <a:endParaRPr kumimoji="1" lang="ja-JP" altLang="en-US"/>
        </a:p>
      </dgm:t>
    </dgm:pt>
    <dgm:pt modelId="{0C011F50-7E19-48A5-A7EF-DD085B21FF5B}" type="sibTrans" cxnId="{E16A8F53-4DDD-4651-9D2C-0808966833E9}">
      <dgm:prSet/>
      <dgm:spPr/>
      <dgm:t>
        <a:bodyPr/>
        <a:lstStyle/>
        <a:p>
          <a:endParaRPr kumimoji="1" lang="ja-JP" altLang="en-US"/>
        </a:p>
      </dgm:t>
    </dgm:pt>
    <dgm:pt modelId="{6E26994B-E0C2-4E7B-983E-821E664C2109}">
      <dgm:prSet phldrT="[テキスト]" custT="1"/>
      <dgm:spPr/>
      <dgm:t>
        <a:bodyPr/>
        <a:lstStyle/>
        <a:p>
          <a:r>
            <a:rPr kumimoji="1" lang="ja-JP" altLang="en-US" sz="2800" dirty="0" smtClean="0"/>
            <a:t>在宅療養連携拠点事業：地域医療再生臨時特例交付金を活用</a:t>
          </a:r>
          <a:endParaRPr kumimoji="1" lang="ja-JP" altLang="en-US" sz="2800" dirty="0"/>
        </a:p>
      </dgm:t>
    </dgm:pt>
    <dgm:pt modelId="{3E35F1CB-489C-432D-9C45-556EFB7B5E08}" type="parTrans" cxnId="{04198CE5-DF37-4473-B584-A8CD9F4BB0ED}">
      <dgm:prSet/>
      <dgm:spPr/>
      <dgm:t>
        <a:bodyPr/>
        <a:lstStyle/>
        <a:p>
          <a:endParaRPr kumimoji="1" lang="ja-JP" altLang="en-US"/>
        </a:p>
      </dgm:t>
    </dgm:pt>
    <dgm:pt modelId="{535E218C-7AC8-45E2-A537-051B24C0F529}" type="sibTrans" cxnId="{04198CE5-DF37-4473-B584-A8CD9F4BB0ED}">
      <dgm:prSet/>
      <dgm:spPr/>
      <dgm:t>
        <a:bodyPr/>
        <a:lstStyle/>
        <a:p>
          <a:endParaRPr kumimoji="1" lang="ja-JP" altLang="en-US"/>
        </a:p>
      </dgm:t>
    </dgm:pt>
    <dgm:pt modelId="{66F8534B-EB6D-46A3-BE3C-31BFF76F95A0}" type="pres">
      <dgm:prSet presAssocID="{F67A12E8-1708-4570-96E2-F3E9E272B303}" presName="Name0" presStyleCnt="0">
        <dgm:presLayoutVars>
          <dgm:dir/>
          <dgm:animLvl val="lvl"/>
          <dgm:resizeHandles val="exact"/>
        </dgm:presLayoutVars>
      </dgm:prSet>
      <dgm:spPr/>
      <dgm:t>
        <a:bodyPr/>
        <a:lstStyle/>
        <a:p>
          <a:endParaRPr kumimoji="1" lang="ja-JP" altLang="en-US"/>
        </a:p>
      </dgm:t>
    </dgm:pt>
    <dgm:pt modelId="{39972F88-79F6-4156-93E8-78CEF7BA7F5A}" type="pres">
      <dgm:prSet presAssocID="{C623EE7D-DE6B-4AA1-95FC-36F7A3F32D1F}" presName="linNode" presStyleCnt="0"/>
      <dgm:spPr/>
    </dgm:pt>
    <dgm:pt modelId="{7DA749ED-D2DA-4FC1-92A9-37F4113526A4}" type="pres">
      <dgm:prSet presAssocID="{C623EE7D-DE6B-4AA1-95FC-36F7A3F32D1F}" presName="parentText" presStyleLbl="node1" presStyleIdx="0" presStyleCnt="2" custScaleY="40790" custLinFactNeighborX="1367" custLinFactNeighborY="-805">
        <dgm:presLayoutVars>
          <dgm:chMax val="1"/>
          <dgm:bulletEnabled val="1"/>
        </dgm:presLayoutVars>
      </dgm:prSet>
      <dgm:spPr/>
      <dgm:t>
        <a:bodyPr/>
        <a:lstStyle/>
        <a:p>
          <a:endParaRPr kumimoji="1" lang="ja-JP" altLang="en-US"/>
        </a:p>
      </dgm:t>
    </dgm:pt>
    <dgm:pt modelId="{5F31B891-E263-44C3-8970-20636C18C74B}" type="pres">
      <dgm:prSet presAssocID="{C623EE7D-DE6B-4AA1-95FC-36F7A3F32D1F}" presName="descendantText" presStyleLbl="alignAccFollowNode1" presStyleIdx="0" presStyleCnt="2" custScaleY="55424" custLinFactNeighborX="1" custLinFactNeighborY="1823">
        <dgm:presLayoutVars>
          <dgm:bulletEnabled val="1"/>
        </dgm:presLayoutVars>
      </dgm:prSet>
      <dgm:spPr/>
      <dgm:t>
        <a:bodyPr/>
        <a:lstStyle/>
        <a:p>
          <a:endParaRPr kumimoji="1" lang="ja-JP" altLang="en-US"/>
        </a:p>
      </dgm:t>
    </dgm:pt>
    <dgm:pt modelId="{8EC88963-68D5-45B4-8088-66947EAE8B4E}" type="pres">
      <dgm:prSet presAssocID="{0A973BB9-0A22-45CB-8D7C-9DF3EEFF84A1}" presName="sp" presStyleCnt="0"/>
      <dgm:spPr/>
    </dgm:pt>
    <dgm:pt modelId="{E73E0F0E-4613-46B1-AF2C-3A85F98EEB05}" type="pres">
      <dgm:prSet presAssocID="{5DAB0FBF-DD84-42DD-871E-30B7E41CC8DB}" presName="linNode" presStyleCnt="0"/>
      <dgm:spPr/>
    </dgm:pt>
    <dgm:pt modelId="{45B7A237-0C23-4EB4-975E-5FA1DA390A19}" type="pres">
      <dgm:prSet presAssocID="{5DAB0FBF-DD84-42DD-871E-30B7E41CC8DB}" presName="parentText" presStyleLbl="node1" presStyleIdx="1" presStyleCnt="2" custScaleY="38196">
        <dgm:presLayoutVars>
          <dgm:chMax val="1"/>
          <dgm:bulletEnabled val="1"/>
        </dgm:presLayoutVars>
      </dgm:prSet>
      <dgm:spPr/>
      <dgm:t>
        <a:bodyPr/>
        <a:lstStyle/>
        <a:p>
          <a:endParaRPr kumimoji="1" lang="ja-JP" altLang="en-US"/>
        </a:p>
      </dgm:t>
    </dgm:pt>
    <dgm:pt modelId="{FA876771-F3B6-4F0B-AD11-7D7084B176BB}" type="pres">
      <dgm:prSet presAssocID="{5DAB0FBF-DD84-42DD-871E-30B7E41CC8DB}" presName="descendantText" presStyleLbl="alignAccFollowNode1" presStyleIdx="1" presStyleCnt="2" custScaleY="50675">
        <dgm:presLayoutVars>
          <dgm:bulletEnabled val="1"/>
        </dgm:presLayoutVars>
      </dgm:prSet>
      <dgm:spPr/>
      <dgm:t>
        <a:bodyPr/>
        <a:lstStyle/>
        <a:p>
          <a:endParaRPr kumimoji="1" lang="ja-JP" altLang="en-US"/>
        </a:p>
      </dgm:t>
    </dgm:pt>
  </dgm:ptLst>
  <dgm:cxnLst>
    <dgm:cxn modelId="{04198CE5-DF37-4473-B584-A8CD9F4BB0ED}" srcId="{5DAB0FBF-DD84-42DD-871E-30B7E41CC8DB}" destId="{6E26994B-E0C2-4E7B-983E-821E664C2109}" srcOrd="0" destOrd="0" parTransId="{3E35F1CB-489C-432D-9C45-556EFB7B5E08}" sibTransId="{535E218C-7AC8-45E2-A537-051B24C0F529}"/>
    <dgm:cxn modelId="{BFCB1097-A296-4406-981D-E41E563E4A62}" type="presOf" srcId="{5DAB0FBF-DD84-42DD-871E-30B7E41CC8DB}" destId="{45B7A237-0C23-4EB4-975E-5FA1DA390A19}" srcOrd="0" destOrd="0" presId="urn:microsoft.com/office/officeart/2005/8/layout/vList5"/>
    <dgm:cxn modelId="{C371E5C5-A3A1-4BAA-893B-B9D79DD06CB7}" type="presOf" srcId="{F67A12E8-1708-4570-96E2-F3E9E272B303}" destId="{66F8534B-EB6D-46A3-BE3C-31BFF76F95A0}" srcOrd="0" destOrd="0" presId="urn:microsoft.com/office/officeart/2005/8/layout/vList5"/>
    <dgm:cxn modelId="{66742FCC-A220-43D4-8F8C-40AAF78D88A8}" type="presOf" srcId="{ED833BD3-1BBC-4CE7-BFAF-78E24C681726}" destId="{5F31B891-E263-44C3-8970-20636C18C74B}" srcOrd="0" destOrd="0" presId="urn:microsoft.com/office/officeart/2005/8/layout/vList5"/>
    <dgm:cxn modelId="{1A5DF0DC-14DD-470F-9BC6-05DA258E62AB}" type="presOf" srcId="{6E26994B-E0C2-4E7B-983E-821E664C2109}" destId="{FA876771-F3B6-4F0B-AD11-7D7084B176BB}" srcOrd="0" destOrd="0" presId="urn:microsoft.com/office/officeart/2005/8/layout/vList5"/>
    <dgm:cxn modelId="{188F01FC-E9ED-47A7-B300-3BE6B8D792DA}" srcId="{F67A12E8-1708-4570-96E2-F3E9E272B303}" destId="{C623EE7D-DE6B-4AA1-95FC-36F7A3F32D1F}" srcOrd="0" destOrd="0" parTransId="{94DC195A-FE49-4EC6-B7CC-10D1F39D6372}" sibTransId="{0A973BB9-0A22-45CB-8D7C-9DF3EEFF84A1}"/>
    <dgm:cxn modelId="{5829C5DA-4194-47C0-93E6-015FFB2A2495}" type="presOf" srcId="{C623EE7D-DE6B-4AA1-95FC-36F7A3F32D1F}" destId="{7DA749ED-D2DA-4FC1-92A9-37F4113526A4}" srcOrd="0" destOrd="0" presId="urn:microsoft.com/office/officeart/2005/8/layout/vList5"/>
    <dgm:cxn modelId="{B52A8924-DFF8-48E6-BF21-7FA2A3946851}" srcId="{C623EE7D-DE6B-4AA1-95FC-36F7A3F32D1F}" destId="{ED833BD3-1BBC-4CE7-BFAF-78E24C681726}" srcOrd="0" destOrd="0" parTransId="{A6539951-60E9-49A1-9611-954FDB9A99CE}" sibTransId="{34091521-A4D1-4636-AF55-83708FFCAC36}"/>
    <dgm:cxn modelId="{E16A8F53-4DDD-4651-9D2C-0808966833E9}" srcId="{F67A12E8-1708-4570-96E2-F3E9E272B303}" destId="{5DAB0FBF-DD84-42DD-871E-30B7E41CC8DB}" srcOrd="1" destOrd="0" parTransId="{6B36DE3F-4C14-4200-9264-6ED1EE8B675F}" sibTransId="{0C011F50-7E19-48A5-A7EF-DD085B21FF5B}"/>
    <dgm:cxn modelId="{CAD44D3A-6960-4573-9E64-1D1E20483E6F}" type="presParOf" srcId="{66F8534B-EB6D-46A3-BE3C-31BFF76F95A0}" destId="{39972F88-79F6-4156-93E8-78CEF7BA7F5A}" srcOrd="0" destOrd="0" presId="urn:microsoft.com/office/officeart/2005/8/layout/vList5"/>
    <dgm:cxn modelId="{B21E6AFA-0EE6-4954-82C7-8FC33EB286EA}" type="presParOf" srcId="{39972F88-79F6-4156-93E8-78CEF7BA7F5A}" destId="{7DA749ED-D2DA-4FC1-92A9-37F4113526A4}" srcOrd="0" destOrd="0" presId="urn:microsoft.com/office/officeart/2005/8/layout/vList5"/>
    <dgm:cxn modelId="{10172AC5-2F81-448A-8A4F-119F0A443DA6}" type="presParOf" srcId="{39972F88-79F6-4156-93E8-78CEF7BA7F5A}" destId="{5F31B891-E263-44C3-8970-20636C18C74B}" srcOrd="1" destOrd="0" presId="urn:microsoft.com/office/officeart/2005/8/layout/vList5"/>
    <dgm:cxn modelId="{5D6EA6C2-C531-45A0-B857-7B38AD0BCC77}" type="presParOf" srcId="{66F8534B-EB6D-46A3-BE3C-31BFF76F95A0}" destId="{8EC88963-68D5-45B4-8088-66947EAE8B4E}" srcOrd="1" destOrd="0" presId="urn:microsoft.com/office/officeart/2005/8/layout/vList5"/>
    <dgm:cxn modelId="{99F645E9-E8C9-45FA-81D6-8147E3B89896}" type="presParOf" srcId="{66F8534B-EB6D-46A3-BE3C-31BFF76F95A0}" destId="{E73E0F0E-4613-46B1-AF2C-3A85F98EEB05}" srcOrd="2" destOrd="0" presId="urn:microsoft.com/office/officeart/2005/8/layout/vList5"/>
    <dgm:cxn modelId="{FEC4AA60-51E0-43BA-AAA0-2BF30B4D26BC}" type="presParOf" srcId="{E73E0F0E-4613-46B1-AF2C-3A85F98EEB05}" destId="{45B7A237-0C23-4EB4-975E-5FA1DA390A19}" srcOrd="0" destOrd="0" presId="urn:microsoft.com/office/officeart/2005/8/layout/vList5"/>
    <dgm:cxn modelId="{D0332126-8624-44E6-937E-0CB02887D2FD}" type="presParOf" srcId="{E73E0F0E-4613-46B1-AF2C-3A85F98EEB05}" destId="{FA876771-F3B6-4F0B-AD11-7D7084B176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6DED2-B6B6-4D5B-937B-EC8EF5CE82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7A4A28FB-AB92-4079-BEE4-F55834F0F7F7}">
      <dgm:prSet phldrT="[テキスト]" custT="1"/>
      <dgm:spPr>
        <a:solidFill>
          <a:schemeClr val="accent1">
            <a:lumMod val="60000"/>
            <a:lumOff val="40000"/>
          </a:schemeClr>
        </a:solidFill>
      </dgm:spPr>
      <dgm:t>
        <a:bodyPr/>
        <a:lstStyle/>
        <a:p>
          <a:r>
            <a:rPr kumimoji="1" lang="ja-JP" altLang="en-US" sz="3200" dirty="0" smtClean="0"/>
            <a:t>構成団体</a:t>
          </a:r>
          <a:endParaRPr kumimoji="1" lang="ja-JP" altLang="en-US" sz="3200" dirty="0"/>
        </a:p>
      </dgm:t>
    </dgm:pt>
    <dgm:pt modelId="{AE79D47C-5CF3-479F-AD7C-665D4A74301F}" type="parTrans" cxnId="{38004528-16F3-4CBA-A475-0FF2C5213D4E}">
      <dgm:prSet/>
      <dgm:spPr/>
      <dgm:t>
        <a:bodyPr/>
        <a:lstStyle/>
        <a:p>
          <a:endParaRPr kumimoji="1" lang="ja-JP" altLang="en-US"/>
        </a:p>
      </dgm:t>
    </dgm:pt>
    <dgm:pt modelId="{86AB4048-E306-4972-A8F4-F5540FD311D9}" type="sibTrans" cxnId="{38004528-16F3-4CBA-A475-0FF2C5213D4E}">
      <dgm:prSet/>
      <dgm:spPr/>
      <dgm:t>
        <a:bodyPr/>
        <a:lstStyle/>
        <a:p>
          <a:endParaRPr kumimoji="1" lang="ja-JP" altLang="en-US"/>
        </a:p>
      </dgm:t>
    </dgm:pt>
    <dgm:pt modelId="{3163C988-1CA5-4214-A29B-BD21D40A26C4}">
      <dgm:prSet phldrT="[テキスト]"/>
      <dgm:spPr/>
      <dgm:t>
        <a:bodyPr/>
        <a:lstStyle/>
        <a:p>
          <a:r>
            <a:rPr kumimoji="1" lang="ja-JP" altLang="en-US" dirty="0" smtClean="0"/>
            <a:t>医療・福祉・介護保険関係・行政等の１８機関</a:t>
          </a:r>
          <a:endParaRPr kumimoji="1" lang="ja-JP" altLang="en-US" dirty="0"/>
        </a:p>
      </dgm:t>
    </dgm:pt>
    <dgm:pt modelId="{C98BD9E8-B340-41FA-B77D-7D20B3377E07}" type="parTrans" cxnId="{036E782B-C163-4DCC-B83B-48C9BC64C200}">
      <dgm:prSet/>
      <dgm:spPr/>
      <dgm:t>
        <a:bodyPr/>
        <a:lstStyle/>
        <a:p>
          <a:endParaRPr kumimoji="1" lang="ja-JP" altLang="en-US"/>
        </a:p>
      </dgm:t>
    </dgm:pt>
    <dgm:pt modelId="{0D107161-8248-420E-A866-EF8A39D4AB49}" type="sibTrans" cxnId="{036E782B-C163-4DCC-B83B-48C9BC64C200}">
      <dgm:prSet/>
      <dgm:spPr/>
      <dgm:t>
        <a:bodyPr/>
        <a:lstStyle/>
        <a:p>
          <a:endParaRPr kumimoji="1" lang="ja-JP" altLang="en-US"/>
        </a:p>
      </dgm:t>
    </dgm:pt>
    <dgm:pt modelId="{D08D313B-16FC-4727-BF30-A2CDB284CA16}">
      <dgm:prSet phldrT="[テキスト]"/>
      <dgm:spPr>
        <a:solidFill>
          <a:schemeClr val="accent1">
            <a:lumMod val="60000"/>
            <a:lumOff val="40000"/>
          </a:schemeClr>
        </a:solidFill>
      </dgm:spPr>
      <dgm:t>
        <a:bodyPr/>
        <a:lstStyle/>
        <a:p>
          <a:r>
            <a:rPr kumimoji="1" lang="ja-JP" altLang="en-US" dirty="0" smtClean="0"/>
            <a:t>役員</a:t>
          </a:r>
          <a:endParaRPr kumimoji="1" lang="ja-JP" altLang="en-US" dirty="0"/>
        </a:p>
      </dgm:t>
    </dgm:pt>
    <dgm:pt modelId="{745D2224-B60D-4351-B136-61D3DCF3CA36}" type="parTrans" cxnId="{E1D14A09-2013-4737-84E0-CE027221DFBB}">
      <dgm:prSet/>
      <dgm:spPr/>
      <dgm:t>
        <a:bodyPr/>
        <a:lstStyle/>
        <a:p>
          <a:endParaRPr kumimoji="1" lang="ja-JP" altLang="en-US"/>
        </a:p>
      </dgm:t>
    </dgm:pt>
    <dgm:pt modelId="{0FF93294-6FBD-4BBE-A222-599E0024E0E9}" type="sibTrans" cxnId="{E1D14A09-2013-4737-84E0-CE027221DFBB}">
      <dgm:prSet/>
      <dgm:spPr/>
      <dgm:t>
        <a:bodyPr/>
        <a:lstStyle/>
        <a:p>
          <a:endParaRPr kumimoji="1" lang="ja-JP" altLang="en-US"/>
        </a:p>
      </dgm:t>
    </dgm:pt>
    <dgm:pt modelId="{BCFD86F9-5499-407B-8325-0265CC3957E0}">
      <dgm:prSet phldrT="[テキスト]"/>
      <dgm:spPr/>
      <dgm:t>
        <a:bodyPr/>
        <a:lstStyle/>
        <a:p>
          <a:r>
            <a:rPr kumimoji="1" lang="ja-JP" altLang="en-US" dirty="0" smtClean="0"/>
            <a:t>三市町村長と医師会長が正副会長</a:t>
          </a:r>
          <a:endParaRPr kumimoji="1" lang="ja-JP" altLang="en-US" dirty="0"/>
        </a:p>
      </dgm:t>
    </dgm:pt>
    <dgm:pt modelId="{93DA30D5-EF86-431D-99E7-AF4AA64FC2E5}" type="parTrans" cxnId="{4357789E-8DE8-4F3E-BFD6-9A8809C69A11}">
      <dgm:prSet/>
      <dgm:spPr/>
      <dgm:t>
        <a:bodyPr/>
        <a:lstStyle/>
        <a:p>
          <a:endParaRPr kumimoji="1" lang="ja-JP" altLang="en-US"/>
        </a:p>
      </dgm:t>
    </dgm:pt>
    <dgm:pt modelId="{288D99F3-2689-4244-AD3B-83CF95198AC0}" type="sibTrans" cxnId="{4357789E-8DE8-4F3E-BFD6-9A8809C69A11}">
      <dgm:prSet/>
      <dgm:spPr/>
      <dgm:t>
        <a:bodyPr/>
        <a:lstStyle/>
        <a:p>
          <a:endParaRPr kumimoji="1" lang="ja-JP" altLang="en-US"/>
        </a:p>
      </dgm:t>
    </dgm:pt>
    <dgm:pt modelId="{E191ED76-2B4B-4191-835A-488FC54A7CC1}">
      <dgm:prSet phldrT="[テキスト]"/>
      <dgm:spPr>
        <a:solidFill>
          <a:schemeClr val="accent1">
            <a:lumMod val="60000"/>
            <a:lumOff val="40000"/>
          </a:schemeClr>
        </a:solidFill>
      </dgm:spPr>
      <dgm:t>
        <a:bodyPr/>
        <a:lstStyle/>
        <a:p>
          <a:r>
            <a:rPr kumimoji="1" lang="ja-JP" altLang="en-US" dirty="0" smtClean="0"/>
            <a:t>理事</a:t>
          </a:r>
          <a:endParaRPr kumimoji="1" lang="ja-JP" altLang="en-US" dirty="0"/>
        </a:p>
      </dgm:t>
    </dgm:pt>
    <dgm:pt modelId="{CC6A337F-45CB-4915-99CD-1B2E9B1CD649}" type="parTrans" cxnId="{E3F1B4DB-50F3-4FCB-A6A2-AD28204D0E46}">
      <dgm:prSet/>
      <dgm:spPr/>
      <dgm:t>
        <a:bodyPr/>
        <a:lstStyle/>
        <a:p>
          <a:endParaRPr kumimoji="1" lang="ja-JP" altLang="en-US"/>
        </a:p>
      </dgm:t>
    </dgm:pt>
    <dgm:pt modelId="{7663D2B0-3767-47E1-94F7-F8512611D712}" type="sibTrans" cxnId="{E3F1B4DB-50F3-4FCB-A6A2-AD28204D0E46}">
      <dgm:prSet/>
      <dgm:spPr/>
      <dgm:t>
        <a:bodyPr/>
        <a:lstStyle/>
        <a:p>
          <a:endParaRPr kumimoji="1" lang="ja-JP" altLang="en-US"/>
        </a:p>
      </dgm:t>
    </dgm:pt>
    <dgm:pt modelId="{A42D4E53-6D48-4EAB-AE93-9612E69DE5B8}">
      <dgm:prSet phldrT="[テキスト]"/>
      <dgm:spPr/>
      <dgm:t>
        <a:bodyPr/>
        <a:lstStyle/>
        <a:p>
          <a:r>
            <a:rPr kumimoji="1" lang="ja-JP" altLang="en-US" dirty="0" smtClean="0"/>
            <a:t>各機関の長が就任・年１回理事会開催</a:t>
          </a:r>
          <a:endParaRPr kumimoji="1" lang="ja-JP" altLang="en-US" dirty="0"/>
        </a:p>
      </dgm:t>
    </dgm:pt>
    <dgm:pt modelId="{5023E5F8-9EC0-4235-B627-C43F6CCA028B}" type="parTrans" cxnId="{ECBADA56-22C9-46E1-AC5D-ABC77BCB161E}">
      <dgm:prSet/>
      <dgm:spPr/>
      <dgm:t>
        <a:bodyPr/>
        <a:lstStyle/>
        <a:p>
          <a:endParaRPr kumimoji="1" lang="ja-JP" altLang="en-US"/>
        </a:p>
      </dgm:t>
    </dgm:pt>
    <dgm:pt modelId="{0E680027-1001-4F0F-8DB9-27FFE74703AB}" type="sibTrans" cxnId="{ECBADA56-22C9-46E1-AC5D-ABC77BCB161E}">
      <dgm:prSet/>
      <dgm:spPr/>
      <dgm:t>
        <a:bodyPr/>
        <a:lstStyle/>
        <a:p>
          <a:endParaRPr kumimoji="1" lang="ja-JP" altLang="en-US"/>
        </a:p>
      </dgm:t>
    </dgm:pt>
    <dgm:pt modelId="{AA2CFE72-0865-4A4F-9CC9-1183D76ED60B}" type="pres">
      <dgm:prSet presAssocID="{5A16DED2-B6B6-4D5B-937B-EC8EF5CE826B}" presName="Name0" presStyleCnt="0">
        <dgm:presLayoutVars>
          <dgm:dir/>
          <dgm:animLvl val="lvl"/>
          <dgm:resizeHandles val="exact"/>
        </dgm:presLayoutVars>
      </dgm:prSet>
      <dgm:spPr/>
      <dgm:t>
        <a:bodyPr/>
        <a:lstStyle/>
        <a:p>
          <a:endParaRPr kumimoji="1" lang="ja-JP" altLang="en-US"/>
        </a:p>
      </dgm:t>
    </dgm:pt>
    <dgm:pt modelId="{2C6BEE21-0AFD-496D-A950-8D7ECD10E27D}" type="pres">
      <dgm:prSet presAssocID="{7A4A28FB-AB92-4079-BEE4-F55834F0F7F7}" presName="linNode" presStyleCnt="0"/>
      <dgm:spPr/>
    </dgm:pt>
    <dgm:pt modelId="{E5539F6D-2D89-45F3-9C1E-6AA2FE000DEC}" type="pres">
      <dgm:prSet presAssocID="{7A4A28FB-AB92-4079-BEE4-F55834F0F7F7}" presName="parentText" presStyleLbl="node1" presStyleIdx="0" presStyleCnt="3" custScaleX="75696">
        <dgm:presLayoutVars>
          <dgm:chMax val="1"/>
          <dgm:bulletEnabled val="1"/>
        </dgm:presLayoutVars>
      </dgm:prSet>
      <dgm:spPr/>
      <dgm:t>
        <a:bodyPr/>
        <a:lstStyle/>
        <a:p>
          <a:endParaRPr kumimoji="1" lang="ja-JP" altLang="en-US"/>
        </a:p>
      </dgm:t>
    </dgm:pt>
    <dgm:pt modelId="{7A47BEA2-0BF1-4837-AC77-6960DCD51755}" type="pres">
      <dgm:prSet presAssocID="{7A4A28FB-AB92-4079-BEE4-F55834F0F7F7}" presName="descendantText" presStyleLbl="alignAccFollowNode1" presStyleIdx="0" presStyleCnt="3">
        <dgm:presLayoutVars>
          <dgm:bulletEnabled val="1"/>
        </dgm:presLayoutVars>
      </dgm:prSet>
      <dgm:spPr/>
      <dgm:t>
        <a:bodyPr/>
        <a:lstStyle/>
        <a:p>
          <a:endParaRPr kumimoji="1" lang="ja-JP" altLang="en-US"/>
        </a:p>
      </dgm:t>
    </dgm:pt>
    <dgm:pt modelId="{DB19ED30-73C0-4888-83E7-B475D94E602B}" type="pres">
      <dgm:prSet presAssocID="{86AB4048-E306-4972-A8F4-F5540FD311D9}" presName="sp" presStyleCnt="0"/>
      <dgm:spPr/>
    </dgm:pt>
    <dgm:pt modelId="{91D9CFD9-6B7E-45E2-BD96-A8C6D4603D66}" type="pres">
      <dgm:prSet presAssocID="{D08D313B-16FC-4727-BF30-A2CDB284CA16}" presName="linNode" presStyleCnt="0"/>
      <dgm:spPr/>
    </dgm:pt>
    <dgm:pt modelId="{DF7D1509-10EB-4288-AB69-0002D8D75EAA}" type="pres">
      <dgm:prSet presAssocID="{D08D313B-16FC-4727-BF30-A2CDB284CA16}" presName="parentText" presStyleLbl="node1" presStyleIdx="1" presStyleCnt="3" custScaleX="70835">
        <dgm:presLayoutVars>
          <dgm:chMax val="1"/>
          <dgm:bulletEnabled val="1"/>
        </dgm:presLayoutVars>
      </dgm:prSet>
      <dgm:spPr/>
      <dgm:t>
        <a:bodyPr/>
        <a:lstStyle/>
        <a:p>
          <a:endParaRPr kumimoji="1" lang="ja-JP" altLang="en-US"/>
        </a:p>
      </dgm:t>
    </dgm:pt>
    <dgm:pt modelId="{2B857F2B-62F4-4239-B151-880320797EC6}" type="pres">
      <dgm:prSet presAssocID="{D08D313B-16FC-4727-BF30-A2CDB284CA16}" presName="descendantText" presStyleLbl="alignAccFollowNode1" presStyleIdx="1" presStyleCnt="3" custScaleX="107810">
        <dgm:presLayoutVars>
          <dgm:bulletEnabled val="1"/>
        </dgm:presLayoutVars>
      </dgm:prSet>
      <dgm:spPr/>
      <dgm:t>
        <a:bodyPr/>
        <a:lstStyle/>
        <a:p>
          <a:endParaRPr kumimoji="1" lang="ja-JP" altLang="en-US"/>
        </a:p>
      </dgm:t>
    </dgm:pt>
    <dgm:pt modelId="{5523DDB5-B7E5-4853-9BDD-FBF56AD060AC}" type="pres">
      <dgm:prSet presAssocID="{0FF93294-6FBD-4BBE-A222-599E0024E0E9}" presName="sp" presStyleCnt="0"/>
      <dgm:spPr/>
    </dgm:pt>
    <dgm:pt modelId="{299D972A-6F00-4103-B308-57B76565251F}" type="pres">
      <dgm:prSet presAssocID="{E191ED76-2B4B-4191-835A-488FC54A7CC1}" presName="linNode" presStyleCnt="0"/>
      <dgm:spPr/>
    </dgm:pt>
    <dgm:pt modelId="{D20EFEE3-9BF1-466C-B749-27FDEAD3297E}" type="pres">
      <dgm:prSet presAssocID="{E191ED76-2B4B-4191-835A-488FC54A7CC1}" presName="parentText" presStyleLbl="node1" presStyleIdx="2" presStyleCnt="3" custScaleX="70835">
        <dgm:presLayoutVars>
          <dgm:chMax val="1"/>
          <dgm:bulletEnabled val="1"/>
        </dgm:presLayoutVars>
      </dgm:prSet>
      <dgm:spPr/>
      <dgm:t>
        <a:bodyPr/>
        <a:lstStyle/>
        <a:p>
          <a:endParaRPr kumimoji="1" lang="ja-JP" altLang="en-US"/>
        </a:p>
      </dgm:t>
    </dgm:pt>
    <dgm:pt modelId="{2DA78C9F-4625-4E83-A5D7-A7BCEAE4C236}" type="pres">
      <dgm:prSet presAssocID="{E191ED76-2B4B-4191-835A-488FC54A7CC1}" presName="descendantText" presStyleLbl="alignAccFollowNode1" presStyleIdx="2" presStyleCnt="3">
        <dgm:presLayoutVars>
          <dgm:bulletEnabled val="1"/>
        </dgm:presLayoutVars>
      </dgm:prSet>
      <dgm:spPr/>
      <dgm:t>
        <a:bodyPr/>
        <a:lstStyle/>
        <a:p>
          <a:endParaRPr kumimoji="1" lang="ja-JP" altLang="en-US"/>
        </a:p>
      </dgm:t>
    </dgm:pt>
  </dgm:ptLst>
  <dgm:cxnLst>
    <dgm:cxn modelId="{321EDCCE-EDC2-4913-8F2C-E084D2EA8640}" type="presOf" srcId="{5A16DED2-B6B6-4D5B-937B-EC8EF5CE826B}" destId="{AA2CFE72-0865-4A4F-9CC9-1183D76ED60B}" srcOrd="0" destOrd="0" presId="urn:microsoft.com/office/officeart/2005/8/layout/vList5"/>
    <dgm:cxn modelId="{036E782B-C163-4DCC-B83B-48C9BC64C200}" srcId="{7A4A28FB-AB92-4079-BEE4-F55834F0F7F7}" destId="{3163C988-1CA5-4214-A29B-BD21D40A26C4}" srcOrd="0" destOrd="0" parTransId="{C98BD9E8-B340-41FA-B77D-7D20B3377E07}" sibTransId="{0D107161-8248-420E-A866-EF8A39D4AB49}"/>
    <dgm:cxn modelId="{ECBADA56-22C9-46E1-AC5D-ABC77BCB161E}" srcId="{E191ED76-2B4B-4191-835A-488FC54A7CC1}" destId="{A42D4E53-6D48-4EAB-AE93-9612E69DE5B8}" srcOrd="0" destOrd="0" parTransId="{5023E5F8-9EC0-4235-B627-C43F6CCA028B}" sibTransId="{0E680027-1001-4F0F-8DB9-27FFE74703AB}"/>
    <dgm:cxn modelId="{38004528-16F3-4CBA-A475-0FF2C5213D4E}" srcId="{5A16DED2-B6B6-4D5B-937B-EC8EF5CE826B}" destId="{7A4A28FB-AB92-4079-BEE4-F55834F0F7F7}" srcOrd="0" destOrd="0" parTransId="{AE79D47C-5CF3-479F-AD7C-665D4A74301F}" sibTransId="{86AB4048-E306-4972-A8F4-F5540FD311D9}"/>
    <dgm:cxn modelId="{E1D14A09-2013-4737-84E0-CE027221DFBB}" srcId="{5A16DED2-B6B6-4D5B-937B-EC8EF5CE826B}" destId="{D08D313B-16FC-4727-BF30-A2CDB284CA16}" srcOrd="1" destOrd="0" parTransId="{745D2224-B60D-4351-B136-61D3DCF3CA36}" sibTransId="{0FF93294-6FBD-4BBE-A222-599E0024E0E9}"/>
    <dgm:cxn modelId="{FE8CA1B0-1378-4C20-972A-24E413151587}" type="presOf" srcId="{BCFD86F9-5499-407B-8325-0265CC3957E0}" destId="{2B857F2B-62F4-4239-B151-880320797EC6}" srcOrd="0" destOrd="0" presId="urn:microsoft.com/office/officeart/2005/8/layout/vList5"/>
    <dgm:cxn modelId="{2E7B245D-64C3-4C91-8F72-9754AEE612A8}" type="presOf" srcId="{D08D313B-16FC-4727-BF30-A2CDB284CA16}" destId="{DF7D1509-10EB-4288-AB69-0002D8D75EAA}" srcOrd="0" destOrd="0" presId="urn:microsoft.com/office/officeart/2005/8/layout/vList5"/>
    <dgm:cxn modelId="{A6FF854C-ED63-44B4-A83D-080102FE0B1C}" type="presOf" srcId="{E191ED76-2B4B-4191-835A-488FC54A7CC1}" destId="{D20EFEE3-9BF1-466C-B749-27FDEAD3297E}" srcOrd="0" destOrd="0" presId="urn:microsoft.com/office/officeart/2005/8/layout/vList5"/>
    <dgm:cxn modelId="{994FBB39-7C80-4420-A240-038B705760FE}" type="presOf" srcId="{3163C988-1CA5-4214-A29B-BD21D40A26C4}" destId="{7A47BEA2-0BF1-4837-AC77-6960DCD51755}" srcOrd="0" destOrd="0" presId="urn:microsoft.com/office/officeart/2005/8/layout/vList5"/>
    <dgm:cxn modelId="{5DE21D8E-3640-46B5-BD70-367A0E33C8C1}" type="presOf" srcId="{7A4A28FB-AB92-4079-BEE4-F55834F0F7F7}" destId="{E5539F6D-2D89-45F3-9C1E-6AA2FE000DEC}" srcOrd="0" destOrd="0" presId="urn:microsoft.com/office/officeart/2005/8/layout/vList5"/>
    <dgm:cxn modelId="{FBDC8AE6-D8DA-437F-A1B9-4C60F750B8E0}" type="presOf" srcId="{A42D4E53-6D48-4EAB-AE93-9612E69DE5B8}" destId="{2DA78C9F-4625-4E83-A5D7-A7BCEAE4C236}" srcOrd="0" destOrd="0" presId="urn:microsoft.com/office/officeart/2005/8/layout/vList5"/>
    <dgm:cxn modelId="{4357789E-8DE8-4F3E-BFD6-9A8809C69A11}" srcId="{D08D313B-16FC-4727-BF30-A2CDB284CA16}" destId="{BCFD86F9-5499-407B-8325-0265CC3957E0}" srcOrd="0" destOrd="0" parTransId="{93DA30D5-EF86-431D-99E7-AF4AA64FC2E5}" sibTransId="{288D99F3-2689-4244-AD3B-83CF95198AC0}"/>
    <dgm:cxn modelId="{E3F1B4DB-50F3-4FCB-A6A2-AD28204D0E46}" srcId="{5A16DED2-B6B6-4D5B-937B-EC8EF5CE826B}" destId="{E191ED76-2B4B-4191-835A-488FC54A7CC1}" srcOrd="2" destOrd="0" parTransId="{CC6A337F-45CB-4915-99CD-1B2E9B1CD649}" sibTransId="{7663D2B0-3767-47E1-94F7-F8512611D712}"/>
    <dgm:cxn modelId="{B972C261-132B-4459-9647-AA5D09EFD85A}" type="presParOf" srcId="{AA2CFE72-0865-4A4F-9CC9-1183D76ED60B}" destId="{2C6BEE21-0AFD-496D-A950-8D7ECD10E27D}" srcOrd="0" destOrd="0" presId="urn:microsoft.com/office/officeart/2005/8/layout/vList5"/>
    <dgm:cxn modelId="{D0CC668F-8281-492C-9887-D425058A35EC}" type="presParOf" srcId="{2C6BEE21-0AFD-496D-A950-8D7ECD10E27D}" destId="{E5539F6D-2D89-45F3-9C1E-6AA2FE000DEC}" srcOrd="0" destOrd="0" presId="urn:microsoft.com/office/officeart/2005/8/layout/vList5"/>
    <dgm:cxn modelId="{1D65D08A-BBFB-444E-A080-49B0113C1CD7}" type="presParOf" srcId="{2C6BEE21-0AFD-496D-A950-8D7ECD10E27D}" destId="{7A47BEA2-0BF1-4837-AC77-6960DCD51755}" srcOrd="1" destOrd="0" presId="urn:microsoft.com/office/officeart/2005/8/layout/vList5"/>
    <dgm:cxn modelId="{CA77A077-876B-499B-BE6B-FF1383B9C746}" type="presParOf" srcId="{AA2CFE72-0865-4A4F-9CC9-1183D76ED60B}" destId="{DB19ED30-73C0-4888-83E7-B475D94E602B}" srcOrd="1" destOrd="0" presId="urn:microsoft.com/office/officeart/2005/8/layout/vList5"/>
    <dgm:cxn modelId="{7F8D5A69-ED1F-4587-9730-1737A1200A17}" type="presParOf" srcId="{AA2CFE72-0865-4A4F-9CC9-1183D76ED60B}" destId="{91D9CFD9-6B7E-45E2-BD96-A8C6D4603D66}" srcOrd="2" destOrd="0" presId="urn:microsoft.com/office/officeart/2005/8/layout/vList5"/>
    <dgm:cxn modelId="{BE28A935-97FA-445D-8FEB-EFF048B375A7}" type="presParOf" srcId="{91D9CFD9-6B7E-45E2-BD96-A8C6D4603D66}" destId="{DF7D1509-10EB-4288-AB69-0002D8D75EAA}" srcOrd="0" destOrd="0" presId="urn:microsoft.com/office/officeart/2005/8/layout/vList5"/>
    <dgm:cxn modelId="{B8C7A9BE-4F41-4031-A71F-A6E9AF326E0C}" type="presParOf" srcId="{91D9CFD9-6B7E-45E2-BD96-A8C6D4603D66}" destId="{2B857F2B-62F4-4239-B151-880320797EC6}" srcOrd="1" destOrd="0" presId="urn:microsoft.com/office/officeart/2005/8/layout/vList5"/>
    <dgm:cxn modelId="{FE4AD3FB-F90D-4622-A2FF-E5049F4FC92A}" type="presParOf" srcId="{AA2CFE72-0865-4A4F-9CC9-1183D76ED60B}" destId="{5523DDB5-B7E5-4853-9BDD-FBF56AD060AC}" srcOrd="3" destOrd="0" presId="urn:microsoft.com/office/officeart/2005/8/layout/vList5"/>
    <dgm:cxn modelId="{0150EA6B-254B-4DD1-BAAB-2933F538AB21}" type="presParOf" srcId="{AA2CFE72-0865-4A4F-9CC9-1183D76ED60B}" destId="{299D972A-6F00-4103-B308-57B76565251F}" srcOrd="4" destOrd="0" presId="urn:microsoft.com/office/officeart/2005/8/layout/vList5"/>
    <dgm:cxn modelId="{D006ACB0-B28A-46CE-BCD6-5ED7AC4A3828}" type="presParOf" srcId="{299D972A-6F00-4103-B308-57B76565251F}" destId="{D20EFEE3-9BF1-466C-B749-27FDEAD3297E}" srcOrd="0" destOrd="0" presId="urn:microsoft.com/office/officeart/2005/8/layout/vList5"/>
    <dgm:cxn modelId="{ECD3B93F-C367-47BF-82F7-AB6FD4405A33}" type="presParOf" srcId="{299D972A-6F00-4103-B308-57B76565251F}" destId="{2DA78C9F-4625-4E83-A5D7-A7BCEAE4C2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D0ADF5-A14E-4F2C-A36E-7B21D907B732}"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kumimoji="1" lang="ja-JP" altLang="en-US"/>
        </a:p>
      </dgm:t>
    </dgm:pt>
    <dgm:pt modelId="{6FBF0842-182B-4080-83DE-18EF187F1D41}">
      <dgm:prSet phldrT="[テキスト]" custT="1">
        <dgm:style>
          <a:lnRef idx="2">
            <a:schemeClr val="accent4"/>
          </a:lnRef>
          <a:fillRef idx="1">
            <a:schemeClr val="lt1"/>
          </a:fillRef>
          <a:effectRef idx="0">
            <a:schemeClr val="accent4"/>
          </a:effectRef>
          <a:fontRef idx="minor">
            <a:schemeClr val="dk1"/>
          </a:fontRef>
        </dgm:style>
      </dgm:prSet>
      <dgm:spPr/>
      <dgm:t>
        <a:bodyPr/>
        <a:lstStyle/>
        <a:p>
          <a:r>
            <a:rPr kumimoji="1" lang="ja-JP" altLang="en-US" sz="2800" dirty="0" smtClean="0"/>
            <a:t>第１専門委員会</a:t>
          </a:r>
          <a:endParaRPr kumimoji="1" lang="en-US" altLang="ja-JP" sz="2800" dirty="0" smtClean="0"/>
        </a:p>
        <a:p>
          <a:r>
            <a:rPr kumimoji="1" lang="ja-JP" altLang="en-US" sz="2800" dirty="0" smtClean="0"/>
            <a:t>委員数１８名</a:t>
          </a:r>
          <a:endParaRPr kumimoji="1" lang="en-US" altLang="ja-JP" sz="2800" dirty="0" smtClean="0"/>
        </a:p>
        <a:p>
          <a:r>
            <a:rPr kumimoji="1" lang="ja-JP" altLang="en-US" sz="2800" dirty="0" smtClean="0"/>
            <a:t>必要時開催</a:t>
          </a:r>
          <a:endParaRPr kumimoji="1" lang="ja-JP" altLang="en-US" sz="2800" dirty="0"/>
        </a:p>
      </dgm:t>
    </dgm:pt>
    <dgm:pt modelId="{6493DD9B-6619-4905-B03B-8EDFE2034459}" type="parTrans" cxnId="{FF97C88A-FAA7-4FC4-962B-E9B2C3418558}">
      <dgm:prSet/>
      <dgm:spPr/>
      <dgm:t>
        <a:bodyPr/>
        <a:lstStyle/>
        <a:p>
          <a:endParaRPr kumimoji="1" lang="ja-JP" altLang="en-US"/>
        </a:p>
      </dgm:t>
    </dgm:pt>
    <dgm:pt modelId="{0DF5703C-80BB-4C8D-8424-6014A77A62DC}" type="sibTrans" cxnId="{FF97C88A-FAA7-4FC4-962B-E9B2C3418558}">
      <dgm:prSet/>
      <dgm:spPr/>
      <dgm:t>
        <a:bodyPr/>
        <a:lstStyle/>
        <a:p>
          <a:endParaRPr kumimoji="1" lang="ja-JP" altLang="en-US"/>
        </a:p>
      </dgm:t>
    </dgm:pt>
    <dgm:pt modelId="{C1950DC4-0F85-4CF0-A53B-18B4F312A5AE}">
      <dgm:prSet phldrT="[テキスト]" custT="1"/>
      <dgm:spPr/>
      <dgm:t>
        <a:bodyPr/>
        <a:lstStyle/>
        <a:p>
          <a:r>
            <a:rPr kumimoji="1" lang="ja-JP" altLang="en-US" sz="2800" dirty="0" smtClean="0"/>
            <a:t>感染症・大規模災害時の医療体制整備</a:t>
          </a:r>
          <a:endParaRPr kumimoji="1" lang="ja-JP" altLang="en-US" sz="2800" dirty="0"/>
        </a:p>
      </dgm:t>
    </dgm:pt>
    <dgm:pt modelId="{2B5B2C79-6FC9-45B6-B817-19E808CAC307}" type="parTrans" cxnId="{02F8532D-615D-47A1-8486-CDE092FD8840}">
      <dgm:prSet/>
      <dgm:spPr/>
      <dgm:t>
        <a:bodyPr/>
        <a:lstStyle/>
        <a:p>
          <a:endParaRPr kumimoji="1" lang="ja-JP" altLang="en-US"/>
        </a:p>
      </dgm:t>
    </dgm:pt>
    <dgm:pt modelId="{0AB81455-7F5A-4AC2-AD6D-5C8EDEA3A2C4}" type="sibTrans" cxnId="{02F8532D-615D-47A1-8486-CDE092FD8840}">
      <dgm:prSet/>
      <dgm:spPr/>
      <dgm:t>
        <a:bodyPr/>
        <a:lstStyle/>
        <a:p>
          <a:endParaRPr kumimoji="1" lang="ja-JP" altLang="en-US"/>
        </a:p>
      </dgm:t>
    </dgm:pt>
    <dgm:pt modelId="{47ABE585-649A-4B4D-9F87-432FEFC31DCD}">
      <dgm:prSet phldrT="[テキスト]" custT="1">
        <dgm:style>
          <a:lnRef idx="2">
            <a:schemeClr val="accent6"/>
          </a:lnRef>
          <a:fillRef idx="1">
            <a:schemeClr val="lt1"/>
          </a:fillRef>
          <a:effectRef idx="0">
            <a:schemeClr val="accent6"/>
          </a:effectRef>
          <a:fontRef idx="minor">
            <a:schemeClr val="dk1"/>
          </a:fontRef>
        </dgm:style>
      </dgm:prSet>
      <dgm:spPr/>
      <dgm:t>
        <a:bodyPr/>
        <a:lstStyle/>
        <a:p>
          <a:r>
            <a:rPr kumimoji="1" lang="ja-JP" altLang="en-US" sz="2800" dirty="0" smtClean="0"/>
            <a:t>第２専門委員会</a:t>
          </a:r>
          <a:endParaRPr kumimoji="1" lang="en-US" altLang="ja-JP" sz="2800" dirty="0" smtClean="0"/>
        </a:p>
        <a:p>
          <a:r>
            <a:rPr kumimoji="1" lang="ja-JP" altLang="en-US" sz="2800" dirty="0" smtClean="0"/>
            <a:t>委員数１８名</a:t>
          </a:r>
          <a:endParaRPr kumimoji="1" lang="en-US" altLang="ja-JP" sz="2800" dirty="0" smtClean="0"/>
        </a:p>
        <a:p>
          <a:r>
            <a:rPr kumimoji="1" lang="ja-JP" altLang="en-US" sz="2800" dirty="0" smtClean="0"/>
            <a:t>月１回定例開催</a:t>
          </a:r>
          <a:endParaRPr kumimoji="1" lang="ja-JP" altLang="en-US" sz="2800" dirty="0"/>
        </a:p>
      </dgm:t>
    </dgm:pt>
    <dgm:pt modelId="{697F3606-3670-41CA-B9E5-A647093E379A}" type="parTrans" cxnId="{0239D94C-7E7B-43A8-ABF5-C032398917C3}">
      <dgm:prSet/>
      <dgm:spPr/>
      <dgm:t>
        <a:bodyPr/>
        <a:lstStyle/>
        <a:p>
          <a:endParaRPr kumimoji="1" lang="ja-JP" altLang="en-US"/>
        </a:p>
      </dgm:t>
    </dgm:pt>
    <dgm:pt modelId="{17F11371-588D-4371-B446-3EB43497D583}" type="sibTrans" cxnId="{0239D94C-7E7B-43A8-ABF5-C032398917C3}">
      <dgm:prSet/>
      <dgm:spPr/>
      <dgm:t>
        <a:bodyPr/>
        <a:lstStyle/>
        <a:p>
          <a:endParaRPr kumimoji="1" lang="ja-JP" altLang="en-US"/>
        </a:p>
      </dgm:t>
    </dgm:pt>
    <dgm:pt modelId="{1ADD5DAA-C7A6-4CE4-BE5A-1620D7BF0544}">
      <dgm:prSet phldrT="[テキスト]" custT="1"/>
      <dgm:spPr/>
      <dgm:t>
        <a:bodyPr/>
        <a:lstStyle/>
        <a:p>
          <a:r>
            <a:rPr kumimoji="1" lang="ja-JP" altLang="en-US" sz="2800" dirty="0" smtClean="0">
              <a:solidFill>
                <a:schemeClr val="tx1"/>
              </a:solidFill>
            </a:rPr>
            <a:t>在宅医療福祉について</a:t>
          </a:r>
          <a:endParaRPr kumimoji="1" lang="ja-JP" altLang="en-US" sz="2800" dirty="0">
            <a:solidFill>
              <a:schemeClr val="tx1"/>
            </a:solidFill>
          </a:endParaRPr>
        </a:p>
      </dgm:t>
    </dgm:pt>
    <dgm:pt modelId="{087D7463-D50D-4FB4-B5B5-58598131C5AE}" type="parTrans" cxnId="{832E7DE5-F1DD-4F61-8F48-CD5923481AFD}">
      <dgm:prSet/>
      <dgm:spPr/>
      <dgm:t>
        <a:bodyPr/>
        <a:lstStyle/>
        <a:p>
          <a:endParaRPr kumimoji="1" lang="ja-JP" altLang="en-US"/>
        </a:p>
      </dgm:t>
    </dgm:pt>
    <dgm:pt modelId="{C6548850-7C5F-4999-A725-BF64663CD863}" type="sibTrans" cxnId="{832E7DE5-F1DD-4F61-8F48-CD5923481AFD}">
      <dgm:prSet/>
      <dgm:spPr/>
      <dgm:t>
        <a:bodyPr/>
        <a:lstStyle/>
        <a:p>
          <a:endParaRPr kumimoji="1" lang="ja-JP" altLang="en-US"/>
        </a:p>
      </dgm:t>
    </dgm:pt>
    <dgm:pt modelId="{70E3DD43-A5BB-4750-BA67-8F8459AA19BD}">
      <dgm:prSet phldrT="[テキスト]" custT="1"/>
      <dgm:spPr/>
      <dgm:t>
        <a:bodyPr/>
        <a:lstStyle/>
        <a:p>
          <a:r>
            <a:rPr kumimoji="1" lang="ja-JP" altLang="en-US" sz="2800" dirty="0" smtClean="0"/>
            <a:t>医師・看護師不足への対応</a:t>
          </a:r>
          <a:endParaRPr kumimoji="1" lang="ja-JP" altLang="en-US" sz="2800" dirty="0"/>
        </a:p>
      </dgm:t>
    </dgm:pt>
    <dgm:pt modelId="{83D5A6E9-4723-4B6F-B250-C4BDA6A27607}" type="parTrans" cxnId="{C94AE138-7EA5-423A-BC73-759A0A90BAD0}">
      <dgm:prSet/>
      <dgm:spPr/>
      <dgm:t>
        <a:bodyPr/>
        <a:lstStyle/>
        <a:p>
          <a:endParaRPr kumimoji="1" lang="ja-JP" altLang="en-US"/>
        </a:p>
      </dgm:t>
    </dgm:pt>
    <dgm:pt modelId="{216BCE32-F8DA-468C-B737-5B74C6E1C721}" type="sibTrans" cxnId="{C94AE138-7EA5-423A-BC73-759A0A90BAD0}">
      <dgm:prSet/>
      <dgm:spPr/>
      <dgm:t>
        <a:bodyPr/>
        <a:lstStyle/>
        <a:p>
          <a:endParaRPr kumimoji="1" lang="ja-JP" altLang="en-US"/>
        </a:p>
      </dgm:t>
    </dgm:pt>
    <dgm:pt modelId="{D021D0F5-16CE-4B32-BDC2-A860064CF55B}">
      <dgm:prSet phldrT="[テキスト]" custT="1"/>
      <dgm:spPr/>
      <dgm:t>
        <a:bodyPr/>
        <a:lstStyle/>
        <a:p>
          <a:r>
            <a:rPr kumimoji="1" lang="ja-JP" altLang="en-US" sz="2800" dirty="0" smtClean="0">
              <a:solidFill>
                <a:schemeClr val="tx1"/>
              </a:solidFill>
            </a:rPr>
            <a:t>多職種が一つのテーブルで情報共有できる</a:t>
          </a:r>
          <a:endParaRPr kumimoji="1" lang="ja-JP" altLang="en-US" sz="2800" dirty="0">
            <a:solidFill>
              <a:schemeClr val="tx1"/>
            </a:solidFill>
          </a:endParaRPr>
        </a:p>
      </dgm:t>
    </dgm:pt>
    <dgm:pt modelId="{27857CC6-C377-4375-A27D-77AA7FF62E00}" type="parTrans" cxnId="{86A930CA-4CEA-47B2-99BA-2768265A2C9C}">
      <dgm:prSet/>
      <dgm:spPr/>
      <dgm:t>
        <a:bodyPr/>
        <a:lstStyle/>
        <a:p>
          <a:endParaRPr kumimoji="1" lang="ja-JP" altLang="en-US"/>
        </a:p>
      </dgm:t>
    </dgm:pt>
    <dgm:pt modelId="{A2636072-86D1-491B-90A3-7CD38BC0C8E5}" type="sibTrans" cxnId="{86A930CA-4CEA-47B2-99BA-2768265A2C9C}">
      <dgm:prSet/>
      <dgm:spPr/>
      <dgm:t>
        <a:bodyPr/>
        <a:lstStyle/>
        <a:p>
          <a:endParaRPr kumimoji="1" lang="ja-JP" altLang="en-US"/>
        </a:p>
      </dgm:t>
    </dgm:pt>
    <dgm:pt modelId="{D1A17B03-4A69-4262-ABEB-DE7B0CE616F7}">
      <dgm:prSet phldrT="[テキスト]" custT="1"/>
      <dgm:spPr/>
      <dgm:t>
        <a:bodyPr/>
        <a:lstStyle/>
        <a:p>
          <a:r>
            <a:rPr kumimoji="1" lang="ja-JP" altLang="en-US" sz="2800" dirty="0" smtClean="0">
              <a:solidFill>
                <a:schemeClr val="tx1"/>
              </a:solidFill>
            </a:rPr>
            <a:t>顔の見える関係構築</a:t>
          </a:r>
          <a:endParaRPr kumimoji="1" lang="ja-JP" altLang="en-US" sz="2800" dirty="0">
            <a:solidFill>
              <a:schemeClr val="tx1"/>
            </a:solidFill>
          </a:endParaRPr>
        </a:p>
      </dgm:t>
    </dgm:pt>
    <dgm:pt modelId="{1C846929-202D-4C8E-BA09-611C84F0400C}" type="parTrans" cxnId="{A462320F-878E-4214-A021-8089608B161F}">
      <dgm:prSet/>
      <dgm:spPr/>
      <dgm:t>
        <a:bodyPr/>
        <a:lstStyle/>
        <a:p>
          <a:endParaRPr kumimoji="1" lang="ja-JP" altLang="en-US"/>
        </a:p>
      </dgm:t>
    </dgm:pt>
    <dgm:pt modelId="{9DC87253-CF22-46AD-A679-DE5BFE24701D}" type="sibTrans" cxnId="{A462320F-878E-4214-A021-8089608B161F}">
      <dgm:prSet/>
      <dgm:spPr/>
      <dgm:t>
        <a:bodyPr/>
        <a:lstStyle/>
        <a:p>
          <a:endParaRPr kumimoji="1" lang="ja-JP" altLang="en-US"/>
        </a:p>
      </dgm:t>
    </dgm:pt>
    <dgm:pt modelId="{FF639EBD-158B-4054-9621-ED0F133D66B1}" type="pres">
      <dgm:prSet presAssocID="{CED0ADF5-A14E-4F2C-A36E-7B21D907B732}" presName="Name0" presStyleCnt="0">
        <dgm:presLayoutVars>
          <dgm:dir/>
          <dgm:animLvl val="lvl"/>
          <dgm:resizeHandles val="exact"/>
        </dgm:presLayoutVars>
      </dgm:prSet>
      <dgm:spPr/>
      <dgm:t>
        <a:bodyPr/>
        <a:lstStyle/>
        <a:p>
          <a:endParaRPr kumimoji="1" lang="ja-JP" altLang="en-US"/>
        </a:p>
      </dgm:t>
    </dgm:pt>
    <dgm:pt modelId="{632808D6-09B3-4F93-9C48-F86300E94D42}" type="pres">
      <dgm:prSet presAssocID="{6FBF0842-182B-4080-83DE-18EF187F1D41}" presName="linNode" presStyleCnt="0"/>
      <dgm:spPr/>
    </dgm:pt>
    <dgm:pt modelId="{BE19707B-006E-45DA-BB3E-62E16C303F97}" type="pres">
      <dgm:prSet presAssocID="{6FBF0842-182B-4080-83DE-18EF187F1D41}" presName="parentText" presStyleLbl="node1" presStyleIdx="0" presStyleCnt="2" custScaleY="61886" custLinFactNeighborX="-1171" custLinFactNeighborY="-23989">
        <dgm:presLayoutVars>
          <dgm:chMax val="1"/>
          <dgm:bulletEnabled val="1"/>
        </dgm:presLayoutVars>
      </dgm:prSet>
      <dgm:spPr/>
      <dgm:t>
        <a:bodyPr/>
        <a:lstStyle/>
        <a:p>
          <a:endParaRPr kumimoji="1" lang="ja-JP" altLang="en-US"/>
        </a:p>
      </dgm:t>
    </dgm:pt>
    <dgm:pt modelId="{466AD1CF-3051-4A27-9564-8F30B765BBCB}" type="pres">
      <dgm:prSet presAssocID="{6FBF0842-182B-4080-83DE-18EF187F1D41}" presName="descendantText" presStyleLbl="alignAccFollowNode1" presStyleIdx="0" presStyleCnt="2" custScaleY="53768">
        <dgm:presLayoutVars>
          <dgm:bulletEnabled val="1"/>
        </dgm:presLayoutVars>
      </dgm:prSet>
      <dgm:spPr/>
      <dgm:t>
        <a:bodyPr/>
        <a:lstStyle/>
        <a:p>
          <a:endParaRPr kumimoji="1" lang="ja-JP" altLang="en-US"/>
        </a:p>
      </dgm:t>
    </dgm:pt>
    <dgm:pt modelId="{1249A44F-55B4-450C-B001-4C8E9D687A30}" type="pres">
      <dgm:prSet presAssocID="{0DF5703C-80BB-4C8D-8424-6014A77A62DC}" presName="sp" presStyleCnt="0"/>
      <dgm:spPr/>
    </dgm:pt>
    <dgm:pt modelId="{A00CF686-B8D0-4CF9-9F35-EEE56FB9CF8E}" type="pres">
      <dgm:prSet presAssocID="{47ABE585-649A-4B4D-9F87-432FEFC31DCD}" presName="linNode" presStyleCnt="0"/>
      <dgm:spPr/>
    </dgm:pt>
    <dgm:pt modelId="{7931F338-FA97-47EF-8ED8-443B7DB3FF46}" type="pres">
      <dgm:prSet presAssocID="{47ABE585-649A-4B4D-9F87-432FEFC31DCD}" presName="parentText" presStyleLbl="node1" presStyleIdx="1" presStyleCnt="2">
        <dgm:presLayoutVars>
          <dgm:chMax val="1"/>
          <dgm:bulletEnabled val="1"/>
        </dgm:presLayoutVars>
      </dgm:prSet>
      <dgm:spPr/>
      <dgm:t>
        <a:bodyPr/>
        <a:lstStyle/>
        <a:p>
          <a:endParaRPr kumimoji="1" lang="ja-JP" altLang="en-US"/>
        </a:p>
      </dgm:t>
    </dgm:pt>
    <dgm:pt modelId="{E6B6756A-1679-468A-92E0-7BE62E5367A5}" type="pres">
      <dgm:prSet presAssocID="{47ABE585-649A-4B4D-9F87-432FEFC31DCD}" presName="descendantText" presStyleLbl="alignAccFollowNode1" presStyleIdx="1" presStyleCnt="2">
        <dgm:presLayoutVars>
          <dgm:bulletEnabled val="1"/>
        </dgm:presLayoutVars>
      </dgm:prSet>
      <dgm:spPr/>
      <dgm:t>
        <a:bodyPr/>
        <a:lstStyle/>
        <a:p>
          <a:endParaRPr kumimoji="1" lang="ja-JP" altLang="en-US"/>
        </a:p>
      </dgm:t>
    </dgm:pt>
  </dgm:ptLst>
  <dgm:cxnLst>
    <dgm:cxn modelId="{E7670D85-D8CB-4366-B267-272EE623B6AB}" type="presOf" srcId="{D021D0F5-16CE-4B32-BDC2-A860064CF55B}" destId="{E6B6756A-1679-468A-92E0-7BE62E5367A5}" srcOrd="0" destOrd="1" presId="urn:microsoft.com/office/officeart/2005/8/layout/vList5"/>
    <dgm:cxn modelId="{2DBA1B3F-0381-4B6A-B05B-6A41BD98BE6E}" type="presOf" srcId="{C1950DC4-0F85-4CF0-A53B-18B4F312A5AE}" destId="{466AD1CF-3051-4A27-9564-8F30B765BBCB}" srcOrd="0" destOrd="0" presId="urn:microsoft.com/office/officeart/2005/8/layout/vList5"/>
    <dgm:cxn modelId="{0C021CEE-FB38-4A0E-ADED-B22ED411ACE2}" type="presOf" srcId="{CED0ADF5-A14E-4F2C-A36E-7B21D907B732}" destId="{FF639EBD-158B-4054-9621-ED0F133D66B1}" srcOrd="0" destOrd="0" presId="urn:microsoft.com/office/officeart/2005/8/layout/vList5"/>
    <dgm:cxn modelId="{86A930CA-4CEA-47B2-99BA-2768265A2C9C}" srcId="{47ABE585-649A-4B4D-9F87-432FEFC31DCD}" destId="{D021D0F5-16CE-4B32-BDC2-A860064CF55B}" srcOrd="1" destOrd="0" parTransId="{27857CC6-C377-4375-A27D-77AA7FF62E00}" sibTransId="{A2636072-86D1-491B-90A3-7CD38BC0C8E5}"/>
    <dgm:cxn modelId="{C94AE138-7EA5-423A-BC73-759A0A90BAD0}" srcId="{6FBF0842-182B-4080-83DE-18EF187F1D41}" destId="{70E3DD43-A5BB-4750-BA67-8F8459AA19BD}" srcOrd="1" destOrd="0" parTransId="{83D5A6E9-4723-4B6F-B250-C4BDA6A27607}" sibTransId="{216BCE32-F8DA-468C-B737-5B74C6E1C721}"/>
    <dgm:cxn modelId="{1C56FD8F-C3E1-496B-9E77-D1AB17B0F267}" type="presOf" srcId="{D1A17B03-4A69-4262-ABEB-DE7B0CE616F7}" destId="{E6B6756A-1679-468A-92E0-7BE62E5367A5}" srcOrd="0" destOrd="2" presId="urn:microsoft.com/office/officeart/2005/8/layout/vList5"/>
    <dgm:cxn modelId="{832E7DE5-F1DD-4F61-8F48-CD5923481AFD}" srcId="{47ABE585-649A-4B4D-9F87-432FEFC31DCD}" destId="{1ADD5DAA-C7A6-4CE4-BE5A-1620D7BF0544}" srcOrd="0" destOrd="0" parTransId="{087D7463-D50D-4FB4-B5B5-58598131C5AE}" sibTransId="{C6548850-7C5F-4999-A725-BF64663CD863}"/>
    <dgm:cxn modelId="{E8F692C2-3FDF-479B-A43C-EA21C04C46E6}" type="presOf" srcId="{6FBF0842-182B-4080-83DE-18EF187F1D41}" destId="{BE19707B-006E-45DA-BB3E-62E16C303F97}" srcOrd="0" destOrd="0" presId="urn:microsoft.com/office/officeart/2005/8/layout/vList5"/>
    <dgm:cxn modelId="{D04029B0-BAD0-447A-A591-691901A666E6}" type="presOf" srcId="{70E3DD43-A5BB-4750-BA67-8F8459AA19BD}" destId="{466AD1CF-3051-4A27-9564-8F30B765BBCB}" srcOrd="0" destOrd="1" presId="urn:microsoft.com/office/officeart/2005/8/layout/vList5"/>
    <dgm:cxn modelId="{FF97C88A-FAA7-4FC4-962B-E9B2C3418558}" srcId="{CED0ADF5-A14E-4F2C-A36E-7B21D907B732}" destId="{6FBF0842-182B-4080-83DE-18EF187F1D41}" srcOrd="0" destOrd="0" parTransId="{6493DD9B-6619-4905-B03B-8EDFE2034459}" sibTransId="{0DF5703C-80BB-4C8D-8424-6014A77A62DC}"/>
    <dgm:cxn modelId="{F1D31C58-DCFA-4186-9A43-8B7DEC5DF717}" type="presOf" srcId="{47ABE585-649A-4B4D-9F87-432FEFC31DCD}" destId="{7931F338-FA97-47EF-8ED8-443B7DB3FF46}" srcOrd="0" destOrd="0" presId="urn:microsoft.com/office/officeart/2005/8/layout/vList5"/>
    <dgm:cxn modelId="{0239D94C-7E7B-43A8-ABF5-C032398917C3}" srcId="{CED0ADF5-A14E-4F2C-A36E-7B21D907B732}" destId="{47ABE585-649A-4B4D-9F87-432FEFC31DCD}" srcOrd="1" destOrd="0" parTransId="{697F3606-3670-41CA-B9E5-A647093E379A}" sibTransId="{17F11371-588D-4371-B446-3EB43497D583}"/>
    <dgm:cxn modelId="{A462320F-878E-4214-A021-8089608B161F}" srcId="{47ABE585-649A-4B4D-9F87-432FEFC31DCD}" destId="{D1A17B03-4A69-4262-ABEB-DE7B0CE616F7}" srcOrd="2" destOrd="0" parTransId="{1C846929-202D-4C8E-BA09-611C84F0400C}" sibTransId="{9DC87253-CF22-46AD-A679-DE5BFE24701D}"/>
    <dgm:cxn modelId="{02F8532D-615D-47A1-8486-CDE092FD8840}" srcId="{6FBF0842-182B-4080-83DE-18EF187F1D41}" destId="{C1950DC4-0F85-4CF0-A53B-18B4F312A5AE}" srcOrd="0" destOrd="0" parTransId="{2B5B2C79-6FC9-45B6-B817-19E808CAC307}" sibTransId="{0AB81455-7F5A-4AC2-AD6D-5C8EDEA3A2C4}"/>
    <dgm:cxn modelId="{19E3431A-83E1-417C-BA1A-ED8AA88C7C42}" type="presOf" srcId="{1ADD5DAA-C7A6-4CE4-BE5A-1620D7BF0544}" destId="{E6B6756A-1679-468A-92E0-7BE62E5367A5}" srcOrd="0" destOrd="0" presId="urn:microsoft.com/office/officeart/2005/8/layout/vList5"/>
    <dgm:cxn modelId="{9B0FAD8B-0A86-40F2-B3A7-23D3CD2FE438}" type="presParOf" srcId="{FF639EBD-158B-4054-9621-ED0F133D66B1}" destId="{632808D6-09B3-4F93-9C48-F86300E94D42}" srcOrd="0" destOrd="0" presId="urn:microsoft.com/office/officeart/2005/8/layout/vList5"/>
    <dgm:cxn modelId="{2EAE24E8-7FC4-4E25-B60D-037EBC8D0CEA}" type="presParOf" srcId="{632808D6-09B3-4F93-9C48-F86300E94D42}" destId="{BE19707B-006E-45DA-BB3E-62E16C303F97}" srcOrd="0" destOrd="0" presId="urn:microsoft.com/office/officeart/2005/8/layout/vList5"/>
    <dgm:cxn modelId="{14F97EEB-1158-49F1-979F-FB6B2760B7FE}" type="presParOf" srcId="{632808D6-09B3-4F93-9C48-F86300E94D42}" destId="{466AD1CF-3051-4A27-9564-8F30B765BBCB}" srcOrd="1" destOrd="0" presId="urn:microsoft.com/office/officeart/2005/8/layout/vList5"/>
    <dgm:cxn modelId="{F518F269-EEE5-4548-B853-09253591119E}" type="presParOf" srcId="{FF639EBD-158B-4054-9621-ED0F133D66B1}" destId="{1249A44F-55B4-450C-B001-4C8E9D687A30}" srcOrd="1" destOrd="0" presId="urn:microsoft.com/office/officeart/2005/8/layout/vList5"/>
    <dgm:cxn modelId="{DE00DA7A-144F-48C1-B9CC-3106B77D625E}" type="presParOf" srcId="{FF639EBD-158B-4054-9621-ED0F133D66B1}" destId="{A00CF686-B8D0-4CF9-9F35-EEE56FB9CF8E}" srcOrd="2" destOrd="0" presId="urn:microsoft.com/office/officeart/2005/8/layout/vList5"/>
    <dgm:cxn modelId="{58D6BA01-C1CD-42B1-9467-400536C17AF5}" type="presParOf" srcId="{A00CF686-B8D0-4CF9-9F35-EEE56FB9CF8E}" destId="{7931F338-FA97-47EF-8ED8-443B7DB3FF46}" srcOrd="0" destOrd="0" presId="urn:microsoft.com/office/officeart/2005/8/layout/vList5"/>
    <dgm:cxn modelId="{90225B85-1482-45E9-941A-69AED3140720}" type="presParOf" srcId="{A00CF686-B8D0-4CF9-9F35-EEE56FB9CF8E}" destId="{E6B6756A-1679-468A-92E0-7BE62E5367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A04FC6-8C42-4A3A-B0B8-0A24F9F2F1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EE4EC517-1CA6-4AE0-9F05-7B7E2C56CF62}">
      <dgm:prSet phldrT="[テキスト]"/>
      <dgm:spPr>
        <a:solidFill>
          <a:schemeClr val="accent1">
            <a:lumMod val="60000"/>
            <a:lumOff val="40000"/>
          </a:schemeClr>
        </a:solidFill>
      </dgm:spPr>
      <dgm:t>
        <a:bodyPr/>
        <a:lstStyle/>
        <a:p>
          <a:r>
            <a:rPr kumimoji="1" lang="ja-JP" altLang="en-US" dirty="0" smtClean="0"/>
            <a:t>基本姿勢</a:t>
          </a:r>
          <a:endParaRPr kumimoji="1" lang="ja-JP" altLang="en-US" dirty="0"/>
        </a:p>
      </dgm:t>
    </dgm:pt>
    <dgm:pt modelId="{ACAF7BD7-BA39-4B06-88BD-97A48E745B0D}" type="parTrans" cxnId="{FEFA8726-5138-4590-82CA-421CF470E26C}">
      <dgm:prSet/>
      <dgm:spPr/>
      <dgm:t>
        <a:bodyPr/>
        <a:lstStyle/>
        <a:p>
          <a:endParaRPr kumimoji="1" lang="ja-JP" altLang="en-US"/>
        </a:p>
      </dgm:t>
    </dgm:pt>
    <dgm:pt modelId="{C04AD4DC-E582-4678-A2BB-7A70768CB4A7}" type="sibTrans" cxnId="{FEFA8726-5138-4590-82CA-421CF470E26C}">
      <dgm:prSet/>
      <dgm:spPr/>
      <dgm:t>
        <a:bodyPr/>
        <a:lstStyle/>
        <a:p>
          <a:endParaRPr kumimoji="1" lang="ja-JP" altLang="en-US"/>
        </a:p>
      </dgm:t>
    </dgm:pt>
    <dgm:pt modelId="{0E0ADE0A-9D9C-4D73-8109-BF8CB3CD671B}">
      <dgm:prSet phldrT="[テキスト]" custT="1"/>
      <dgm:spPr/>
      <dgm:t>
        <a:bodyPr/>
        <a:lstStyle/>
        <a:p>
          <a:r>
            <a:rPr kumimoji="1" lang="ja-JP" altLang="en-US" sz="2400" b="1" dirty="0" smtClean="0"/>
            <a:t>住民の安心と安全は行政が責任を持つ</a:t>
          </a:r>
          <a:endParaRPr kumimoji="1" lang="ja-JP" altLang="en-US" sz="2400" b="1" dirty="0"/>
        </a:p>
      </dgm:t>
    </dgm:pt>
    <dgm:pt modelId="{438F35F0-EDA0-4972-B855-B5324A38553D}" type="parTrans" cxnId="{DCD367F0-BD10-42A0-92B7-C58D002F9651}">
      <dgm:prSet/>
      <dgm:spPr/>
      <dgm:t>
        <a:bodyPr/>
        <a:lstStyle/>
        <a:p>
          <a:endParaRPr kumimoji="1" lang="ja-JP" altLang="en-US"/>
        </a:p>
      </dgm:t>
    </dgm:pt>
    <dgm:pt modelId="{D5D4A566-7F6E-49CE-B584-57951F248EC3}" type="sibTrans" cxnId="{DCD367F0-BD10-42A0-92B7-C58D002F9651}">
      <dgm:prSet/>
      <dgm:spPr/>
      <dgm:t>
        <a:bodyPr/>
        <a:lstStyle/>
        <a:p>
          <a:endParaRPr kumimoji="1" lang="ja-JP" altLang="en-US"/>
        </a:p>
      </dgm:t>
    </dgm:pt>
    <dgm:pt modelId="{5DFFE145-1DA7-4C90-B411-1D3A14A08B70}">
      <dgm:prSet phldrT="[テキスト]" custT="1"/>
      <dgm:spPr/>
      <dgm:t>
        <a:bodyPr/>
        <a:lstStyle/>
        <a:p>
          <a:r>
            <a:rPr kumimoji="1" lang="ja-JP" altLang="en-US" sz="2400" b="1" dirty="0" smtClean="0"/>
            <a:t>主語は住民のために</a:t>
          </a:r>
          <a:endParaRPr kumimoji="1" lang="ja-JP" altLang="en-US" sz="2400" b="1" dirty="0"/>
        </a:p>
      </dgm:t>
    </dgm:pt>
    <dgm:pt modelId="{4ECD133A-40C1-4BA3-8940-90AECE602C42}" type="parTrans" cxnId="{D742F14D-449C-46F1-89CE-7E4EBC0186DA}">
      <dgm:prSet/>
      <dgm:spPr/>
      <dgm:t>
        <a:bodyPr/>
        <a:lstStyle/>
        <a:p>
          <a:endParaRPr kumimoji="1" lang="ja-JP" altLang="en-US"/>
        </a:p>
      </dgm:t>
    </dgm:pt>
    <dgm:pt modelId="{02616DF0-A078-4890-B126-95660FCE294B}" type="sibTrans" cxnId="{D742F14D-449C-46F1-89CE-7E4EBC0186DA}">
      <dgm:prSet/>
      <dgm:spPr/>
      <dgm:t>
        <a:bodyPr/>
        <a:lstStyle/>
        <a:p>
          <a:endParaRPr kumimoji="1" lang="ja-JP" altLang="en-US"/>
        </a:p>
      </dgm:t>
    </dgm:pt>
    <dgm:pt modelId="{F5EC3C16-2DCF-4F82-AC97-E3C5D14E5C71}">
      <dgm:prSet phldrT="[テキスト]"/>
      <dgm:spPr>
        <a:solidFill>
          <a:schemeClr val="accent1">
            <a:lumMod val="60000"/>
            <a:lumOff val="40000"/>
          </a:schemeClr>
        </a:solidFill>
      </dgm:spPr>
      <dgm:t>
        <a:bodyPr/>
        <a:lstStyle/>
        <a:p>
          <a:r>
            <a:rPr kumimoji="1" lang="ja-JP" altLang="en-US" dirty="0" smtClean="0"/>
            <a:t>連携</a:t>
          </a:r>
          <a:endParaRPr kumimoji="1" lang="ja-JP" altLang="en-US" dirty="0"/>
        </a:p>
      </dgm:t>
    </dgm:pt>
    <dgm:pt modelId="{A8819B60-5DF5-4A70-B921-F80E3B790A6A}" type="parTrans" cxnId="{6C03CB94-594C-4D50-938B-1807F3DBA188}">
      <dgm:prSet/>
      <dgm:spPr/>
      <dgm:t>
        <a:bodyPr/>
        <a:lstStyle/>
        <a:p>
          <a:endParaRPr kumimoji="1" lang="ja-JP" altLang="en-US"/>
        </a:p>
      </dgm:t>
    </dgm:pt>
    <dgm:pt modelId="{17EF2734-A8E8-4B8C-8844-A722068A5571}" type="sibTrans" cxnId="{6C03CB94-594C-4D50-938B-1807F3DBA188}">
      <dgm:prSet/>
      <dgm:spPr/>
      <dgm:t>
        <a:bodyPr/>
        <a:lstStyle/>
        <a:p>
          <a:endParaRPr kumimoji="1" lang="ja-JP" altLang="en-US"/>
        </a:p>
      </dgm:t>
    </dgm:pt>
    <dgm:pt modelId="{08186FD0-6582-48A8-B1FE-884E39B72724}">
      <dgm:prSet phldrT="[テキスト]" custT="1"/>
      <dgm:spPr/>
      <dgm:t>
        <a:bodyPr/>
        <a:lstStyle/>
        <a:p>
          <a:r>
            <a:rPr kumimoji="1" lang="en-US" altLang="ja-JP" sz="2800" b="1" dirty="0" smtClean="0"/>
            <a:t>Win</a:t>
          </a:r>
          <a:r>
            <a:rPr kumimoji="1" lang="ja-JP" altLang="en-US" sz="2800" b="1" dirty="0" smtClean="0"/>
            <a:t>　</a:t>
          </a:r>
          <a:r>
            <a:rPr kumimoji="1" lang="en-US" altLang="ja-JP" sz="2800" b="1" dirty="0" smtClean="0"/>
            <a:t>Win</a:t>
          </a:r>
          <a:r>
            <a:rPr kumimoji="1" lang="ja-JP" altLang="en-US" sz="2800" b="1" dirty="0" smtClean="0"/>
            <a:t>　の関係</a:t>
          </a:r>
          <a:endParaRPr kumimoji="1" lang="ja-JP" altLang="en-US" sz="2800" b="1" dirty="0"/>
        </a:p>
      </dgm:t>
    </dgm:pt>
    <dgm:pt modelId="{604D2CAF-2036-4622-BAC5-F36F5965C2F5}" type="parTrans" cxnId="{306EBF07-F6CF-470F-B00C-7BED50035D9E}">
      <dgm:prSet/>
      <dgm:spPr/>
      <dgm:t>
        <a:bodyPr/>
        <a:lstStyle/>
        <a:p>
          <a:endParaRPr kumimoji="1" lang="ja-JP" altLang="en-US"/>
        </a:p>
      </dgm:t>
    </dgm:pt>
    <dgm:pt modelId="{7F144FA4-0094-4FC8-90CE-2363E7C73A49}" type="sibTrans" cxnId="{306EBF07-F6CF-470F-B00C-7BED50035D9E}">
      <dgm:prSet/>
      <dgm:spPr/>
      <dgm:t>
        <a:bodyPr/>
        <a:lstStyle/>
        <a:p>
          <a:endParaRPr kumimoji="1" lang="ja-JP" altLang="en-US"/>
        </a:p>
      </dgm:t>
    </dgm:pt>
    <dgm:pt modelId="{FB457420-CB26-4B93-AEBB-C9B36BBD0829}">
      <dgm:prSet phldrT="[テキスト]"/>
      <dgm:spPr>
        <a:solidFill>
          <a:schemeClr val="accent1">
            <a:lumMod val="60000"/>
            <a:lumOff val="40000"/>
          </a:schemeClr>
        </a:solidFill>
      </dgm:spPr>
      <dgm:t>
        <a:bodyPr/>
        <a:lstStyle/>
        <a:p>
          <a:r>
            <a:rPr kumimoji="1" lang="ja-JP" altLang="en-US" dirty="0" smtClean="0"/>
            <a:t>事業化</a:t>
          </a:r>
          <a:endParaRPr kumimoji="1" lang="ja-JP" altLang="en-US" dirty="0"/>
        </a:p>
      </dgm:t>
    </dgm:pt>
    <dgm:pt modelId="{B3CE83DB-9D35-4E39-BB05-55F5CF1846C9}" type="parTrans" cxnId="{EF717BC1-0C08-4680-838D-A019D992C94A}">
      <dgm:prSet/>
      <dgm:spPr/>
      <dgm:t>
        <a:bodyPr/>
        <a:lstStyle/>
        <a:p>
          <a:endParaRPr kumimoji="1" lang="ja-JP" altLang="en-US"/>
        </a:p>
      </dgm:t>
    </dgm:pt>
    <dgm:pt modelId="{F3A5ECD9-0D28-4A6E-B5B5-B057C5D5A84D}" type="sibTrans" cxnId="{EF717BC1-0C08-4680-838D-A019D992C94A}">
      <dgm:prSet/>
      <dgm:spPr/>
      <dgm:t>
        <a:bodyPr/>
        <a:lstStyle/>
        <a:p>
          <a:endParaRPr kumimoji="1" lang="ja-JP" altLang="en-US"/>
        </a:p>
      </dgm:t>
    </dgm:pt>
    <dgm:pt modelId="{AC3BAECE-54A4-44F0-ADFE-71A2D28CA09E}">
      <dgm:prSet phldrT="[テキスト]" custT="1"/>
      <dgm:spPr/>
      <dgm:t>
        <a:bodyPr/>
        <a:lstStyle/>
        <a:p>
          <a:r>
            <a:rPr kumimoji="1" lang="ja-JP" altLang="en-US" sz="2800" b="1" dirty="0" smtClean="0"/>
            <a:t>合意形成のプロセスが重要</a:t>
          </a:r>
          <a:endParaRPr kumimoji="1" lang="ja-JP" altLang="en-US" sz="2800" b="1" dirty="0"/>
        </a:p>
      </dgm:t>
    </dgm:pt>
    <dgm:pt modelId="{14DA936B-A6B8-4FF2-9B62-BD86F58A1F3D}" type="parTrans" cxnId="{7374B0A1-B4EA-4015-A648-7D1D4FCAA7B1}">
      <dgm:prSet/>
      <dgm:spPr/>
      <dgm:t>
        <a:bodyPr/>
        <a:lstStyle/>
        <a:p>
          <a:endParaRPr kumimoji="1" lang="ja-JP" altLang="en-US"/>
        </a:p>
      </dgm:t>
    </dgm:pt>
    <dgm:pt modelId="{145BC309-7337-4684-8784-3FAB959E86FD}" type="sibTrans" cxnId="{7374B0A1-B4EA-4015-A648-7D1D4FCAA7B1}">
      <dgm:prSet/>
      <dgm:spPr/>
      <dgm:t>
        <a:bodyPr/>
        <a:lstStyle/>
        <a:p>
          <a:endParaRPr kumimoji="1" lang="ja-JP" altLang="en-US"/>
        </a:p>
      </dgm:t>
    </dgm:pt>
    <dgm:pt modelId="{AA352FFC-CC10-4790-8B82-E11748FA1A47}">
      <dgm:prSet phldrT="[テキスト]"/>
      <dgm:spPr>
        <a:solidFill>
          <a:schemeClr val="accent1">
            <a:lumMod val="60000"/>
            <a:lumOff val="40000"/>
          </a:schemeClr>
        </a:solidFill>
      </dgm:spPr>
      <dgm:t>
        <a:bodyPr/>
        <a:lstStyle/>
        <a:p>
          <a:r>
            <a:rPr kumimoji="1" lang="ja-JP" altLang="en-US" dirty="0" smtClean="0"/>
            <a:t>事務局</a:t>
          </a:r>
          <a:endParaRPr kumimoji="1" lang="ja-JP" altLang="en-US" dirty="0"/>
        </a:p>
      </dgm:t>
    </dgm:pt>
    <dgm:pt modelId="{99AD3351-7DAA-48C2-B77E-55D6B4C7BB3B}" type="parTrans" cxnId="{2253B440-7967-4004-9EB9-0A77A3E6DE68}">
      <dgm:prSet/>
      <dgm:spPr/>
      <dgm:t>
        <a:bodyPr/>
        <a:lstStyle/>
        <a:p>
          <a:endParaRPr kumimoji="1" lang="ja-JP" altLang="en-US"/>
        </a:p>
      </dgm:t>
    </dgm:pt>
    <dgm:pt modelId="{FDCFF313-7F02-4A66-951F-E9C3E5BBE2F0}" type="sibTrans" cxnId="{2253B440-7967-4004-9EB9-0A77A3E6DE68}">
      <dgm:prSet/>
      <dgm:spPr/>
      <dgm:t>
        <a:bodyPr/>
        <a:lstStyle/>
        <a:p>
          <a:endParaRPr kumimoji="1" lang="ja-JP" altLang="en-US"/>
        </a:p>
      </dgm:t>
    </dgm:pt>
    <dgm:pt modelId="{B2EFB5A3-E95D-4BB1-A622-461573A6DE0D}" type="pres">
      <dgm:prSet presAssocID="{B6A04FC6-8C42-4A3A-B0B8-0A24F9F2F1E2}" presName="Name0" presStyleCnt="0">
        <dgm:presLayoutVars>
          <dgm:dir/>
          <dgm:animLvl val="lvl"/>
          <dgm:resizeHandles val="exact"/>
        </dgm:presLayoutVars>
      </dgm:prSet>
      <dgm:spPr/>
      <dgm:t>
        <a:bodyPr/>
        <a:lstStyle/>
        <a:p>
          <a:endParaRPr kumimoji="1" lang="ja-JP" altLang="en-US"/>
        </a:p>
      </dgm:t>
    </dgm:pt>
    <dgm:pt modelId="{65C0A817-3D92-4E4E-879F-37EC75C4BC43}" type="pres">
      <dgm:prSet presAssocID="{EE4EC517-1CA6-4AE0-9F05-7B7E2C56CF62}" presName="linNode" presStyleCnt="0"/>
      <dgm:spPr/>
    </dgm:pt>
    <dgm:pt modelId="{0D7E76C9-3213-4E80-ABBC-326C8DB75F1D}" type="pres">
      <dgm:prSet presAssocID="{EE4EC517-1CA6-4AE0-9F05-7B7E2C56CF62}" presName="parentText" presStyleLbl="node1" presStyleIdx="0" presStyleCnt="4" custScaleX="114216" custScaleY="76047">
        <dgm:presLayoutVars>
          <dgm:chMax val="1"/>
          <dgm:bulletEnabled val="1"/>
        </dgm:presLayoutVars>
      </dgm:prSet>
      <dgm:spPr/>
      <dgm:t>
        <a:bodyPr/>
        <a:lstStyle/>
        <a:p>
          <a:endParaRPr kumimoji="1" lang="ja-JP" altLang="en-US"/>
        </a:p>
      </dgm:t>
    </dgm:pt>
    <dgm:pt modelId="{BE343223-A478-484E-867D-CC5DFF414BE2}" type="pres">
      <dgm:prSet presAssocID="{EE4EC517-1CA6-4AE0-9F05-7B7E2C56CF62}" presName="descendantText" presStyleLbl="alignAccFollowNode1" presStyleIdx="0" presStyleCnt="3" custScaleX="161362" custScaleY="81635">
        <dgm:presLayoutVars>
          <dgm:bulletEnabled val="1"/>
        </dgm:presLayoutVars>
      </dgm:prSet>
      <dgm:spPr/>
      <dgm:t>
        <a:bodyPr/>
        <a:lstStyle/>
        <a:p>
          <a:endParaRPr kumimoji="1" lang="ja-JP" altLang="en-US"/>
        </a:p>
      </dgm:t>
    </dgm:pt>
    <dgm:pt modelId="{E7B57218-3EA6-4B57-9F40-FC3ECE0804DD}" type="pres">
      <dgm:prSet presAssocID="{C04AD4DC-E582-4678-A2BB-7A70768CB4A7}" presName="sp" presStyleCnt="0"/>
      <dgm:spPr/>
    </dgm:pt>
    <dgm:pt modelId="{2A347129-C162-4B52-85E4-52E057D9E1CD}" type="pres">
      <dgm:prSet presAssocID="{F5EC3C16-2DCF-4F82-AC97-E3C5D14E5C71}" presName="linNode" presStyleCnt="0"/>
      <dgm:spPr/>
    </dgm:pt>
    <dgm:pt modelId="{5ED6E0C2-A0FE-4217-887F-0D27EBC7EF53}" type="pres">
      <dgm:prSet presAssocID="{F5EC3C16-2DCF-4F82-AC97-E3C5D14E5C71}" presName="parentText" presStyleLbl="node1" presStyleIdx="1" presStyleCnt="4" custScaleX="77294" custScaleY="61360">
        <dgm:presLayoutVars>
          <dgm:chMax val="1"/>
          <dgm:bulletEnabled val="1"/>
        </dgm:presLayoutVars>
      </dgm:prSet>
      <dgm:spPr/>
      <dgm:t>
        <a:bodyPr/>
        <a:lstStyle/>
        <a:p>
          <a:endParaRPr kumimoji="1" lang="ja-JP" altLang="en-US"/>
        </a:p>
      </dgm:t>
    </dgm:pt>
    <dgm:pt modelId="{BF6901F6-CE9F-49C2-9397-622FD97039A6}" type="pres">
      <dgm:prSet presAssocID="{F5EC3C16-2DCF-4F82-AC97-E3C5D14E5C71}" presName="descendantText" presStyleLbl="alignAccFollowNode1" presStyleIdx="1" presStyleCnt="3" custScaleX="116012" custScaleY="66952">
        <dgm:presLayoutVars>
          <dgm:bulletEnabled val="1"/>
        </dgm:presLayoutVars>
      </dgm:prSet>
      <dgm:spPr/>
      <dgm:t>
        <a:bodyPr/>
        <a:lstStyle/>
        <a:p>
          <a:endParaRPr kumimoji="1" lang="ja-JP" altLang="en-US"/>
        </a:p>
      </dgm:t>
    </dgm:pt>
    <dgm:pt modelId="{E1E9FB24-8775-43E1-A2C7-3EAAA06D4A4A}" type="pres">
      <dgm:prSet presAssocID="{17EF2734-A8E8-4B8C-8844-A722068A5571}" presName="sp" presStyleCnt="0"/>
      <dgm:spPr/>
    </dgm:pt>
    <dgm:pt modelId="{9CAB1783-2CEA-419F-B599-030FBBEEE809}" type="pres">
      <dgm:prSet presAssocID="{FB457420-CB26-4B93-AEBB-C9B36BBD0829}" presName="linNode" presStyleCnt="0"/>
      <dgm:spPr/>
    </dgm:pt>
    <dgm:pt modelId="{37BBF82F-8A5E-4835-B5D6-FEC88411431E}" type="pres">
      <dgm:prSet presAssocID="{FB457420-CB26-4B93-AEBB-C9B36BBD0829}" presName="parentText" presStyleLbl="node1" presStyleIdx="2" presStyleCnt="4" custScaleX="75696" custScaleY="58578">
        <dgm:presLayoutVars>
          <dgm:chMax val="1"/>
          <dgm:bulletEnabled val="1"/>
        </dgm:presLayoutVars>
      </dgm:prSet>
      <dgm:spPr/>
      <dgm:t>
        <a:bodyPr/>
        <a:lstStyle/>
        <a:p>
          <a:endParaRPr kumimoji="1" lang="ja-JP" altLang="en-US"/>
        </a:p>
      </dgm:t>
    </dgm:pt>
    <dgm:pt modelId="{5BEB2637-DAE6-48AE-8EE7-5EE71549634D}" type="pres">
      <dgm:prSet presAssocID="{FB457420-CB26-4B93-AEBB-C9B36BBD0829}" presName="descendantText" presStyleLbl="alignAccFollowNode1" presStyleIdx="2" presStyleCnt="3" custScaleX="112885" custScaleY="67271" custLinFactNeighborX="2421" custLinFactNeighborY="5315">
        <dgm:presLayoutVars>
          <dgm:bulletEnabled val="1"/>
        </dgm:presLayoutVars>
      </dgm:prSet>
      <dgm:spPr/>
      <dgm:t>
        <a:bodyPr/>
        <a:lstStyle/>
        <a:p>
          <a:endParaRPr kumimoji="1" lang="ja-JP" altLang="en-US"/>
        </a:p>
      </dgm:t>
    </dgm:pt>
    <dgm:pt modelId="{EC7C1C78-EC60-4B88-87DB-56216BB9DE06}" type="pres">
      <dgm:prSet presAssocID="{F3A5ECD9-0D28-4A6E-B5B5-B057C5D5A84D}" presName="sp" presStyleCnt="0"/>
      <dgm:spPr/>
    </dgm:pt>
    <dgm:pt modelId="{037B4B3D-BA0D-4505-99F2-729E6BF319FF}" type="pres">
      <dgm:prSet presAssocID="{AA352FFC-CC10-4790-8B82-E11748FA1A47}" presName="linNode" presStyleCnt="0"/>
      <dgm:spPr/>
    </dgm:pt>
    <dgm:pt modelId="{FAD14F00-4A59-4388-8E7A-F9B2A97C8722}" type="pres">
      <dgm:prSet presAssocID="{AA352FFC-CC10-4790-8B82-E11748FA1A47}" presName="parentText" presStyleLbl="node1" presStyleIdx="3" presStyleCnt="4" custScaleX="75696" custScaleY="58578">
        <dgm:presLayoutVars>
          <dgm:chMax val="1"/>
          <dgm:bulletEnabled val="1"/>
        </dgm:presLayoutVars>
      </dgm:prSet>
      <dgm:spPr/>
      <dgm:t>
        <a:bodyPr/>
        <a:lstStyle/>
        <a:p>
          <a:endParaRPr kumimoji="1" lang="ja-JP" altLang="en-US"/>
        </a:p>
      </dgm:t>
    </dgm:pt>
  </dgm:ptLst>
  <dgm:cxnLst>
    <dgm:cxn modelId="{EF717BC1-0C08-4680-838D-A019D992C94A}" srcId="{B6A04FC6-8C42-4A3A-B0B8-0A24F9F2F1E2}" destId="{FB457420-CB26-4B93-AEBB-C9B36BBD0829}" srcOrd="2" destOrd="0" parTransId="{B3CE83DB-9D35-4E39-BB05-55F5CF1846C9}" sibTransId="{F3A5ECD9-0D28-4A6E-B5B5-B057C5D5A84D}"/>
    <dgm:cxn modelId="{D742F14D-449C-46F1-89CE-7E4EBC0186DA}" srcId="{EE4EC517-1CA6-4AE0-9F05-7B7E2C56CF62}" destId="{5DFFE145-1DA7-4C90-B411-1D3A14A08B70}" srcOrd="1" destOrd="0" parTransId="{4ECD133A-40C1-4BA3-8940-90AECE602C42}" sibTransId="{02616DF0-A078-4890-B126-95660FCE294B}"/>
    <dgm:cxn modelId="{ACD15533-A599-4FF1-AFA8-C15109C95C78}" type="presOf" srcId="{FB457420-CB26-4B93-AEBB-C9B36BBD0829}" destId="{37BBF82F-8A5E-4835-B5D6-FEC88411431E}" srcOrd="0" destOrd="0" presId="urn:microsoft.com/office/officeart/2005/8/layout/vList5"/>
    <dgm:cxn modelId="{FEFA8726-5138-4590-82CA-421CF470E26C}" srcId="{B6A04FC6-8C42-4A3A-B0B8-0A24F9F2F1E2}" destId="{EE4EC517-1CA6-4AE0-9F05-7B7E2C56CF62}" srcOrd="0" destOrd="0" parTransId="{ACAF7BD7-BA39-4B06-88BD-97A48E745B0D}" sibTransId="{C04AD4DC-E582-4678-A2BB-7A70768CB4A7}"/>
    <dgm:cxn modelId="{D3BA13B3-CB4E-4904-911B-3F6C1ED1A849}" type="presOf" srcId="{5DFFE145-1DA7-4C90-B411-1D3A14A08B70}" destId="{BE343223-A478-484E-867D-CC5DFF414BE2}" srcOrd="0" destOrd="1" presId="urn:microsoft.com/office/officeart/2005/8/layout/vList5"/>
    <dgm:cxn modelId="{4E1CAC4E-839B-4F76-A86F-CFEFA5F8B905}" type="presOf" srcId="{B6A04FC6-8C42-4A3A-B0B8-0A24F9F2F1E2}" destId="{B2EFB5A3-E95D-4BB1-A622-461573A6DE0D}" srcOrd="0" destOrd="0" presId="urn:microsoft.com/office/officeart/2005/8/layout/vList5"/>
    <dgm:cxn modelId="{BDE71478-96E5-4CC0-8912-44AD7B04820F}" type="presOf" srcId="{AC3BAECE-54A4-44F0-ADFE-71A2D28CA09E}" destId="{5BEB2637-DAE6-48AE-8EE7-5EE71549634D}" srcOrd="0" destOrd="0" presId="urn:microsoft.com/office/officeart/2005/8/layout/vList5"/>
    <dgm:cxn modelId="{6C03CB94-594C-4D50-938B-1807F3DBA188}" srcId="{B6A04FC6-8C42-4A3A-B0B8-0A24F9F2F1E2}" destId="{F5EC3C16-2DCF-4F82-AC97-E3C5D14E5C71}" srcOrd="1" destOrd="0" parTransId="{A8819B60-5DF5-4A70-B921-F80E3B790A6A}" sibTransId="{17EF2734-A8E8-4B8C-8844-A722068A5571}"/>
    <dgm:cxn modelId="{DCD367F0-BD10-42A0-92B7-C58D002F9651}" srcId="{EE4EC517-1CA6-4AE0-9F05-7B7E2C56CF62}" destId="{0E0ADE0A-9D9C-4D73-8109-BF8CB3CD671B}" srcOrd="0" destOrd="0" parTransId="{438F35F0-EDA0-4972-B855-B5324A38553D}" sibTransId="{D5D4A566-7F6E-49CE-B584-57951F248EC3}"/>
    <dgm:cxn modelId="{306EBF07-F6CF-470F-B00C-7BED50035D9E}" srcId="{F5EC3C16-2DCF-4F82-AC97-E3C5D14E5C71}" destId="{08186FD0-6582-48A8-B1FE-884E39B72724}" srcOrd="0" destOrd="0" parTransId="{604D2CAF-2036-4622-BAC5-F36F5965C2F5}" sibTransId="{7F144FA4-0094-4FC8-90CE-2363E7C73A49}"/>
    <dgm:cxn modelId="{F7D14DF7-91D6-4F20-8CB6-829A895DA909}" type="presOf" srcId="{F5EC3C16-2DCF-4F82-AC97-E3C5D14E5C71}" destId="{5ED6E0C2-A0FE-4217-887F-0D27EBC7EF53}" srcOrd="0" destOrd="0" presId="urn:microsoft.com/office/officeart/2005/8/layout/vList5"/>
    <dgm:cxn modelId="{7374B0A1-B4EA-4015-A648-7D1D4FCAA7B1}" srcId="{FB457420-CB26-4B93-AEBB-C9B36BBD0829}" destId="{AC3BAECE-54A4-44F0-ADFE-71A2D28CA09E}" srcOrd="0" destOrd="0" parTransId="{14DA936B-A6B8-4FF2-9B62-BD86F58A1F3D}" sibTransId="{145BC309-7337-4684-8784-3FAB959E86FD}"/>
    <dgm:cxn modelId="{8489FD65-61C3-48F8-9AE8-97DCE93EEE00}" type="presOf" srcId="{0E0ADE0A-9D9C-4D73-8109-BF8CB3CD671B}" destId="{BE343223-A478-484E-867D-CC5DFF414BE2}" srcOrd="0" destOrd="0" presId="urn:microsoft.com/office/officeart/2005/8/layout/vList5"/>
    <dgm:cxn modelId="{A3B51A1C-62EB-4A92-B1FC-E8D01A60627F}" type="presOf" srcId="{EE4EC517-1CA6-4AE0-9F05-7B7E2C56CF62}" destId="{0D7E76C9-3213-4E80-ABBC-326C8DB75F1D}" srcOrd="0" destOrd="0" presId="urn:microsoft.com/office/officeart/2005/8/layout/vList5"/>
    <dgm:cxn modelId="{2253B440-7967-4004-9EB9-0A77A3E6DE68}" srcId="{B6A04FC6-8C42-4A3A-B0B8-0A24F9F2F1E2}" destId="{AA352FFC-CC10-4790-8B82-E11748FA1A47}" srcOrd="3" destOrd="0" parTransId="{99AD3351-7DAA-48C2-B77E-55D6B4C7BB3B}" sibTransId="{FDCFF313-7F02-4A66-951F-E9C3E5BBE2F0}"/>
    <dgm:cxn modelId="{1EAD7711-BEC3-4E8D-8714-016E10DC1F50}" type="presOf" srcId="{AA352FFC-CC10-4790-8B82-E11748FA1A47}" destId="{FAD14F00-4A59-4388-8E7A-F9B2A97C8722}" srcOrd="0" destOrd="0" presId="urn:microsoft.com/office/officeart/2005/8/layout/vList5"/>
    <dgm:cxn modelId="{3101D51B-A7ED-4200-B261-AE1A565FEF35}" type="presOf" srcId="{08186FD0-6582-48A8-B1FE-884E39B72724}" destId="{BF6901F6-CE9F-49C2-9397-622FD97039A6}" srcOrd="0" destOrd="0" presId="urn:microsoft.com/office/officeart/2005/8/layout/vList5"/>
    <dgm:cxn modelId="{DDB41CC4-1D4C-4F57-BD25-71E3FC5B0CDA}" type="presParOf" srcId="{B2EFB5A3-E95D-4BB1-A622-461573A6DE0D}" destId="{65C0A817-3D92-4E4E-879F-37EC75C4BC43}" srcOrd="0" destOrd="0" presId="urn:microsoft.com/office/officeart/2005/8/layout/vList5"/>
    <dgm:cxn modelId="{587D7A01-3A3C-488B-90D1-B3B9E1158F6E}" type="presParOf" srcId="{65C0A817-3D92-4E4E-879F-37EC75C4BC43}" destId="{0D7E76C9-3213-4E80-ABBC-326C8DB75F1D}" srcOrd="0" destOrd="0" presId="urn:microsoft.com/office/officeart/2005/8/layout/vList5"/>
    <dgm:cxn modelId="{219CBAEF-2E9D-4D30-946D-4D6460B567C3}" type="presParOf" srcId="{65C0A817-3D92-4E4E-879F-37EC75C4BC43}" destId="{BE343223-A478-484E-867D-CC5DFF414BE2}" srcOrd="1" destOrd="0" presId="urn:microsoft.com/office/officeart/2005/8/layout/vList5"/>
    <dgm:cxn modelId="{9B33C439-D7AA-4532-B98D-6C088C9D6ACE}" type="presParOf" srcId="{B2EFB5A3-E95D-4BB1-A622-461573A6DE0D}" destId="{E7B57218-3EA6-4B57-9F40-FC3ECE0804DD}" srcOrd="1" destOrd="0" presId="urn:microsoft.com/office/officeart/2005/8/layout/vList5"/>
    <dgm:cxn modelId="{176F5644-C22B-44F1-AC34-0C4BC49FDA44}" type="presParOf" srcId="{B2EFB5A3-E95D-4BB1-A622-461573A6DE0D}" destId="{2A347129-C162-4B52-85E4-52E057D9E1CD}" srcOrd="2" destOrd="0" presId="urn:microsoft.com/office/officeart/2005/8/layout/vList5"/>
    <dgm:cxn modelId="{7EDBC84C-B315-400C-BE44-A920722B5CA8}" type="presParOf" srcId="{2A347129-C162-4B52-85E4-52E057D9E1CD}" destId="{5ED6E0C2-A0FE-4217-887F-0D27EBC7EF53}" srcOrd="0" destOrd="0" presId="urn:microsoft.com/office/officeart/2005/8/layout/vList5"/>
    <dgm:cxn modelId="{D15A0491-EE81-41A9-BEF5-9DD2BD178572}" type="presParOf" srcId="{2A347129-C162-4B52-85E4-52E057D9E1CD}" destId="{BF6901F6-CE9F-49C2-9397-622FD97039A6}" srcOrd="1" destOrd="0" presId="urn:microsoft.com/office/officeart/2005/8/layout/vList5"/>
    <dgm:cxn modelId="{3504E0EF-0C3E-4FF9-9205-CEE49B691FAE}" type="presParOf" srcId="{B2EFB5A3-E95D-4BB1-A622-461573A6DE0D}" destId="{E1E9FB24-8775-43E1-A2C7-3EAAA06D4A4A}" srcOrd="3" destOrd="0" presId="urn:microsoft.com/office/officeart/2005/8/layout/vList5"/>
    <dgm:cxn modelId="{98F93A80-D522-4ED2-9F32-E524CC67E25C}" type="presParOf" srcId="{B2EFB5A3-E95D-4BB1-A622-461573A6DE0D}" destId="{9CAB1783-2CEA-419F-B599-030FBBEEE809}" srcOrd="4" destOrd="0" presId="urn:microsoft.com/office/officeart/2005/8/layout/vList5"/>
    <dgm:cxn modelId="{8D86D032-430F-4666-8D04-99E5D4039864}" type="presParOf" srcId="{9CAB1783-2CEA-419F-B599-030FBBEEE809}" destId="{37BBF82F-8A5E-4835-B5D6-FEC88411431E}" srcOrd="0" destOrd="0" presId="urn:microsoft.com/office/officeart/2005/8/layout/vList5"/>
    <dgm:cxn modelId="{6114E630-43BA-48E8-BF21-80F498A7CEBC}" type="presParOf" srcId="{9CAB1783-2CEA-419F-B599-030FBBEEE809}" destId="{5BEB2637-DAE6-48AE-8EE7-5EE71549634D}" srcOrd="1" destOrd="0" presId="urn:microsoft.com/office/officeart/2005/8/layout/vList5"/>
    <dgm:cxn modelId="{1C85AB46-D17B-438F-BAFD-774F7A151D6F}" type="presParOf" srcId="{B2EFB5A3-E95D-4BB1-A622-461573A6DE0D}" destId="{EC7C1C78-EC60-4B88-87DB-56216BB9DE06}" srcOrd="5" destOrd="0" presId="urn:microsoft.com/office/officeart/2005/8/layout/vList5"/>
    <dgm:cxn modelId="{0DF45AF0-9562-4D6C-AD87-4AE71659C290}" type="presParOf" srcId="{B2EFB5A3-E95D-4BB1-A622-461573A6DE0D}" destId="{037B4B3D-BA0D-4505-99F2-729E6BF319FF}" srcOrd="6" destOrd="0" presId="urn:microsoft.com/office/officeart/2005/8/layout/vList5"/>
    <dgm:cxn modelId="{C5DFCC5C-F5BD-44F9-8F5C-EA9E129F8676}" type="presParOf" srcId="{037B4B3D-BA0D-4505-99F2-729E6BF319FF}" destId="{FAD14F00-4A59-4388-8E7A-F9B2A97C872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687" cy="4973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322" y="1"/>
            <a:ext cx="2949686" cy="497367"/>
          </a:xfrm>
          <a:prstGeom prst="rect">
            <a:avLst/>
          </a:prstGeom>
        </p:spPr>
        <p:txBody>
          <a:bodyPr vert="horz" lIns="92226" tIns="46113" rIns="92226" bIns="46113" rtlCol="0"/>
          <a:lstStyle>
            <a:lvl1pPr algn="r">
              <a:defRPr sz="1200"/>
            </a:lvl1pPr>
          </a:lstStyle>
          <a:p>
            <a:fld id="{77C12A77-2314-409C-BB5E-7376D7AA7C34}" type="datetimeFigureOut">
              <a:rPr kumimoji="1" lang="ja-JP" altLang="en-US" smtClean="0"/>
              <a:t>2015/3/23</a:t>
            </a:fld>
            <a:endParaRPr kumimoji="1" lang="ja-JP" altLang="en-US"/>
          </a:p>
        </p:txBody>
      </p:sp>
      <p:sp>
        <p:nvSpPr>
          <p:cNvPr id="4" name="フッター プレースホルダー 3"/>
          <p:cNvSpPr>
            <a:spLocks noGrp="1"/>
          </p:cNvSpPr>
          <p:nvPr>
            <p:ph type="ftr" sz="quarter" idx="2"/>
          </p:nvPr>
        </p:nvSpPr>
        <p:spPr>
          <a:xfrm>
            <a:off x="1" y="9440372"/>
            <a:ext cx="2949687" cy="497366"/>
          </a:xfrm>
          <a:prstGeom prst="rect">
            <a:avLst/>
          </a:prstGeom>
        </p:spPr>
        <p:txBody>
          <a:bodyPr vert="horz" lIns="92226" tIns="46113" rIns="92226" bIns="461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322" y="9440372"/>
            <a:ext cx="2949686" cy="497366"/>
          </a:xfrm>
          <a:prstGeom prst="rect">
            <a:avLst/>
          </a:prstGeom>
        </p:spPr>
        <p:txBody>
          <a:bodyPr vert="horz" lIns="92226" tIns="46113" rIns="92226" bIns="46113" rtlCol="0" anchor="b"/>
          <a:lstStyle>
            <a:lvl1pPr algn="r">
              <a:defRPr sz="1200"/>
            </a:lvl1pPr>
          </a:lstStyle>
          <a:p>
            <a:fld id="{7114CC9A-9BFF-4077-9E9F-1DD6B7D25BF6}" type="slidenum">
              <a:rPr kumimoji="1" lang="ja-JP" altLang="en-US" smtClean="0"/>
              <a:t>‹#›</a:t>
            </a:fld>
            <a:endParaRPr kumimoji="1" lang="ja-JP" altLang="en-US"/>
          </a:p>
        </p:txBody>
      </p:sp>
    </p:spTree>
    <p:extLst>
      <p:ext uri="{BB962C8B-B14F-4D97-AF65-F5344CB8AC3E}">
        <p14:creationId xmlns:p14="http://schemas.microsoft.com/office/powerpoint/2010/main" val="189761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099" cy="4969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2226" tIns="46113" rIns="92226" bIns="46113" rtlCol="0"/>
          <a:lstStyle>
            <a:lvl1pPr algn="r">
              <a:defRPr sz="1200"/>
            </a:lvl1pPr>
          </a:lstStyle>
          <a:p>
            <a:fld id="{FE8D82D1-74BC-49AA-8F70-71E8D84CA579}" type="datetimeFigureOut">
              <a:rPr kumimoji="1" lang="ja-JP" altLang="en-US" smtClean="0"/>
              <a:t>2015/3/23</a:t>
            </a:fld>
            <a:endParaRPr kumimoji="1" lang="ja-JP" altLang="en-US"/>
          </a:p>
        </p:txBody>
      </p:sp>
      <p:sp>
        <p:nvSpPr>
          <p:cNvPr id="4" name="スライド イメージ プレースホルダー 3"/>
          <p:cNvSpPr>
            <a:spLocks noGrp="1" noRot="1" noChangeAspect="1"/>
          </p:cNvSpPr>
          <p:nvPr>
            <p:ph type="sldImg" idx="2"/>
          </p:nvPr>
        </p:nvSpPr>
        <p:spPr>
          <a:xfrm>
            <a:off x="915988" y="744538"/>
            <a:ext cx="4973637"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562" y="4721187"/>
            <a:ext cx="5444490" cy="4472702"/>
          </a:xfrm>
          <a:prstGeom prst="rect">
            <a:avLst/>
          </a:prstGeom>
        </p:spPr>
        <p:txBody>
          <a:bodyPr vert="horz" lIns="92226" tIns="46113" rIns="92226" bIns="461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099" cy="496967"/>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2226" tIns="46113" rIns="92226" bIns="46113" rtlCol="0" anchor="b"/>
          <a:lstStyle>
            <a:lvl1pPr algn="r">
              <a:defRPr sz="1200"/>
            </a:lvl1pPr>
          </a:lstStyle>
          <a:p>
            <a:fld id="{18ADC257-F7F1-4401-A021-B9220580FA4E}" type="slidenum">
              <a:rPr kumimoji="1" lang="ja-JP" altLang="en-US" smtClean="0"/>
              <a:t>‹#›</a:t>
            </a:fld>
            <a:endParaRPr kumimoji="1" lang="ja-JP" altLang="en-US"/>
          </a:p>
        </p:txBody>
      </p:sp>
    </p:spTree>
    <p:extLst>
      <p:ext uri="{BB962C8B-B14F-4D97-AF65-F5344CB8AC3E}">
        <p14:creationId xmlns:p14="http://schemas.microsoft.com/office/powerpoint/2010/main" val="4253003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E18FAE8-454E-42F3-ACBB-415E4C03B445}" type="slidenum">
              <a:rPr kumimoji="1" lang="ja-JP" altLang="en-US" smtClean="0"/>
              <a:t>2</a:t>
            </a:fld>
            <a:endParaRPr kumimoji="1" lang="ja-JP" altLang="en-US"/>
          </a:p>
        </p:txBody>
      </p:sp>
      <p:sp>
        <p:nvSpPr>
          <p:cNvPr id="6" name="日付プレースホルダー 5"/>
          <p:cNvSpPr>
            <a:spLocks noGrp="1"/>
          </p:cNvSpPr>
          <p:nvPr>
            <p:ph type="dt" idx="11"/>
          </p:nvPr>
        </p:nvSpPr>
        <p:spPr/>
        <p:txBody>
          <a:bodyPr/>
          <a:lstStyle/>
          <a:p>
            <a:fld id="{9D885DEB-C81C-4F03-93CB-68700CB749D6}" type="datetime1">
              <a:rPr kumimoji="1" lang="ja-JP" altLang="en-US" smtClean="0"/>
              <a:t>2015/3/23</a:t>
            </a:fld>
            <a:endParaRPr kumimoji="1" lang="ja-JP" altLang="en-US"/>
          </a:p>
        </p:txBody>
      </p:sp>
    </p:spTree>
    <p:extLst>
      <p:ext uri="{BB962C8B-B14F-4D97-AF65-F5344CB8AC3E}">
        <p14:creationId xmlns:p14="http://schemas.microsoft.com/office/powerpoint/2010/main" val="425488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11B339-A0C8-441D-BF41-E37A53B450F7}" type="slidenum">
              <a:rPr kumimoji="1" lang="ja-JP" altLang="en-US" smtClean="0"/>
              <a:t>18</a:t>
            </a:fld>
            <a:endParaRPr kumimoji="1" lang="ja-JP" altLang="en-US"/>
          </a:p>
        </p:txBody>
      </p:sp>
    </p:spTree>
    <p:extLst>
      <p:ext uri="{BB962C8B-B14F-4D97-AF65-F5344CB8AC3E}">
        <p14:creationId xmlns:p14="http://schemas.microsoft.com/office/powerpoint/2010/main" val="264931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11B339-A0C8-441D-BF41-E37A53B450F7}" type="slidenum">
              <a:rPr kumimoji="1" lang="ja-JP" altLang="en-US" smtClean="0"/>
              <a:t>19</a:t>
            </a:fld>
            <a:endParaRPr kumimoji="1" lang="ja-JP" altLang="en-US"/>
          </a:p>
        </p:txBody>
      </p:sp>
    </p:spTree>
    <p:extLst>
      <p:ext uri="{BB962C8B-B14F-4D97-AF65-F5344CB8AC3E}">
        <p14:creationId xmlns:p14="http://schemas.microsoft.com/office/powerpoint/2010/main" val="250055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fld id="{38F21792-5467-4FE9-963B-CF8407D82B72}" type="datetime1">
              <a:rPr kumimoji="1" lang="ja-JP" altLang="en-US" smtClean="0"/>
              <a:t>2015/3/23</a:t>
            </a:fld>
            <a:endParaRPr kumimoji="1" lang="ja-JP" altLang="en-US"/>
          </a:p>
        </p:txBody>
      </p:sp>
      <p:sp>
        <p:nvSpPr>
          <p:cNvPr id="5" name="スライド番号プレースホルダー 4"/>
          <p:cNvSpPr>
            <a:spLocks noGrp="1"/>
          </p:cNvSpPr>
          <p:nvPr>
            <p:ph type="sldNum" sz="quarter" idx="11"/>
          </p:nvPr>
        </p:nvSpPr>
        <p:spPr/>
        <p:txBody>
          <a:bodyPr/>
          <a:lstStyle/>
          <a:p>
            <a:fld id="{3E18FAE8-454E-42F3-ACBB-415E4C03B445}" type="slidenum">
              <a:rPr kumimoji="1" lang="ja-JP" altLang="en-US" smtClean="0"/>
              <a:t>20</a:t>
            </a:fld>
            <a:endParaRPr kumimoji="1" lang="ja-JP" altLang="en-US"/>
          </a:p>
        </p:txBody>
      </p:sp>
    </p:spTree>
    <p:extLst>
      <p:ext uri="{BB962C8B-B14F-4D97-AF65-F5344CB8AC3E}">
        <p14:creationId xmlns:p14="http://schemas.microsoft.com/office/powerpoint/2010/main" val="352473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11B339-A0C8-441D-BF41-E37A53B450F7}" type="slidenum">
              <a:rPr kumimoji="1" lang="ja-JP" altLang="en-US" smtClean="0"/>
              <a:t>21</a:t>
            </a:fld>
            <a:endParaRPr kumimoji="1" lang="ja-JP" altLang="en-US"/>
          </a:p>
        </p:txBody>
      </p:sp>
    </p:spTree>
    <p:extLst>
      <p:ext uri="{BB962C8B-B14F-4D97-AF65-F5344CB8AC3E}">
        <p14:creationId xmlns:p14="http://schemas.microsoft.com/office/powerpoint/2010/main" val="97970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25</a:t>
            </a:fld>
            <a:endParaRPr kumimoji="1" lang="ja-JP" altLang="en-US"/>
          </a:p>
        </p:txBody>
      </p:sp>
    </p:spTree>
    <p:extLst>
      <p:ext uri="{BB962C8B-B14F-4D97-AF65-F5344CB8AC3E}">
        <p14:creationId xmlns:p14="http://schemas.microsoft.com/office/powerpoint/2010/main" val="303281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fld id="{38F21792-5467-4FE9-963B-CF8407D82B72}" type="datetime1">
              <a:rPr kumimoji="1" lang="ja-JP" altLang="en-US" smtClean="0"/>
              <a:t>2015/3/23</a:t>
            </a:fld>
            <a:endParaRPr kumimoji="1" lang="ja-JP" altLang="en-US"/>
          </a:p>
        </p:txBody>
      </p:sp>
      <p:sp>
        <p:nvSpPr>
          <p:cNvPr id="5" name="スライド番号プレースホルダー 4"/>
          <p:cNvSpPr>
            <a:spLocks noGrp="1"/>
          </p:cNvSpPr>
          <p:nvPr>
            <p:ph type="sldNum" sz="quarter" idx="11"/>
          </p:nvPr>
        </p:nvSpPr>
        <p:spPr/>
        <p:txBody>
          <a:bodyPr/>
          <a:lstStyle/>
          <a:p>
            <a:fld id="{3E18FAE8-454E-42F3-ACBB-415E4C03B445}" type="slidenum">
              <a:rPr kumimoji="1" lang="ja-JP" altLang="en-US" smtClean="0"/>
              <a:t>26</a:t>
            </a:fld>
            <a:endParaRPr kumimoji="1" lang="ja-JP" altLang="en-US"/>
          </a:p>
        </p:txBody>
      </p:sp>
    </p:spTree>
    <p:extLst>
      <p:ext uri="{BB962C8B-B14F-4D97-AF65-F5344CB8AC3E}">
        <p14:creationId xmlns:p14="http://schemas.microsoft.com/office/powerpoint/2010/main" val="211925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27</a:t>
            </a:fld>
            <a:endParaRPr kumimoji="1" lang="ja-JP" altLang="en-US"/>
          </a:p>
        </p:txBody>
      </p:sp>
    </p:spTree>
    <p:extLst>
      <p:ext uri="{BB962C8B-B14F-4D97-AF65-F5344CB8AC3E}">
        <p14:creationId xmlns:p14="http://schemas.microsoft.com/office/powerpoint/2010/main" val="1344848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b="1" dirty="0"/>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28</a:t>
            </a:fld>
            <a:endParaRPr kumimoji="1" lang="ja-JP" altLang="en-US"/>
          </a:p>
        </p:txBody>
      </p:sp>
    </p:spTree>
    <p:extLst>
      <p:ext uri="{BB962C8B-B14F-4D97-AF65-F5344CB8AC3E}">
        <p14:creationId xmlns:p14="http://schemas.microsoft.com/office/powerpoint/2010/main" val="272565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fld id="{38F21792-5467-4FE9-963B-CF8407D82B72}" type="datetime1">
              <a:rPr kumimoji="1" lang="ja-JP" altLang="en-US" smtClean="0"/>
              <a:t>2015/3/23</a:t>
            </a:fld>
            <a:endParaRPr kumimoji="1" lang="ja-JP" altLang="en-US"/>
          </a:p>
        </p:txBody>
      </p:sp>
      <p:sp>
        <p:nvSpPr>
          <p:cNvPr id="5" name="スライド番号プレースホルダー 4"/>
          <p:cNvSpPr>
            <a:spLocks noGrp="1"/>
          </p:cNvSpPr>
          <p:nvPr>
            <p:ph type="sldNum" sz="quarter" idx="11"/>
          </p:nvPr>
        </p:nvSpPr>
        <p:spPr/>
        <p:txBody>
          <a:bodyPr/>
          <a:lstStyle/>
          <a:p>
            <a:fld id="{3E18FAE8-454E-42F3-ACBB-415E4C03B445}" type="slidenum">
              <a:rPr kumimoji="1" lang="ja-JP" altLang="en-US" smtClean="0"/>
              <a:t>31</a:t>
            </a:fld>
            <a:endParaRPr kumimoji="1" lang="ja-JP" altLang="en-US"/>
          </a:p>
        </p:txBody>
      </p:sp>
    </p:spTree>
    <p:extLst>
      <p:ext uri="{BB962C8B-B14F-4D97-AF65-F5344CB8AC3E}">
        <p14:creationId xmlns:p14="http://schemas.microsoft.com/office/powerpoint/2010/main" val="4119665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34</a:t>
            </a:fld>
            <a:endParaRPr kumimoji="1" lang="ja-JP" altLang="en-US"/>
          </a:p>
        </p:txBody>
      </p:sp>
    </p:spTree>
    <p:extLst>
      <p:ext uri="{BB962C8B-B14F-4D97-AF65-F5344CB8AC3E}">
        <p14:creationId xmlns:p14="http://schemas.microsoft.com/office/powerpoint/2010/main" val="222653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p:cNvSpPr>
            <a:spLocks noGrp="1"/>
          </p:cNvSpPr>
          <p:nvPr>
            <p:ph type="dt" idx="10"/>
          </p:nvPr>
        </p:nvSpPr>
        <p:spPr/>
        <p:txBody>
          <a:bodyPr/>
          <a:lstStyle/>
          <a:p>
            <a:fld id="{735B972E-4755-4087-BF70-7CDBD208836F}" type="datetime1">
              <a:rPr kumimoji="1" lang="ja-JP" altLang="en-US" smtClean="0"/>
              <a:t>2015/3/23</a:t>
            </a:fld>
            <a:endParaRPr kumimoji="1" lang="ja-JP" altLang="en-US"/>
          </a:p>
        </p:txBody>
      </p:sp>
      <p:sp>
        <p:nvSpPr>
          <p:cNvPr id="5" name="スライド番号プレースホルダー 4"/>
          <p:cNvSpPr>
            <a:spLocks noGrp="1"/>
          </p:cNvSpPr>
          <p:nvPr>
            <p:ph type="sldNum" sz="quarter" idx="11"/>
          </p:nvPr>
        </p:nvSpPr>
        <p:spPr/>
        <p:txBody>
          <a:bodyPr/>
          <a:lstStyle/>
          <a:p>
            <a:fld id="{3E18FAE8-454E-42F3-ACBB-415E4C03B445}" type="slidenum">
              <a:rPr kumimoji="1" lang="ja-JP" altLang="en-US" smtClean="0"/>
              <a:t>8</a:t>
            </a:fld>
            <a:endParaRPr kumimoji="1" lang="ja-JP" altLang="en-US"/>
          </a:p>
        </p:txBody>
      </p:sp>
    </p:spTree>
    <p:extLst>
      <p:ext uri="{BB962C8B-B14F-4D97-AF65-F5344CB8AC3E}">
        <p14:creationId xmlns:p14="http://schemas.microsoft.com/office/powerpoint/2010/main" val="235749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b="1" dirty="0"/>
              <a:t>毎年</a:t>
            </a:r>
            <a:r>
              <a:rPr lang="en-US" altLang="ja-JP" sz="1600" b="1" dirty="0"/>
              <a:t>1</a:t>
            </a:r>
            <a:r>
              <a:rPr lang="ja-JP" altLang="en-US" sz="1600" b="1" dirty="0"/>
              <a:t>回は第</a:t>
            </a:r>
            <a:r>
              <a:rPr lang="en-US" altLang="ja-JP" sz="1600" b="1" dirty="0"/>
              <a:t>2</a:t>
            </a:r>
            <a:r>
              <a:rPr lang="ja-JP" altLang="en-US" sz="1600" b="1" dirty="0"/>
              <a:t>専門委員会が開催してきたが、今年は、住民の皆さんの身近な人が身近な話題をテーマにしようということで、第</a:t>
            </a:r>
            <a:r>
              <a:rPr lang="en-US" altLang="ja-JP" sz="1600" b="1" dirty="0"/>
              <a:t>2</a:t>
            </a:r>
            <a:r>
              <a:rPr lang="ja-JP" altLang="en-US" sz="1600" b="1" dirty="0"/>
              <a:t>専門委員によるリレートークを行った。</a:t>
            </a:r>
            <a:endParaRPr lang="en-US" altLang="ja-JP" sz="1600" b="1" dirty="0"/>
          </a:p>
          <a:p>
            <a:r>
              <a:rPr lang="ja-JP" altLang="en-US" sz="1600" b="1" dirty="0"/>
              <a:t>トーク者：★</a:t>
            </a:r>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35</a:t>
            </a:fld>
            <a:endParaRPr kumimoji="1" lang="ja-JP" altLang="en-US"/>
          </a:p>
        </p:txBody>
      </p:sp>
    </p:spTree>
    <p:extLst>
      <p:ext uri="{BB962C8B-B14F-4D97-AF65-F5344CB8AC3E}">
        <p14:creationId xmlns:p14="http://schemas.microsoft.com/office/powerpoint/2010/main" val="2204507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081" y="4720985"/>
            <a:ext cx="5445453" cy="4818764"/>
          </a:xfrm>
        </p:spPr>
        <p:txBody>
          <a:bodyPr/>
          <a:lstStyle/>
          <a:p>
            <a:endParaRPr kumimoji="1" lang="ja-JP" altLang="en-US" dirty="0"/>
          </a:p>
        </p:txBody>
      </p:sp>
      <p:sp>
        <p:nvSpPr>
          <p:cNvPr id="4" name="日付プレースホルダー 3"/>
          <p:cNvSpPr>
            <a:spLocks noGrp="1"/>
          </p:cNvSpPr>
          <p:nvPr>
            <p:ph type="dt" idx="10"/>
          </p:nvPr>
        </p:nvSpPr>
        <p:spPr/>
        <p:txBody>
          <a:bodyPr/>
          <a:lstStyle/>
          <a:p>
            <a:fld id="{DA39A4B8-81A9-4B41-9B07-444C9EF4E752}" type="datetime1">
              <a:rPr kumimoji="1" lang="ja-JP" altLang="en-US" smtClean="0"/>
              <a:t>2015/3/23</a:t>
            </a:fld>
            <a:endParaRPr kumimoji="1" lang="ja-JP" altLang="en-US"/>
          </a:p>
        </p:txBody>
      </p:sp>
      <p:sp>
        <p:nvSpPr>
          <p:cNvPr id="5" name="スライド番号プレースホルダー 4"/>
          <p:cNvSpPr>
            <a:spLocks noGrp="1"/>
          </p:cNvSpPr>
          <p:nvPr>
            <p:ph type="sldNum" sz="quarter" idx="11"/>
          </p:nvPr>
        </p:nvSpPr>
        <p:spPr/>
        <p:txBody>
          <a:bodyPr/>
          <a:lstStyle/>
          <a:p>
            <a:fld id="{3E18FAE8-454E-42F3-ACBB-415E4C03B445}" type="slidenum">
              <a:rPr kumimoji="1" lang="ja-JP" altLang="en-US" smtClean="0"/>
              <a:t>36</a:t>
            </a:fld>
            <a:endParaRPr kumimoji="1" lang="ja-JP" altLang="en-US"/>
          </a:p>
        </p:txBody>
      </p:sp>
    </p:spTree>
    <p:extLst>
      <p:ext uri="{BB962C8B-B14F-4D97-AF65-F5344CB8AC3E}">
        <p14:creationId xmlns:p14="http://schemas.microsoft.com/office/powerpoint/2010/main" val="143720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lang="en-US" altLang="ja-JP" dirty="0"/>
          </a:p>
          <a:p>
            <a:endParaRPr kumimoji="1" lang="en-US" altLang="ja-JP" dirty="0" smtClean="0"/>
          </a:p>
        </p:txBody>
      </p:sp>
      <p:sp>
        <p:nvSpPr>
          <p:cNvPr id="4" name="日付プレースホルダー 3"/>
          <p:cNvSpPr>
            <a:spLocks noGrp="1"/>
          </p:cNvSpPr>
          <p:nvPr>
            <p:ph type="dt" idx="10"/>
          </p:nvPr>
        </p:nvSpPr>
        <p:spPr/>
        <p:txBody>
          <a:bodyPr/>
          <a:lstStyle/>
          <a:p>
            <a:fld id="{38F21792-5467-4FE9-963B-CF8407D82B72}" type="datetime1">
              <a:rPr kumimoji="1" lang="ja-JP" altLang="en-US" smtClean="0"/>
              <a:t>2015/3/23</a:t>
            </a:fld>
            <a:endParaRPr kumimoji="1" lang="ja-JP" altLang="en-US"/>
          </a:p>
        </p:txBody>
      </p:sp>
      <p:sp>
        <p:nvSpPr>
          <p:cNvPr id="5" name="スライド番号プレースホルダー 4"/>
          <p:cNvSpPr>
            <a:spLocks noGrp="1"/>
          </p:cNvSpPr>
          <p:nvPr>
            <p:ph type="sldNum" sz="quarter" idx="11"/>
          </p:nvPr>
        </p:nvSpPr>
        <p:spPr/>
        <p:txBody>
          <a:bodyPr/>
          <a:lstStyle/>
          <a:p>
            <a:fld id="{3E18FAE8-454E-42F3-ACBB-415E4C03B445}" type="slidenum">
              <a:rPr kumimoji="1" lang="ja-JP" altLang="en-US" smtClean="0"/>
              <a:t>37</a:t>
            </a:fld>
            <a:endParaRPr kumimoji="1" lang="ja-JP" altLang="en-US"/>
          </a:p>
        </p:txBody>
      </p:sp>
    </p:spTree>
    <p:extLst>
      <p:ext uri="{BB962C8B-B14F-4D97-AF65-F5344CB8AC3E}">
        <p14:creationId xmlns:p14="http://schemas.microsoft.com/office/powerpoint/2010/main" val="372013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9</a:t>
            </a:fld>
            <a:endParaRPr kumimoji="1" lang="ja-JP" altLang="en-US"/>
          </a:p>
        </p:txBody>
      </p:sp>
    </p:spTree>
    <p:extLst>
      <p:ext uri="{BB962C8B-B14F-4D97-AF65-F5344CB8AC3E}">
        <p14:creationId xmlns:p14="http://schemas.microsoft.com/office/powerpoint/2010/main" val="296999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b="1" dirty="0"/>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10</a:t>
            </a:fld>
            <a:endParaRPr kumimoji="1" lang="ja-JP" altLang="en-US"/>
          </a:p>
        </p:txBody>
      </p:sp>
    </p:spTree>
    <p:extLst>
      <p:ext uri="{BB962C8B-B14F-4D97-AF65-F5344CB8AC3E}">
        <p14:creationId xmlns:p14="http://schemas.microsoft.com/office/powerpoint/2010/main" val="294362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11</a:t>
            </a:fld>
            <a:endParaRPr kumimoji="1" lang="ja-JP" altLang="en-US"/>
          </a:p>
        </p:txBody>
      </p:sp>
    </p:spTree>
    <p:extLst>
      <p:ext uri="{BB962C8B-B14F-4D97-AF65-F5344CB8AC3E}">
        <p14:creationId xmlns:p14="http://schemas.microsoft.com/office/powerpoint/2010/main" val="124231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0575" y="1123950"/>
            <a:ext cx="4970463" cy="3727450"/>
          </a:xfrm>
        </p:spPr>
      </p:sp>
      <p:sp>
        <p:nvSpPr>
          <p:cNvPr id="3" name="ノート プレースホルダー 2"/>
          <p:cNvSpPr>
            <a:spLocks noGrp="1"/>
          </p:cNvSpPr>
          <p:nvPr>
            <p:ph type="body" idx="1"/>
          </p:nvPr>
        </p:nvSpPr>
        <p:spPr>
          <a:xfrm>
            <a:off x="680562" y="5042209"/>
            <a:ext cx="5444490" cy="4151679"/>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8ADC257-F7F1-4401-A021-B9220580FA4E}" type="slidenum">
              <a:rPr kumimoji="1" lang="ja-JP" altLang="en-US" smtClean="0"/>
              <a:t>12</a:t>
            </a:fld>
            <a:endParaRPr kumimoji="1" lang="ja-JP" altLang="en-US"/>
          </a:p>
        </p:txBody>
      </p:sp>
    </p:spTree>
    <p:extLst>
      <p:ext uri="{BB962C8B-B14F-4D97-AF65-F5344CB8AC3E}">
        <p14:creationId xmlns:p14="http://schemas.microsoft.com/office/powerpoint/2010/main" val="32983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0"/>
          </p:nvPr>
        </p:nvSpPr>
        <p:spPr/>
        <p:txBody>
          <a:bodyPr/>
          <a:lstStyle/>
          <a:p>
            <a:fld id="{4FD265B3-2FBB-478D-92C9-0C06F5BE9D0A}" type="datetime1">
              <a:rPr kumimoji="1" lang="ja-JP" altLang="en-US" smtClean="0"/>
              <a:t>2015/3/23</a:t>
            </a:fld>
            <a:endParaRPr kumimoji="1" lang="ja-JP" altLang="en-US"/>
          </a:p>
        </p:txBody>
      </p:sp>
      <p:sp>
        <p:nvSpPr>
          <p:cNvPr id="5" name="スライド番号プレースホルダー 4"/>
          <p:cNvSpPr>
            <a:spLocks noGrp="1"/>
          </p:cNvSpPr>
          <p:nvPr>
            <p:ph type="sldNum" sz="quarter" idx="11"/>
          </p:nvPr>
        </p:nvSpPr>
        <p:spPr/>
        <p:txBody>
          <a:bodyPr/>
          <a:lstStyle/>
          <a:p>
            <a:fld id="{3E18FAE8-454E-42F3-ACBB-415E4C03B445}" type="slidenum">
              <a:rPr kumimoji="1" lang="ja-JP" altLang="en-US" smtClean="0"/>
              <a:t>14</a:t>
            </a:fld>
            <a:endParaRPr kumimoji="1" lang="ja-JP" altLang="en-US"/>
          </a:p>
        </p:txBody>
      </p:sp>
    </p:spTree>
    <p:extLst>
      <p:ext uri="{BB962C8B-B14F-4D97-AF65-F5344CB8AC3E}">
        <p14:creationId xmlns:p14="http://schemas.microsoft.com/office/powerpoint/2010/main" val="238495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日付プレースホルダー 3"/>
          <p:cNvSpPr>
            <a:spLocks noGrp="1"/>
          </p:cNvSpPr>
          <p:nvPr>
            <p:ph type="dt" idx="10"/>
          </p:nvPr>
        </p:nvSpPr>
        <p:spPr/>
        <p:txBody>
          <a:bodyPr/>
          <a:lstStyle/>
          <a:p>
            <a:fld id="{799459B5-CBF5-4B9A-8696-8E5495C77A86}" type="datetime1">
              <a:rPr kumimoji="1" lang="ja-JP" altLang="en-US" smtClean="0"/>
              <a:t>2015/3/23</a:t>
            </a:fld>
            <a:endParaRPr kumimoji="1" lang="ja-JP" altLang="en-US"/>
          </a:p>
        </p:txBody>
      </p:sp>
      <p:sp>
        <p:nvSpPr>
          <p:cNvPr id="5" name="スライド番号プレースホルダー 4"/>
          <p:cNvSpPr>
            <a:spLocks noGrp="1"/>
          </p:cNvSpPr>
          <p:nvPr>
            <p:ph type="sldNum" sz="quarter" idx="11"/>
          </p:nvPr>
        </p:nvSpPr>
        <p:spPr/>
        <p:txBody>
          <a:bodyPr/>
          <a:lstStyle/>
          <a:p>
            <a:fld id="{3E18FAE8-454E-42F3-ACBB-415E4C03B445}" type="slidenum">
              <a:rPr kumimoji="1" lang="ja-JP" altLang="en-US" smtClean="0"/>
              <a:t>16</a:t>
            </a:fld>
            <a:endParaRPr kumimoji="1" lang="ja-JP" altLang="en-US"/>
          </a:p>
        </p:txBody>
      </p:sp>
    </p:spTree>
    <p:extLst>
      <p:ext uri="{BB962C8B-B14F-4D97-AF65-F5344CB8AC3E}">
        <p14:creationId xmlns:p14="http://schemas.microsoft.com/office/powerpoint/2010/main" val="383849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11B339-A0C8-441D-BF41-E37A53B450F7}" type="slidenum">
              <a:rPr kumimoji="1" lang="ja-JP" altLang="en-US" smtClean="0"/>
              <a:t>17</a:t>
            </a:fld>
            <a:endParaRPr kumimoji="1" lang="ja-JP" altLang="en-US"/>
          </a:p>
        </p:txBody>
      </p:sp>
    </p:spTree>
    <p:extLst>
      <p:ext uri="{BB962C8B-B14F-4D97-AF65-F5344CB8AC3E}">
        <p14:creationId xmlns:p14="http://schemas.microsoft.com/office/powerpoint/2010/main" val="109694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8C916D3-D60C-47E1-9F61-28B75560F97F}" type="datetime3">
              <a:rPr kumimoji="1" lang="ja-JP" altLang="en-US" smtClean="0"/>
              <a:t>平成27年3月23日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99FB178-77EA-4F8B-A819-7C0B0A5D2548}" type="datetime3">
              <a:rPr kumimoji="1" lang="ja-JP" altLang="en-US" smtClean="0"/>
              <a:t>平成27年3月23日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7CA2938-A4A1-4D39-A96A-91D625C4D990}" type="datetime3">
              <a:rPr kumimoji="1" lang="ja-JP" altLang="en-US" smtClean="0"/>
              <a:t>平成27年3月23日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D84C2A-91D9-4B14-BCB7-8924B5435C84}" type="datetime3">
              <a:rPr kumimoji="1" lang="ja-JP" altLang="en-US" smtClean="0"/>
              <a:t>平成27年3月23日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90A1757-DBAA-4274-923D-4007031F83B7}" type="datetime3">
              <a:rPr kumimoji="1" lang="ja-JP" altLang="en-US" smtClean="0"/>
              <a:t>平成27年3月23日</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D18C513-308B-45B9-AE7C-F67E14FCE695}" type="datetime3">
              <a:rPr kumimoji="1" lang="ja-JP" altLang="en-US" smtClean="0"/>
              <a:t>平成27年3月23日</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250A37A-491A-49AE-8DBC-FF9A3FCF1F1E}" type="datetime3">
              <a:rPr kumimoji="1" lang="ja-JP" altLang="en-US" smtClean="0"/>
              <a:t>平成27年3月23日</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5EDD47D-DECA-415F-84D5-E3A674844554}" type="datetime3">
              <a:rPr kumimoji="1" lang="ja-JP" altLang="en-US" smtClean="0"/>
              <a:t>平成27年3月23日</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F92D906-074F-412F-9867-9BAA83C24CB3}" type="datetime3">
              <a:rPr kumimoji="1" lang="ja-JP" altLang="en-US" smtClean="0"/>
              <a:t>平成27年3月23日</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4E5E9DE-FCBB-4316-97C0-68BFE6581A63}" type="datetime3">
              <a:rPr kumimoji="1" lang="ja-JP" altLang="en-US" smtClean="0"/>
              <a:t>平成27年3月23日</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5F43A54-D5EE-44B6-8318-A3649D9D78BF}" type="datetime3">
              <a:rPr kumimoji="1" lang="ja-JP" altLang="en-US" smtClean="0"/>
              <a:t>平成27年3月23日</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5ABBA-1E0E-4EE9-A62E-BFD150054822}" type="datetime3">
              <a:rPr kumimoji="1" lang="ja-JP" altLang="en-US" smtClean="0"/>
              <a:t>平成27年3月23日</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www.google.co.jp/imgres?start=171&amp;hl=ja&amp;tbo=d&amp;rlz=1T4ADRA_jaJP481JP483&amp;biw=970&amp;bih=607&amp;tbm=isch&amp;tbnid=z17dPd7dP0_y8M:&amp;imgrefurl=http://okasanta.co.uk/site-detail/i0100/de0168.html&amp;docid=ViTT-04R-AQyyM&amp;imgurl=http://okasanta.co.uk/image-sozai/M/m0100/oka2-M0168.jpg&amp;w=250&amp;h=250&amp;ei=no6yUIjoI4PimAWzzID4CA&amp;zoom=1&amp;iact=rc&amp;dur=300&amp;sig=105169694639098512587&amp;page=9&amp;tbnh=152&amp;tbnw=150&amp;ndsp=24&amp;ved=1t:429,r"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http://www.town.tokigawa.lg.jp/div/common/commonimage/hoken_hukushi/kaigo_18.jpg" TargetMode="External"/><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268760"/>
            <a:ext cx="8856984" cy="4857403"/>
          </a:xfrm>
        </p:spPr>
        <p:txBody>
          <a:bodyPr>
            <a:normAutofit/>
          </a:bodyPr>
          <a:lstStyle/>
          <a:p>
            <a:pPr marL="0" indent="0">
              <a:buNone/>
            </a:pPr>
            <a:r>
              <a:rPr lang="ja-JP" altLang="en-US" sz="2800" dirty="0" smtClean="0"/>
              <a:t>このスライドは、樽井部長のご好意により、当医師会</a:t>
            </a:r>
            <a:endParaRPr lang="en-US" altLang="ja-JP" sz="2800" dirty="0" smtClean="0"/>
          </a:p>
          <a:p>
            <a:pPr marL="0" indent="0">
              <a:buNone/>
            </a:pPr>
            <a:r>
              <a:rPr lang="ja-JP" altLang="en-US" sz="2800" dirty="0" smtClean="0"/>
              <a:t>ホームページに掲載します。</a:t>
            </a:r>
            <a:endParaRPr lang="en-US" altLang="ja-JP" sz="2800" dirty="0" smtClean="0"/>
          </a:p>
          <a:p>
            <a:pPr marL="0" indent="0">
              <a:buNone/>
            </a:pPr>
            <a:endParaRPr lang="en-US" altLang="ja-JP" sz="2800" dirty="0" smtClean="0"/>
          </a:p>
          <a:p>
            <a:pPr marL="0" indent="0">
              <a:buNone/>
            </a:pPr>
            <a:r>
              <a:rPr lang="ja-JP" altLang="en-US" sz="2800" dirty="0" smtClean="0"/>
              <a:t>お問い合わせ</a:t>
            </a:r>
            <a:r>
              <a:rPr lang="ja-JP" altLang="en-US" sz="2800" dirty="0"/>
              <a:t>先</a:t>
            </a:r>
            <a:r>
              <a:rPr lang="ja-JP" altLang="en-US" sz="2800" dirty="0" smtClean="0"/>
              <a:t>は</a:t>
            </a:r>
            <a:r>
              <a:rPr lang="ja-JP" altLang="en-US" sz="2800" dirty="0"/>
              <a:t>、</a:t>
            </a:r>
            <a:endParaRPr lang="en-US" altLang="ja-JP" sz="2800" dirty="0" smtClean="0"/>
          </a:p>
          <a:p>
            <a:pPr marL="0" indent="0">
              <a:buNone/>
            </a:pPr>
            <a:r>
              <a:rPr lang="ja-JP" altLang="en-US" sz="2800" dirty="0" smtClean="0"/>
              <a:t>須坂市 </a:t>
            </a:r>
            <a:r>
              <a:rPr lang="ja-JP" altLang="en-US" sz="2800" dirty="0"/>
              <a:t>健康づくり課 地域医療福祉ネットワーク</a:t>
            </a:r>
            <a:r>
              <a:rPr lang="ja-JP" altLang="en-US" sz="2800" dirty="0" smtClean="0"/>
              <a:t>推進室</a:t>
            </a:r>
            <a:endParaRPr lang="en-US" altLang="ja-JP" sz="2800" dirty="0" smtClean="0"/>
          </a:p>
          <a:p>
            <a:pPr marL="0" indent="0">
              <a:buNone/>
            </a:pPr>
            <a:r>
              <a:rPr lang="ja-JP" altLang="en-US" sz="2800" dirty="0" smtClean="0"/>
              <a:t> </a:t>
            </a:r>
            <a:endParaRPr lang="en-US" altLang="ja-JP" sz="2800" dirty="0" smtClean="0"/>
          </a:p>
          <a:p>
            <a:pPr marL="0" indent="0">
              <a:buNone/>
            </a:pPr>
            <a:r>
              <a:rPr lang="ja-JP" altLang="en-US" sz="2800" dirty="0" smtClean="0"/>
              <a:t>電話番号 </a:t>
            </a:r>
            <a:r>
              <a:rPr lang="en-US" altLang="ja-JP" sz="2800" dirty="0"/>
              <a:t>026</a:t>
            </a:r>
            <a:r>
              <a:rPr lang="ja-JP" altLang="en-US" sz="2800" dirty="0"/>
              <a:t>－</a:t>
            </a:r>
            <a:r>
              <a:rPr lang="en-US" altLang="ja-JP" sz="2800" dirty="0"/>
              <a:t>248</a:t>
            </a:r>
            <a:r>
              <a:rPr lang="ja-JP" altLang="en-US" sz="2800" dirty="0"/>
              <a:t>－</a:t>
            </a:r>
            <a:r>
              <a:rPr lang="en-US" altLang="ja-JP" sz="2800" dirty="0" smtClean="0"/>
              <a:t>9101</a:t>
            </a:r>
            <a:r>
              <a:rPr lang="ja-JP" altLang="en-US" sz="2800" dirty="0" smtClean="0"/>
              <a:t> </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5" name="タイトル 4"/>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65308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126305" y="1221929"/>
            <a:ext cx="8229600" cy="3672408"/>
          </a:xfrm>
        </p:spPr>
        <p:txBody>
          <a:bodyPr>
            <a:normAutofit fontScale="92500" lnSpcReduction="10000"/>
          </a:bodyPr>
          <a:lstStyle/>
          <a:p>
            <a:endParaRPr kumimoji="1" lang="en-US" altLang="ja-JP" dirty="0" smtClean="0"/>
          </a:p>
          <a:p>
            <a:pPr marL="0" indent="0">
              <a:buNone/>
            </a:pPr>
            <a:endParaRPr lang="en-US" altLang="ja-JP" dirty="0"/>
          </a:p>
          <a:p>
            <a:endParaRPr kumimoji="1" lang="en-US" altLang="ja-JP" dirty="0" smtClean="0"/>
          </a:p>
          <a:p>
            <a:pPr marL="0" indent="0">
              <a:buNone/>
            </a:pPr>
            <a:endParaRPr lang="en-US" altLang="ja-JP" dirty="0"/>
          </a:p>
          <a:p>
            <a:pPr marL="0" indent="0">
              <a:buNone/>
            </a:pPr>
            <a:r>
              <a:rPr kumimoji="1" lang="ja-JP" altLang="en-US" dirty="0" smtClean="0"/>
              <a:t>　</a:t>
            </a:r>
            <a:endParaRPr kumimoji="1" lang="en-US" altLang="ja-JP" dirty="0" smtClean="0"/>
          </a:p>
          <a:p>
            <a:endParaRPr lang="en-US" altLang="ja-JP" dirty="0" smtClean="0"/>
          </a:p>
          <a:p>
            <a:pPr marL="0" indent="0">
              <a:buNone/>
            </a:pPr>
            <a:r>
              <a:rPr kumimoji="1" lang="ja-JP" altLang="en-US" dirty="0" smtClean="0"/>
              <a:t>　　</a:t>
            </a:r>
            <a:endParaRPr kumimoji="1" lang="ja-JP" altLang="en-US" dirty="0"/>
          </a:p>
        </p:txBody>
      </p:sp>
      <p:sp>
        <p:nvSpPr>
          <p:cNvPr id="6" name="正方形/長方形 5"/>
          <p:cNvSpPr/>
          <p:nvPr/>
        </p:nvSpPr>
        <p:spPr>
          <a:xfrm>
            <a:off x="509290" y="2398613"/>
            <a:ext cx="2304256" cy="676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須坂市健康づくり課</a:t>
            </a:r>
            <a:endParaRPr kumimoji="1" lang="ja-JP" altLang="en-US" sz="2000" b="1" dirty="0">
              <a:solidFill>
                <a:schemeClr val="tx1"/>
              </a:solidFill>
            </a:endParaRPr>
          </a:p>
        </p:txBody>
      </p:sp>
      <p:sp>
        <p:nvSpPr>
          <p:cNvPr id="9" name="正方形/長方形 8"/>
          <p:cNvSpPr/>
          <p:nvPr/>
        </p:nvSpPr>
        <p:spPr>
          <a:xfrm>
            <a:off x="1661418" y="4221088"/>
            <a:ext cx="7272808" cy="2232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0000"/>
                </a:solidFill>
              </a:rPr>
              <a:t>地域医療福祉ネットワーク推進室：須高医師会内に</a:t>
            </a:r>
            <a:endParaRPr kumimoji="1" lang="en-US" altLang="ja-JP" sz="2400" b="1" dirty="0" smtClean="0">
              <a:solidFill>
                <a:srgbClr val="FF0000"/>
              </a:solidFill>
            </a:endParaRPr>
          </a:p>
          <a:p>
            <a:r>
              <a:rPr kumimoji="1" lang="ja-JP" altLang="en-US" sz="2400" b="1" dirty="0" smtClean="0">
                <a:solidFill>
                  <a:srgbClr val="FF0000"/>
                </a:solidFill>
              </a:rPr>
              <a:t>事務室を置く</a:t>
            </a:r>
            <a:endParaRPr kumimoji="1" lang="en-US" altLang="ja-JP" b="1" dirty="0" smtClean="0">
              <a:solidFill>
                <a:srgbClr val="FF0000"/>
              </a:solidFill>
            </a:endParaRPr>
          </a:p>
          <a:p>
            <a:r>
              <a:rPr lang="ja-JP" altLang="en-US" sz="2000" dirty="0" smtClean="0">
                <a:solidFill>
                  <a:schemeClr val="tx1"/>
                </a:solidFill>
              </a:rPr>
              <a:t>　</a:t>
            </a:r>
            <a:r>
              <a:rPr lang="ja-JP" altLang="en-US" sz="2400" b="1" dirty="0" smtClean="0">
                <a:solidFill>
                  <a:schemeClr val="tx1"/>
                </a:solidFill>
              </a:rPr>
              <a:t>室長</a:t>
            </a:r>
            <a:r>
              <a:rPr lang="en-US" altLang="ja-JP" sz="2400" b="1" dirty="0" smtClean="0">
                <a:solidFill>
                  <a:schemeClr val="tx1"/>
                </a:solidFill>
              </a:rPr>
              <a:t>(</a:t>
            </a:r>
            <a:r>
              <a:rPr lang="ja-JP" altLang="en-US" sz="2400" b="1" dirty="0" smtClean="0">
                <a:solidFill>
                  <a:schemeClr val="tx1"/>
                </a:solidFill>
              </a:rPr>
              <a:t>１名）健康づくり課長と兼務</a:t>
            </a:r>
            <a:endParaRPr lang="en-US" altLang="ja-JP" sz="2400" b="1" dirty="0" smtClean="0">
              <a:solidFill>
                <a:schemeClr val="tx1"/>
              </a:solidFill>
            </a:endParaRPr>
          </a:p>
          <a:p>
            <a:r>
              <a:rPr lang="ja-JP" altLang="en-US" sz="2400" b="1" dirty="0">
                <a:solidFill>
                  <a:schemeClr val="tx1"/>
                </a:solidFill>
              </a:rPr>
              <a:t>　</a:t>
            </a:r>
            <a:r>
              <a:rPr lang="ja-JP" altLang="en-US" sz="2400" b="1" dirty="0" smtClean="0">
                <a:solidFill>
                  <a:schemeClr val="tx1"/>
                </a:solidFill>
              </a:rPr>
              <a:t>係長（１名）</a:t>
            </a:r>
            <a:endParaRPr lang="en-US" altLang="ja-JP" sz="2400" b="1" dirty="0" smtClean="0">
              <a:solidFill>
                <a:schemeClr val="tx1"/>
              </a:solidFill>
            </a:endParaRPr>
          </a:p>
          <a:p>
            <a:r>
              <a:rPr lang="ja-JP" altLang="en-US" sz="2400" b="1" dirty="0" smtClean="0">
                <a:solidFill>
                  <a:schemeClr val="tx1"/>
                </a:solidFill>
              </a:rPr>
              <a:t>　嘱託事務員</a:t>
            </a:r>
            <a:r>
              <a:rPr lang="en-US" altLang="ja-JP" sz="2400" b="1" dirty="0" smtClean="0">
                <a:solidFill>
                  <a:schemeClr val="tx1"/>
                </a:solidFill>
              </a:rPr>
              <a:t>(</a:t>
            </a:r>
            <a:r>
              <a:rPr lang="ja-JP" altLang="en-US" sz="2400" b="1" dirty="0">
                <a:solidFill>
                  <a:schemeClr val="tx1"/>
                </a:solidFill>
              </a:rPr>
              <a:t>２</a:t>
            </a:r>
            <a:r>
              <a:rPr lang="ja-JP" altLang="en-US" sz="2400" b="1" dirty="0" smtClean="0">
                <a:solidFill>
                  <a:schemeClr val="tx1"/>
                </a:solidFill>
              </a:rPr>
              <a:t>名）</a:t>
            </a:r>
            <a:endParaRPr lang="en-US" altLang="ja-JP" sz="2400" b="1" dirty="0" smtClean="0">
              <a:solidFill>
                <a:schemeClr val="tx1"/>
              </a:solidFill>
            </a:endParaRPr>
          </a:p>
        </p:txBody>
      </p:sp>
      <p:sp>
        <p:nvSpPr>
          <p:cNvPr id="11" name="正方形/長方形 10"/>
          <p:cNvSpPr/>
          <p:nvPr/>
        </p:nvSpPr>
        <p:spPr>
          <a:xfrm>
            <a:off x="3746202" y="2445089"/>
            <a:ext cx="4608512" cy="12719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保健予防係　　　・　健康支援係</a:t>
            </a:r>
            <a:endParaRPr lang="en-US" altLang="ja-JP" sz="2000" b="1" dirty="0" smtClean="0">
              <a:solidFill>
                <a:schemeClr val="tx1"/>
              </a:solidFill>
            </a:endParaRPr>
          </a:p>
          <a:p>
            <a:r>
              <a:rPr lang="ja-JP" altLang="en-US" sz="2000" b="1" dirty="0">
                <a:solidFill>
                  <a:schemeClr val="tx1"/>
                </a:solidFill>
              </a:rPr>
              <a:t>母子</a:t>
            </a:r>
            <a:r>
              <a:rPr lang="ja-JP" altLang="en-US" sz="2000" b="1" dirty="0" smtClean="0">
                <a:solidFill>
                  <a:schemeClr val="tx1"/>
                </a:solidFill>
              </a:rPr>
              <a:t>支援係　　　・　国保年金係</a:t>
            </a:r>
            <a:endParaRPr lang="en-US" altLang="ja-JP" sz="2000" b="1" dirty="0" smtClean="0">
              <a:solidFill>
                <a:schemeClr val="tx1"/>
              </a:solidFill>
            </a:endParaRPr>
          </a:p>
          <a:p>
            <a:r>
              <a:rPr lang="ja-JP" altLang="en-US" sz="2000" b="1" dirty="0" smtClean="0">
                <a:solidFill>
                  <a:schemeClr val="tx1"/>
                </a:solidFill>
              </a:rPr>
              <a:t>福祉医療係　　　</a:t>
            </a:r>
            <a:endParaRPr lang="en-US" altLang="ja-JP" sz="2000" b="1" dirty="0" smtClean="0">
              <a:solidFill>
                <a:schemeClr val="tx1"/>
              </a:solidFill>
            </a:endParaRPr>
          </a:p>
          <a:p>
            <a:r>
              <a:rPr lang="ja-JP" altLang="en-US" sz="2000" b="1" dirty="0">
                <a:solidFill>
                  <a:schemeClr val="tx1"/>
                </a:solidFill>
              </a:rPr>
              <a:t>　</a:t>
            </a:r>
            <a:r>
              <a:rPr lang="ja-JP" altLang="en-US" sz="2000" b="1" dirty="0" smtClean="0">
                <a:solidFill>
                  <a:schemeClr val="tx1"/>
                </a:solidFill>
              </a:rPr>
              <a:t>　　　　　　　　</a:t>
            </a:r>
            <a:endParaRPr lang="en-US" altLang="ja-JP" sz="2000" b="1" dirty="0" smtClean="0">
              <a:solidFill>
                <a:schemeClr val="tx1"/>
              </a:solidFill>
            </a:endParaRPr>
          </a:p>
        </p:txBody>
      </p:sp>
      <p:cxnSp>
        <p:nvCxnSpPr>
          <p:cNvPr id="18" name="直線コネクタ 17"/>
          <p:cNvCxnSpPr/>
          <p:nvPr/>
        </p:nvCxnSpPr>
        <p:spPr>
          <a:xfrm>
            <a:off x="2813546" y="2736700"/>
            <a:ext cx="864096" cy="1220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088232" y="3074787"/>
            <a:ext cx="0" cy="17720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85354" y="4846885"/>
            <a:ext cx="57606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
        <p:nvSpPr>
          <p:cNvPr id="4" name="タイトル 3"/>
          <p:cNvSpPr>
            <a:spLocks noGrp="1"/>
          </p:cNvSpPr>
          <p:nvPr>
            <p:ph type="title"/>
          </p:nvPr>
        </p:nvSpPr>
        <p:spPr>
          <a:xfrm>
            <a:off x="457200" y="274638"/>
            <a:ext cx="8229600" cy="778098"/>
          </a:xfrm>
        </p:spPr>
        <p:txBody>
          <a:bodyPr>
            <a:normAutofit/>
          </a:bodyPr>
          <a:lstStyle/>
          <a:p>
            <a:pPr algn="l"/>
            <a:r>
              <a:rPr kumimoji="1" lang="ja-JP" altLang="en-US" sz="3600" dirty="0" smtClean="0">
                <a:solidFill>
                  <a:srgbClr val="0000FF"/>
                </a:solidFill>
                <a:latin typeface="HGP創英角ﾎﾟｯﾌﾟ体" pitchFamily="50" charset="-128"/>
                <a:ea typeface="HGP創英角ﾎﾟｯﾌﾟ体" pitchFamily="50" charset="-128"/>
              </a:rPr>
              <a:t>◆　組織の位置づけと運営費について</a:t>
            </a:r>
            <a:endParaRPr kumimoji="1" lang="ja-JP" altLang="en-US" sz="3600" dirty="0">
              <a:solidFill>
                <a:srgbClr val="0000FF"/>
              </a:solidFill>
              <a:latin typeface="HGP創英角ﾎﾟｯﾌﾟ体" pitchFamily="50" charset="-128"/>
              <a:ea typeface="HGP創英角ﾎﾟｯﾌﾟ体" pitchFamily="50" charset="-128"/>
            </a:endParaRPr>
          </a:p>
        </p:txBody>
      </p:sp>
      <p:sp>
        <p:nvSpPr>
          <p:cNvPr id="7" name="テキスト ボックス 6"/>
          <p:cNvSpPr txBox="1"/>
          <p:nvPr/>
        </p:nvSpPr>
        <p:spPr>
          <a:xfrm>
            <a:off x="323528" y="1196752"/>
            <a:ext cx="8610698" cy="954107"/>
          </a:xfrm>
          <a:prstGeom prst="rect">
            <a:avLst/>
          </a:prstGeom>
          <a:noFill/>
        </p:spPr>
        <p:txBody>
          <a:bodyPr wrap="square" rtlCol="0">
            <a:spAutoFit/>
          </a:bodyPr>
          <a:lstStyle/>
          <a:p>
            <a:r>
              <a:rPr kumimoji="1" lang="ja-JP" altLang="en-US" sz="2800" dirty="0" smtClean="0"/>
              <a:t>運営費：三市町村の人口割りの負担金による</a:t>
            </a:r>
            <a:endParaRPr kumimoji="1" lang="en-US" altLang="ja-JP" sz="2800" dirty="0" smtClean="0"/>
          </a:p>
          <a:p>
            <a:r>
              <a:rPr lang="ja-JP" altLang="en-US" sz="2800" dirty="0" smtClean="0"/>
              <a:t>組織：須坂市健康づくり課に室を附置した</a:t>
            </a:r>
            <a:endParaRPr kumimoji="1" lang="ja-JP" altLang="en-US" sz="2800" dirty="0"/>
          </a:p>
        </p:txBody>
      </p:sp>
    </p:spTree>
    <p:extLst>
      <p:ext uri="{BB962C8B-B14F-4D97-AF65-F5344CB8AC3E}">
        <p14:creationId xmlns:p14="http://schemas.microsoft.com/office/powerpoint/2010/main" val="890136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pPr algn="l"/>
            <a:r>
              <a:rPr lang="ja-JP" altLang="en-US" sz="3600" dirty="0" smtClean="0">
                <a:solidFill>
                  <a:srgbClr val="0000CC"/>
                </a:solidFill>
                <a:latin typeface="HGP創英角ﾎﾟｯﾌﾟ体" pitchFamily="50" charset="-128"/>
                <a:ea typeface="HGP創英角ﾎﾟｯﾌﾟ体" pitchFamily="50" charset="-128"/>
              </a:rPr>
              <a:t>◆　事業推進のため</a:t>
            </a:r>
            <a:r>
              <a:rPr lang="en-US" altLang="ja-JP" sz="3600" dirty="0" smtClean="0">
                <a:solidFill>
                  <a:srgbClr val="0000CC"/>
                </a:solidFill>
                <a:latin typeface="HGP創英角ﾎﾟｯﾌﾟ体" pitchFamily="50" charset="-128"/>
                <a:ea typeface="HGP創英角ﾎﾟｯﾌﾟ体" pitchFamily="50" charset="-128"/>
              </a:rPr>
              <a:t/>
            </a:r>
            <a:br>
              <a:rPr lang="en-US" altLang="ja-JP" sz="3600" dirty="0" smtClean="0">
                <a:solidFill>
                  <a:srgbClr val="0000CC"/>
                </a:solidFill>
                <a:latin typeface="HGP創英角ﾎﾟｯﾌﾟ体" pitchFamily="50" charset="-128"/>
                <a:ea typeface="HGP創英角ﾎﾟｯﾌﾟ体" pitchFamily="50" charset="-128"/>
              </a:rPr>
            </a:br>
            <a:r>
              <a:rPr kumimoji="1" lang="ja-JP" altLang="en-US" sz="3600" dirty="0" smtClean="0">
                <a:solidFill>
                  <a:srgbClr val="0000CC"/>
                </a:solidFill>
                <a:latin typeface="HGP創英角ﾎﾟｯﾌﾟ体" pitchFamily="50" charset="-128"/>
                <a:ea typeface="HGP創英角ﾎﾟｯﾌﾟ体" pitchFamily="50" charset="-128"/>
              </a:rPr>
              <a:t>須高地域医療福祉推進協議会を</a:t>
            </a:r>
            <a:r>
              <a:rPr lang="ja-JP" altLang="en-US" sz="3600" dirty="0">
                <a:solidFill>
                  <a:srgbClr val="0000CC"/>
                </a:solidFill>
                <a:latin typeface="HGP創英角ﾎﾟｯﾌﾟ体" pitchFamily="50" charset="-128"/>
                <a:ea typeface="HGP創英角ﾎﾟｯﾌﾟ体" pitchFamily="50" charset="-128"/>
              </a:rPr>
              <a:t>設置</a:t>
            </a:r>
            <a:endParaRPr kumimoji="1" lang="ja-JP" altLang="en-US" sz="3600" dirty="0">
              <a:solidFill>
                <a:srgbClr val="0000CC"/>
              </a:solidFill>
              <a:latin typeface="HGP創英角ﾎﾟｯﾌﾟ体" pitchFamily="50" charset="-128"/>
              <a:ea typeface="HGP創英角ﾎﾟｯﾌﾟ体"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824366432"/>
              </p:ext>
            </p:extLst>
          </p:nvPr>
        </p:nvGraphicFramePr>
        <p:xfrm>
          <a:off x="457200" y="1412875"/>
          <a:ext cx="8229600" cy="471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3491880" y="6196662"/>
            <a:ext cx="4680520" cy="369332"/>
          </a:xfrm>
          <a:prstGeom prst="rect">
            <a:avLst/>
          </a:prstGeom>
          <a:noFill/>
        </p:spPr>
        <p:txBody>
          <a:bodyPr wrap="square" rtlCol="0">
            <a:spAutoFit/>
          </a:bodyPr>
          <a:lstStyle/>
          <a:p>
            <a:r>
              <a:rPr kumimoji="1" lang="ja-JP" altLang="en-US" dirty="0" smtClean="0"/>
              <a:t>平成</a:t>
            </a:r>
            <a:r>
              <a:rPr kumimoji="1" lang="en-US" altLang="ja-JP" dirty="0" smtClean="0"/>
              <a:t>22</a:t>
            </a:r>
            <a:r>
              <a:rPr kumimoji="1" lang="ja-JP" altLang="en-US" dirty="0" smtClean="0"/>
              <a:t>年</a:t>
            </a:r>
            <a:r>
              <a:rPr kumimoji="1" lang="en-US" altLang="ja-JP" dirty="0" smtClean="0"/>
              <a:t>8</a:t>
            </a:r>
            <a:r>
              <a:rPr kumimoji="1" lang="ja-JP" altLang="en-US" dirty="0" smtClean="0"/>
              <a:t>月</a:t>
            </a:r>
            <a:r>
              <a:rPr kumimoji="1" lang="en-US" altLang="ja-JP" dirty="0" smtClean="0"/>
              <a:t>10</a:t>
            </a:r>
            <a:r>
              <a:rPr kumimoji="1" lang="ja-JP" altLang="en-US" dirty="0" smtClean="0"/>
              <a:t>日要綱施行</a:t>
            </a:r>
            <a:endParaRPr kumimoji="1" lang="ja-JP" altLang="en-US" dirty="0"/>
          </a:p>
        </p:txBody>
      </p:sp>
    </p:spTree>
    <p:extLst>
      <p:ext uri="{BB962C8B-B14F-4D97-AF65-F5344CB8AC3E}">
        <p14:creationId xmlns:p14="http://schemas.microsoft.com/office/powerpoint/2010/main" val="2321460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コンテンツ プレースホルダー 12"/>
          <p:cNvGraphicFramePr>
            <a:graphicFrameLocks noGrp="1"/>
          </p:cNvGraphicFramePr>
          <p:nvPr>
            <p:ph idx="1"/>
            <p:extLst>
              <p:ext uri="{D42A27DB-BD31-4B8C-83A1-F6EECF244321}">
                <p14:modId xmlns:p14="http://schemas.microsoft.com/office/powerpoint/2010/main" val="4180128598"/>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12" name="タイトル 11"/>
          <p:cNvSpPr txBox="1">
            <a:spLocks noGrp="1"/>
          </p:cNvSpPr>
          <p:nvPr>
            <p:ph type="title"/>
          </p:nvPr>
        </p:nvSpPr>
        <p:spPr>
          <a:xfrm>
            <a:off x="457200" y="584528"/>
            <a:ext cx="8229600" cy="523220"/>
          </a:xfrm>
          <a:prstGeom prst="rect">
            <a:avLst/>
          </a:prstGeom>
          <a:noFill/>
        </p:spPr>
        <p:txBody>
          <a:bodyPr wrap="square" rtlCol="0">
            <a:spAutoFit/>
          </a:bodyPr>
          <a:lstStyle/>
          <a:p>
            <a:pPr algn="l"/>
            <a:r>
              <a:rPr lang="ja-JP" altLang="en-US" sz="2800" dirty="0" smtClean="0">
                <a:solidFill>
                  <a:srgbClr val="0000CC"/>
                </a:solidFill>
                <a:latin typeface="HGP創英角ﾎﾟｯﾌﾟ体" pitchFamily="50" charset="-128"/>
                <a:ea typeface="HGP創英角ﾎﾟｯﾌﾟ体" pitchFamily="50" charset="-128"/>
              </a:rPr>
              <a:t>◆　</a:t>
            </a:r>
            <a:r>
              <a:rPr kumimoji="1" lang="ja-JP" altLang="en-US" sz="2800" dirty="0" smtClean="0">
                <a:solidFill>
                  <a:srgbClr val="0000CC"/>
                </a:solidFill>
                <a:latin typeface="HGP創英角ﾎﾟｯﾌﾟ体" pitchFamily="50" charset="-128"/>
                <a:ea typeface="HGP創英角ﾎﾟｯﾌﾟ体" pitchFamily="50" charset="-128"/>
              </a:rPr>
              <a:t>二つの専門委員会を設置して活動する</a:t>
            </a:r>
            <a:endParaRPr kumimoji="1" lang="ja-JP" altLang="en-US" sz="2800" dirty="0">
              <a:solidFill>
                <a:srgbClr val="0000CC"/>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838456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1138138"/>
          </a:xfrm>
        </p:spPr>
        <p:txBody>
          <a:bodyPr>
            <a:noAutofit/>
          </a:bodyPr>
          <a:lstStyle/>
          <a:p>
            <a:r>
              <a:rPr kumimoji="1" lang="ja-JP" altLang="en-US" sz="3200" dirty="0" smtClean="0">
                <a:solidFill>
                  <a:srgbClr val="0000FF"/>
                </a:solidFill>
                <a:latin typeface="HGP創英角ﾎﾟｯﾌﾟ体" pitchFamily="50" charset="-128"/>
                <a:ea typeface="HGP創英角ﾎﾟｯﾌﾟ体" pitchFamily="50" charset="-128"/>
              </a:rPr>
              <a:t>（２）地域医療福祉ネットワーク推進室が大切にしてきたこと</a:t>
            </a:r>
            <a:endParaRPr kumimoji="1" lang="ja-JP" altLang="en-US" sz="3200" dirty="0">
              <a:solidFill>
                <a:srgbClr val="0000FF"/>
              </a:solidFill>
              <a:latin typeface="HGP創英角ﾎﾟｯﾌﾟ体" pitchFamily="50" charset="-128"/>
              <a:ea typeface="HGP創英角ﾎﾟｯﾌﾟ体" pitchFamily="50"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676889173"/>
              </p:ext>
            </p:extLst>
          </p:nvPr>
        </p:nvGraphicFramePr>
        <p:xfrm>
          <a:off x="457200" y="1412776"/>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
        <p:nvSpPr>
          <p:cNvPr id="9" name="テキスト ボックス 8"/>
          <p:cNvSpPr txBox="1"/>
          <p:nvPr/>
        </p:nvSpPr>
        <p:spPr>
          <a:xfrm>
            <a:off x="2699792" y="5327630"/>
            <a:ext cx="5760640" cy="523220"/>
          </a:xfrm>
          <a:prstGeom prst="rect">
            <a:avLst/>
          </a:prstGeom>
          <a:solidFill>
            <a:schemeClr val="accent5">
              <a:lumMod val="20000"/>
              <a:lumOff val="80000"/>
            </a:schemeClr>
          </a:solidFill>
        </p:spPr>
        <p:txBody>
          <a:bodyPr wrap="square" rtlCol="0">
            <a:spAutoFit/>
          </a:bodyPr>
          <a:lstStyle/>
          <a:p>
            <a:r>
              <a:rPr kumimoji="1" lang="ja-JP" altLang="en-US" sz="2800" dirty="0" smtClean="0"/>
              <a:t>・課題の意識化・情報収集</a:t>
            </a:r>
            <a:endParaRPr kumimoji="1" lang="ja-JP" altLang="en-US" sz="2800" dirty="0"/>
          </a:p>
        </p:txBody>
      </p:sp>
    </p:spTree>
    <p:extLst>
      <p:ext uri="{BB962C8B-B14F-4D97-AF65-F5344CB8AC3E}">
        <p14:creationId xmlns:p14="http://schemas.microsoft.com/office/powerpoint/2010/main" val="2901256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2330859"/>
            <a:ext cx="3946358" cy="4214097"/>
          </a:xfrm>
          <a:prstGeom prst="rect">
            <a:avLst/>
          </a:prstGeom>
        </p:spPr>
      </p:pic>
      <p:sp>
        <p:nvSpPr>
          <p:cNvPr id="2" name="テキスト ボックス 1"/>
          <p:cNvSpPr txBox="1"/>
          <p:nvPr/>
        </p:nvSpPr>
        <p:spPr>
          <a:xfrm>
            <a:off x="295364" y="837832"/>
            <a:ext cx="6624736" cy="461665"/>
          </a:xfrm>
          <a:prstGeom prst="rect">
            <a:avLst/>
          </a:prstGeom>
          <a:noFill/>
        </p:spPr>
        <p:txBody>
          <a:bodyPr wrap="square" rtlCol="0">
            <a:spAutoFit/>
          </a:bodyPr>
          <a:lstStyle/>
          <a:p>
            <a:r>
              <a:rPr kumimoji="1" lang="ja-JP" altLang="en-US" sz="2400" b="1" dirty="0" smtClean="0">
                <a:solidFill>
                  <a:srgbClr val="0000FF"/>
                </a:solidFill>
                <a:latin typeface="HGPｺﾞｼｯｸE" pitchFamily="50" charset="-128"/>
                <a:ea typeface="HGPｺﾞｼｯｸE" pitchFamily="50" charset="-128"/>
              </a:rPr>
              <a:t>ア　地域の医療・介護の資源の把握</a:t>
            </a:r>
            <a:endParaRPr kumimoji="1" lang="ja-JP" altLang="en-US" sz="2400" b="1" dirty="0">
              <a:solidFill>
                <a:srgbClr val="0000FF"/>
              </a:solidFill>
              <a:latin typeface="HGPｺﾞｼｯｸE" pitchFamily="50" charset="-128"/>
              <a:ea typeface="HGPｺﾞｼｯｸE" pitchFamily="50" charset="-128"/>
            </a:endParaRPr>
          </a:p>
        </p:txBody>
      </p:sp>
      <p:sp>
        <p:nvSpPr>
          <p:cNvPr id="5" name="テキスト ボックス 4"/>
          <p:cNvSpPr txBox="1"/>
          <p:nvPr/>
        </p:nvSpPr>
        <p:spPr>
          <a:xfrm>
            <a:off x="295364" y="1232257"/>
            <a:ext cx="8669124" cy="830997"/>
          </a:xfrm>
          <a:prstGeom prst="rect">
            <a:avLst/>
          </a:prstGeom>
          <a:noFill/>
        </p:spPr>
        <p:txBody>
          <a:bodyPr wrap="square" rtlCol="0">
            <a:spAutoFit/>
          </a:bodyPr>
          <a:lstStyle/>
          <a:p>
            <a:r>
              <a:rPr kumimoji="1" lang="ja-JP" altLang="en-US" sz="2400" b="1" dirty="0" smtClean="0"/>
              <a:t>「須高地域で安心して医療・介護・福祉が受けられるために」作成</a:t>
            </a:r>
            <a:endParaRPr kumimoji="1" lang="en-US" altLang="ja-JP" sz="2400" b="1" dirty="0" smtClean="0"/>
          </a:p>
          <a:p>
            <a:r>
              <a:rPr kumimoji="1" lang="ja-JP" altLang="en-US" sz="2400" b="1" dirty="0" smtClean="0"/>
              <a:t>病院・診療所・薬局・施設・役所窓口に置き、住民に配布</a:t>
            </a:r>
            <a:endParaRPr kumimoji="1" lang="ja-JP" altLang="en-US" sz="2400" b="1" dirty="0"/>
          </a:p>
        </p:txBody>
      </p:sp>
      <p:sp>
        <p:nvSpPr>
          <p:cNvPr id="10" name="角丸四角形 9"/>
          <p:cNvSpPr/>
          <p:nvPr/>
        </p:nvSpPr>
        <p:spPr>
          <a:xfrm>
            <a:off x="5076056" y="2326072"/>
            <a:ext cx="3240360" cy="4340093"/>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丸ｺﾞｼｯｸM-PRO" pitchFamily="50" charset="-128"/>
                <a:ea typeface="HG丸ｺﾞｼｯｸM-PRO" pitchFamily="50" charset="-128"/>
              </a:rPr>
              <a:t>・須高地区医療機関一覧</a:t>
            </a:r>
            <a:endParaRPr kumimoji="1" lang="en-US" altLang="ja-JP" b="1" dirty="0" smtClean="0">
              <a:solidFill>
                <a:schemeClr val="tx1"/>
              </a:solidFill>
              <a:latin typeface="HG丸ｺﾞｼｯｸM-PRO" pitchFamily="50" charset="-128"/>
              <a:ea typeface="HG丸ｺﾞｼｯｸM-PRO" pitchFamily="50" charset="-128"/>
            </a:endParaRPr>
          </a:p>
          <a:p>
            <a:r>
              <a:rPr lang="ja-JP" altLang="en-US" b="1" dirty="0" smtClean="0">
                <a:solidFill>
                  <a:schemeClr val="tx1"/>
                </a:solidFill>
                <a:latin typeface="HG丸ｺﾞｼｯｸM-PRO" pitchFamily="50" charset="-128"/>
                <a:ea typeface="HG丸ｺﾞｼｯｸM-PRO" pitchFamily="50" charset="-128"/>
              </a:rPr>
              <a:t>・須高薬剤師会保健薬局一覧</a:t>
            </a:r>
            <a:endParaRPr lang="en-US" altLang="ja-JP" b="1" dirty="0" smtClean="0">
              <a:solidFill>
                <a:schemeClr val="tx1"/>
              </a:solidFill>
              <a:latin typeface="HG丸ｺﾞｼｯｸM-PRO" pitchFamily="50" charset="-128"/>
              <a:ea typeface="HG丸ｺﾞｼｯｸM-PRO" pitchFamily="50" charset="-128"/>
            </a:endParaRPr>
          </a:p>
          <a:p>
            <a:r>
              <a:rPr kumimoji="1" lang="ja-JP" altLang="en-US" b="1" dirty="0" smtClean="0">
                <a:solidFill>
                  <a:schemeClr val="tx1"/>
                </a:solidFill>
                <a:latin typeface="HG丸ｺﾞｼｯｸM-PRO" pitchFamily="50" charset="-128"/>
                <a:ea typeface="HG丸ｺﾞｼｯｸM-PRO" pitchFamily="50" charset="-128"/>
              </a:rPr>
              <a:t>・介護保険サービス事業所</a:t>
            </a:r>
            <a:endParaRPr kumimoji="1" lang="en-US" altLang="ja-JP" b="1" dirty="0" smtClean="0">
              <a:solidFill>
                <a:schemeClr val="tx1"/>
              </a:solidFill>
              <a:latin typeface="HG丸ｺﾞｼｯｸM-PRO" pitchFamily="50" charset="-128"/>
              <a:ea typeface="HG丸ｺﾞｼｯｸM-PRO" pitchFamily="50" charset="-128"/>
            </a:endParaRPr>
          </a:p>
          <a:p>
            <a:r>
              <a:rPr lang="ja-JP" altLang="en-US" b="1" dirty="0" smtClean="0">
                <a:solidFill>
                  <a:schemeClr val="tx1"/>
                </a:solidFill>
                <a:latin typeface="HG丸ｺﾞｼｯｸM-PRO" pitchFamily="50" charset="-128"/>
                <a:ea typeface="HG丸ｺﾞｼｯｸM-PRO" pitchFamily="50" charset="-128"/>
              </a:rPr>
              <a:t>・障がい福祉サービス事業所</a:t>
            </a:r>
            <a:endParaRPr lang="en-US" altLang="ja-JP" b="1" dirty="0" smtClean="0">
              <a:solidFill>
                <a:schemeClr val="tx1"/>
              </a:solidFill>
              <a:latin typeface="HG丸ｺﾞｼｯｸM-PRO" pitchFamily="50" charset="-128"/>
              <a:ea typeface="HG丸ｺﾞｼｯｸM-PRO" pitchFamily="50" charset="-128"/>
            </a:endParaRPr>
          </a:p>
          <a:p>
            <a:r>
              <a:rPr kumimoji="1" lang="ja-JP" altLang="en-US" b="1" dirty="0" smtClean="0">
                <a:solidFill>
                  <a:schemeClr val="tx1"/>
                </a:solidFill>
                <a:latin typeface="HG丸ｺﾞｼｯｸM-PRO" pitchFamily="50" charset="-128"/>
                <a:ea typeface="HG丸ｺﾞｼｯｸM-PRO" pitchFamily="50" charset="-128"/>
              </a:rPr>
              <a:t>・介護保険申請について</a:t>
            </a:r>
            <a:endParaRPr kumimoji="1" lang="en-US" altLang="ja-JP" b="1" dirty="0" smtClean="0">
              <a:solidFill>
                <a:schemeClr val="tx1"/>
              </a:solidFill>
              <a:latin typeface="HG丸ｺﾞｼｯｸM-PRO" pitchFamily="50" charset="-128"/>
              <a:ea typeface="HG丸ｺﾞｼｯｸM-PRO" pitchFamily="50" charset="-128"/>
            </a:endParaRPr>
          </a:p>
          <a:p>
            <a:r>
              <a:rPr lang="ja-JP" altLang="en-US" b="1" dirty="0" smtClean="0">
                <a:solidFill>
                  <a:schemeClr val="tx1"/>
                </a:solidFill>
                <a:latin typeface="HG丸ｺﾞｼｯｸM-PRO" pitchFamily="50" charset="-128"/>
                <a:ea typeface="HG丸ｺﾞｼｯｸM-PRO" pitchFamily="50" charset="-128"/>
              </a:rPr>
              <a:t>・地域総括支援センター</a:t>
            </a:r>
            <a:endParaRPr lang="en-US" altLang="ja-JP" b="1" dirty="0" smtClean="0">
              <a:solidFill>
                <a:schemeClr val="tx1"/>
              </a:solidFill>
              <a:latin typeface="HG丸ｺﾞｼｯｸM-PRO" pitchFamily="50" charset="-128"/>
              <a:ea typeface="HG丸ｺﾞｼｯｸM-PRO" pitchFamily="50" charset="-128"/>
            </a:endParaRPr>
          </a:p>
          <a:p>
            <a:r>
              <a:rPr kumimoji="1" lang="ja-JP" altLang="en-US" b="1" dirty="0" smtClean="0">
                <a:solidFill>
                  <a:schemeClr val="tx1"/>
                </a:solidFill>
                <a:latin typeface="HG丸ｺﾞｼｯｸM-PRO" pitchFamily="50" charset="-128"/>
                <a:ea typeface="HG丸ｺﾞｼｯｸM-PRO" pitchFamily="50" charset="-128"/>
              </a:rPr>
              <a:t>・かかりつけ医・かかりつけ薬局を持とう</a:t>
            </a:r>
            <a:endParaRPr kumimoji="1" lang="en-US" altLang="ja-JP" b="1" dirty="0" smtClean="0">
              <a:solidFill>
                <a:schemeClr val="tx1"/>
              </a:solidFill>
              <a:latin typeface="HG丸ｺﾞｼｯｸM-PRO" pitchFamily="50" charset="-128"/>
              <a:ea typeface="HG丸ｺﾞｼｯｸM-PRO" pitchFamily="50" charset="-128"/>
            </a:endParaRPr>
          </a:p>
          <a:p>
            <a:r>
              <a:rPr kumimoji="1" lang="ja-JP" altLang="en-US" b="1" dirty="0" smtClean="0">
                <a:solidFill>
                  <a:schemeClr val="tx1"/>
                </a:solidFill>
                <a:latin typeface="HG丸ｺﾞｼｯｸM-PRO" pitchFamily="50" charset="-128"/>
                <a:ea typeface="HG丸ｺﾞｼｯｸM-PRO" pitchFamily="50" charset="-128"/>
              </a:rPr>
              <a:t>平成</a:t>
            </a:r>
            <a:r>
              <a:rPr kumimoji="1" lang="en-US" altLang="ja-JP" b="1" dirty="0" smtClean="0">
                <a:solidFill>
                  <a:schemeClr val="tx1"/>
                </a:solidFill>
                <a:latin typeface="HG丸ｺﾞｼｯｸM-PRO" pitchFamily="50" charset="-128"/>
                <a:ea typeface="HG丸ｺﾞｼｯｸM-PRO" pitchFamily="50" charset="-128"/>
              </a:rPr>
              <a:t>23</a:t>
            </a:r>
            <a:r>
              <a:rPr kumimoji="1" lang="ja-JP" altLang="en-US" b="1" dirty="0" smtClean="0">
                <a:solidFill>
                  <a:schemeClr val="tx1"/>
                </a:solidFill>
                <a:latin typeface="HG丸ｺﾞｼｯｸM-PRO" pitchFamily="50" charset="-128"/>
                <a:ea typeface="HG丸ｺﾞｼｯｸM-PRO" pitchFamily="50" charset="-128"/>
              </a:rPr>
              <a:t>年初版</a:t>
            </a:r>
            <a:endParaRPr kumimoji="1" lang="en-US" altLang="ja-JP" b="1" dirty="0" smtClean="0">
              <a:solidFill>
                <a:schemeClr val="tx1"/>
              </a:solidFill>
              <a:latin typeface="HG丸ｺﾞｼｯｸM-PRO" pitchFamily="50" charset="-128"/>
              <a:ea typeface="HG丸ｺﾞｼｯｸM-PRO" pitchFamily="50" charset="-128"/>
            </a:endParaRPr>
          </a:p>
          <a:p>
            <a:r>
              <a:rPr lang="ja-JP" altLang="en-US" b="1" dirty="0">
                <a:solidFill>
                  <a:schemeClr val="tx1"/>
                </a:solidFill>
                <a:latin typeface="HG丸ｺﾞｼｯｸM-PRO" pitchFamily="50" charset="-128"/>
                <a:ea typeface="HG丸ｺﾞｼｯｸM-PRO" pitchFamily="50" charset="-128"/>
              </a:rPr>
              <a:t>平成</a:t>
            </a:r>
            <a:r>
              <a:rPr lang="en-US" altLang="ja-JP" b="1" dirty="0">
                <a:solidFill>
                  <a:schemeClr val="tx1"/>
                </a:solidFill>
                <a:latin typeface="HG丸ｺﾞｼｯｸM-PRO" pitchFamily="50" charset="-128"/>
                <a:ea typeface="HG丸ｺﾞｼｯｸM-PRO" pitchFamily="50" charset="-128"/>
              </a:rPr>
              <a:t>25</a:t>
            </a:r>
            <a:r>
              <a:rPr lang="ja-JP" altLang="en-US" b="1" dirty="0" smtClean="0">
                <a:solidFill>
                  <a:schemeClr val="tx1"/>
                </a:solidFill>
                <a:latin typeface="HG丸ｺﾞｼｯｸM-PRO" pitchFamily="50" charset="-128"/>
                <a:ea typeface="HG丸ｺﾞｼｯｸM-PRO" pitchFamily="50" charset="-128"/>
              </a:rPr>
              <a:t>年改訂版</a:t>
            </a:r>
            <a:endParaRPr kumimoji="1" lang="ja-JP" altLang="en-US" b="1" dirty="0">
              <a:solidFill>
                <a:schemeClr val="tx1"/>
              </a:solidFill>
              <a:latin typeface="HG丸ｺﾞｼｯｸM-PRO" pitchFamily="50" charset="-128"/>
              <a:ea typeface="HG丸ｺﾞｼｯｸM-PRO" pitchFamily="50" charset="-128"/>
            </a:endParaRPr>
          </a:p>
        </p:txBody>
      </p:sp>
      <p:sp>
        <p:nvSpPr>
          <p:cNvPr id="12" name="テキスト ボックス 11"/>
          <p:cNvSpPr txBox="1"/>
          <p:nvPr/>
        </p:nvSpPr>
        <p:spPr>
          <a:xfrm>
            <a:off x="6300192" y="2020198"/>
            <a:ext cx="1728192" cy="40011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kumimoji="1" lang="ja-JP" altLang="en-US" sz="2000" b="1" dirty="0" smtClean="0"/>
              <a:t>内　　　　　容</a:t>
            </a:r>
            <a:endParaRPr kumimoji="1" lang="ja-JP" altLang="en-US" sz="2000" b="1" dirty="0"/>
          </a:p>
        </p:txBody>
      </p:sp>
      <p:sp>
        <p:nvSpPr>
          <p:cNvPr id="3" name="テキスト ボックス 2"/>
          <p:cNvSpPr txBox="1"/>
          <p:nvPr/>
        </p:nvSpPr>
        <p:spPr>
          <a:xfrm>
            <a:off x="327056" y="260648"/>
            <a:ext cx="741329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800" dirty="0" smtClean="0">
                <a:latin typeface="HGP創英角ﾎﾟｯﾌﾟ体" pitchFamily="50" charset="-128"/>
                <a:ea typeface="HGP創英角ﾎﾟｯﾌﾟ体" pitchFamily="50" charset="-128"/>
              </a:rPr>
              <a:t>３　具体的取り組み（平成</a:t>
            </a:r>
            <a:r>
              <a:rPr kumimoji="1" lang="en-US" altLang="ja-JP" sz="2800" dirty="0" smtClean="0">
                <a:latin typeface="HGP創英角ﾎﾟｯﾌﾟ体" pitchFamily="50" charset="-128"/>
                <a:ea typeface="HGP創英角ﾎﾟｯﾌﾟ体" pitchFamily="50" charset="-128"/>
              </a:rPr>
              <a:t>23</a:t>
            </a:r>
            <a:r>
              <a:rPr kumimoji="1" lang="ja-JP" altLang="en-US" sz="2800" dirty="0" smtClean="0">
                <a:latin typeface="HGP創英角ﾎﾟｯﾌﾟ体" pitchFamily="50" charset="-128"/>
                <a:ea typeface="HGP創英角ﾎﾟｯﾌﾟ体" pitchFamily="50" charset="-128"/>
              </a:rPr>
              <a:t>年度から</a:t>
            </a:r>
            <a:r>
              <a:rPr kumimoji="1" lang="en-US" altLang="ja-JP" sz="2800" dirty="0" smtClean="0">
                <a:latin typeface="HGP創英角ﾎﾟｯﾌﾟ体" pitchFamily="50" charset="-128"/>
                <a:ea typeface="HGP創英角ﾎﾟｯﾌﾟ体" pitchFamily="50" charset="-128"/>
              </a:rPr>
              <a:t>26</a:t>
            </a:r>
            <a:r>
              <a:rPr kumimoji="1" lang="ja-JP" altLang="en-US" sz="2800" dirty="0" smtClean="0">
                <a:latin typeface="HGP創英角ﾎﾟｯﾌﾟ体" pitchFamily="50" charset="-128"/>
                <a:ea typeface="HGP創英角ﾎﾟｯﾌﾟ体" pitchFamily="50" charset="-128"/>
              </a:rPr>
              <a:t>年度）</a:t>
            </a:r>
            <a:endParaRPr kumimoji="1" lang="ja-JP" altLang="en-US" sz="2800"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473128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274638"/>
            <a:ext cx="8784976" cy="1282154"/>
          </a:xfrm>
        </p:spPr>
        <p:txBody>
          <a:bodyPr>
            <a:noAutofit/>
          </a:bodyPr>
          <a:lstStyle/>
          <a:p>
            <a:pPr algn="l"/>
            <a:r>
              <a:rPr kumimoji="1" lang="ja-JP" altLang="en-US" sz="2800" dirty="0" smtClean="0">
                <a:solidFill>
                  <a:srgbClr val="0000FF"/>
                </a:solidFill>
              </a:rPr>
              <a:t>イ　在宅医療・介護の資源の課題と対応策の検討</a:t>
            </a:r>
            <a:r>
              <a:rPr lang="ja-JP" altLang="en-US" sz="2800" dirty="0" smtClean="0">
                <a:solidFill>
                  <a:srgbClr val="0000FF"/>
                </a:solidFill>
              </a:rPr>
              <a:t>する</a:t>
            </a:r>
            <a:r>
              <a:rPr lang="en-US" altLang="ja-JP" sz="2800" dirty="0" smtClean="0">
                <a:solidFill>
                  <a:srgbClr val="0000FF"/>
                </a:solidFill>
              </a:rPr>
              <a:t/>
            </a:r>
            <a:br>
              <a:rPr lang="en-US" altLang="ja-JP" sz="2800" dirty="0" smtClean="0">
                <a:solidFill>
                  <a:srgbClr val="0000FF"/>
                </a:solidFill>
              </a:rPr>
            </a:br>
            <a:r>
              <a:rPr lang="ja-JP" altLang="en-US" sz="2800" dirty="0">
                <a:solidFill>
                  <a:srgbClr val="0000FF"/>
                </a:solidFill>
              </a:rPr>
              <a:t>　</a:t>
            </a:r>
            <a:r>
              <a:rPr lang="ja-JP" altLang="en-US" sz="2800" dirty="0" smtClean="0">
                <a:solidFill>
                  <a:srgbClr val="0000FF"/>
                </a:solidFill>
              </a:rPr>
              <a:t>　会議の開催</a:t>
            </a:r>
            <a:endParaRPr kumimoji="1" lang="ja-JP" altLang="en-US" sz="2400" b="1" dirty="0">
              <a:solidFill>
                <a:srgbClr val="0000FF"/>
              </a:solidFill>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
        <p:nvSpPr>
          <p:cNvPr id="4" name="角丸四角形 3"/>
          <p:cNvSpPr/>
          <p:nvPr/>
        </p:nvSpPr>
        <p:spPr>
          <a:xfrm>
            <a:off x="179512" y="1628801"/>
            <a:ext cx="8712968" cy="39769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2285746" y="1397968"/>
            <a:ext cx="45005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dirty="0" smtClean="0"/>
              <a:t>須高地域医療福祉推進協議会</a:t>
            </a:r>
            <a:endParaRPr kumimoji="1" lang="ja-JP" altLang="en-US" sz="2400" dirty="0"/>
          </a:p>
        </p:txBody>
      </p:sp>
      <p:sp>
        <p:nvSpPr>
          <p:cNvPr id="6" name="正方形/長方形 5"/>
          <p:cNvSpPr/>
          <p:nvPr/>
        </p:nvSpPr>
        <p:spPr>
          <a:xfrm>
            <a:off x="467544" y="5445224"/>
            <a:ext cx="7776864" cy="11521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dirty="0" smtClean="0"/>
              <a:t>　　　　　　　　　　　　　　　　　　　　　　　事務局：地域医療福祉ネットワーク推進室</a:t>
            </a:r>
            <a:endParaRPr kumimoji="1" lang="ja-JP" altLang="en-US" dirty="0"/>
          </a:p>
        </p:txBody>
      </p:sp>
      <p:sp>
        <p:nvSpPr>
          <p:cNvPr id="8" name="テキスト ボックス 7"/>
          <p:cNvSpPr txBox="1"/>
          <p:nvPr/>
        </p:nvSpPr>
        <p:spPr>
          <a:xfrm>
            <a:off x="386448" y="2069821"/>
            <a:ext cx="8136904" cy="461665"/>
          </a:xfrm>
          <a:prstGeom prst="rect">
            <a:avLst/>
          </a:prstGeom>
          <a:solidFill>
            <a:schemeClr val="accent2">
              <a:lumMod val="40000"/>
              <a:lumOff val="60000"/>
            </a:schemeClr>
          </a:solidFill>
          <a:ln>
            <a:solidFill>
              <a:schemeClr val="tx1"/>
            </a:solidFill>
            <a:prstDash val="solid"/>
          </a:ln>
        </p:spPr>
        <p:txBody>
          <a:bodyPr wrap="square" rtlCol="0">
            <a:spAutoFit/>
          </a:bodyPr>
          <a:lstStyle/>
          <a:p>
            <a:r>
              <a:rPr kumimoji="1" lang="ja-JP" altLang="en-US" sz="2400" b="1" dirty="0" smtClean="0"/>
              <a:t>理事会　：定例理事会は年に</a:t>
            </a:r>
            <a:r>
              <a:rPr kumimoji="1" lang="en-US" altLang="ja-JP" sz="2400" b="1" dirty="0" smtClean="0"/>
              <a:t>1</a:t>
            </a:r>
            <a:r>
              <a:rPr kumimoji="1" lang="ja-JP" altLang="en-US" sz="2400" b="1" dirty="0" smtClean="0"/>
              <a:t>回（</a:t>
            </a:r>
            <a:r>
              <a:rPr kumimoji="1" lang="en-US" altLang="ja-JP" sz="2400" b="1" dirty="0" smtClean="0"/>
              <a:t>7</a:t>
            </a:r>
            <a:r>
              <a:rPr kumimoji="1" lang="ja-JP" altLang="en-US" sz="2400" b="1" dirty="0" smtClean="0"/>
              <a:t>月）</a:t>
            </a:r>
            <a:endParaRPr kumimoji="1" lang="ja-JP" altLang="en-US" sz="2400" b="1" dirty="0"/>
          </a:p>
        </p:txBody>
      </p:sp>
      <p:sp>
        <p:nvSpPr>
          <p:cNvPr id="11" name="テキスト ボックス 10"/>
          <p:cNvSpPr txBox="1"/>
          <p:nvPr/>
        </p:nvSpPr>
        <p:spPr>
          <a:xfrm>
            <a:off x="467544" y="2696269"/>
            <a:ext cx="8136904" cy="461665"/>
          </a:xfrm>
          <a:prstGeom prst="rect">
            <a:avLst/>
          </a:prstGeom>
          <a:solidFill>
            <a:schemeClr val="accent2">
              <a:lumMod val="40000"/>
              <a:lumOff val="60000"/>
            </a:schemeClr>
          </a:solidFill>
          <a:ln w="19050">
            <a:solidFill>
              <a:schemeClr val="tx1"/>
            </a:solidFill>
          </a:ln>
        </p:spPr>
        <p:txBody>
          <a:bodyPr wrap="square" rtlCol="0">
            <a:spAutoFit/>
          </a:bodyPr>
          <a:lstStyle/>
          <a:p>
            <a:r>
              <a:rPr kumimoji="1" lang="ja-JP" altLang="en-US" sz="2400" b="1" dirty="0" smtClean="0"/>
              <a:t>第</a:t>
            </a:r>
            <a:r>
              <a:rPr kumimoji="1" lang="en-US" altLang="ja-JP" sz="2400" b="1" dirty="0" smtClean="0"/>
              <a:t>1</a:t>
            </a:r>
            <a:r>
              <a:rPr kumimoji="1" lang="ja-JP" altLang="en-US" sz="2400" b="1" dirty="0" smtClean="0"/>
              <a:t>専門委員会：定例開催は年</a:t>
            </a:r>
            <a:r>
              <a:rPr kumimoji="1" lang="en-US" altLang="ja-JP" sz="2400" b="1" dirty="0" smtClean="0"/>
              <a:t>1</a:t>
            </a:r>
            <a:r>
              <a:rPr kumimoji="1" lang="ja-JP" altLang="en-US" sz="2400" b="1" dirty="0" smtClean="0"/>
              <a:t>回・必要時開催</a:t>
            </a:r>
            <a:endParaRPr kumimoji="1" lang="ja-JP" altLang="en-US" sz="2400" b="1" dirty="0"/>
          </a:p>
        </p:txBody>
      </p:sp>
      <p:sp>
        <p:nvSpPr>
          <p:cNvPr id="12" name="テキスト ボックス 11"/>
          <p:cNvSpPr txBox="1"/>
          <p:nvPr/>
        </p:nvSpPr>
        <p:spPr>
          <a:xfrm>
            <a:off x="467544" y="3433218"/>
            <a:ext cx="8280920" cy="461665"/>
          </a:xfrm>
          <a:prstGeom prst="rect">
            <a:avLst/>
          </a:prstGeom>
          <a:solidFill>
            <a:schemeClr val="accent2">
              <a:lumMod val="40000"/>
              <a:lumOff val="60000"/>
            </a:schemeClr>
          </a:solidFill>
          <a:ln w="19050">
            <a:solidFill>
              <a:schemeClr val="tx1"/>
            </a:solidFill>
          </a:ln>
        </p:spPr>
        <p:txBody>
          <a:bodyPr wrap="square" rtlCol="0">
            <a:spAutoFit/>
          </a:bodyPr>
          <a:lstStyle/>
          <a:p>
            <a:r>
              <a:rPr kumimoji="1" lang="ja-JP" altLang="en-US" sz="2400" b="1" dirty="0" smtClean="0"/>
              <a:t>第</a:t>
            </a:r>
            <a:r>
              <a:rPr kumimoji="1" lang="en-US" altLang="ja-JP" sz="2400" b="1" dirty="0" smtClean="0"/>
              <a:t>2</a:t>
            </a:r>
            <a:r>
              <a:rPr kumimoji="1" lang="ja-JP" altLang="en-US" sz="2400" b="1" dirty="0" smtClean="0"/>
              <a:t>専門委員会：毎月定例開催（第</a:t>
            </a:r>
            <a:r>
              <a:rPr kumimoji="1" lang="en-US" altLang="ja-JP" sz="2400" b="1" dirty="0" smtClean="0"/>
              <a:t>3</a:t>
            </a:r>
            <a:r>
              <a:rPr kumimoji="1" lang="ja-JP" altLang="en-US" sz="2400" b="1" dirty="0" smtClean="0"/>
              <a:t>木曜日午後</a:t>
            </a:r>
            <a:r>
              <a:rPr kumimoji="1" lang="en-US" altLang="ja-JP" sz="2400" b="1" dirty="0" smtClean="0"/>
              <a:t>1</a:t>
            </a:r>
            <a:r>
              <a:rPr kumimoji="1" lang="ja-JP" altLang="en-US" sz="2400" b="1" dirty="0" smtClean="0"/>
              <a:t>時</a:t>
            </a:r>
            <a:r>
              <a:rPr kumimoji="1" lang="en-US" altLang="ja-JP" sz="2400" b="1" dirty="0" smtClean="0"/>
              <a:t>30</a:t>
            </a:r>
            <a:r>
              <a:rPr kumimoji="1" lang="ja-JP" altLang="en-US" sz="2400" b="1" dirty="0" smtClean="0"/>
              <a:t>分から）</a:t>
            </a:r>
            <a:endParaRPr kumimoji="1" lang="ja-JP" altLang="en-US" sz="2400" b="1" dirty="0"/>
          </a:p>
        </p:txBody>
      </p:sp>
      <p:sp>
        <p:nvSpPr>
          <p:cNvPr id="14" name="テキスト ボックス 13"/>
          <p:cNvSpPr txBox="1"/>
          <p:nvPr/>
        </p:nvSpPr>
        <p:spPr>
          <a:xfrm>
            <a:off x="635616" y="5605789"/>
            <a:ext cx="3240360" cy="830997"/>
          </a:xfrm>
          <a:prstGeom prst="rect">
            <a:avLst/>
          </a:prstGeom>
          <a:solidFill>
            <a:schemeClr val="accent2">
              <a:lumMod val="40000"/>
              <a:lumOff val="60000"/>
            </a:schemeClr>
          </a:solidFill>
        </p:spPr>
        <p:txBody>
          <a:bodyPr wrap="square" rtlCol="0">
            <a:spAutoFit/>
          </a:bodyPr>
          <a:lstStyle/>
          <a:p>
            <a:r>
              <a:rPr kumimoji="1" lang="ja-JP" altLang="en-US" sz="2400" b="1" dirty="0" smtClean="0"/>
              <a:t>三市町村連絡会議：必要時開催（年４～</a:t>
            </a:r>
            <a:r>
              <a:rPr kumimoji="1" lang="en-US" altLang="ja-JP" sz="2400" b="1" dirty="0" smtClean="0"/>
              <a:t>6</a:t>
            </a:r>
            <a:r>
              <a:rPr kumimoji="1" lang="ja-JP" altLang="en-US" sz="2400" b="1" dirty="0" smtClean="0"/>
              <a:t>回）</a:t>
            </a:r>
            <a:endParaRPr kumimoji="1" lang="ja-JP" altLang="en-US" sz="2400" b="1" dirty="0"/>
          </a:p>
        </p:txBody>
      </p:sp>
      <p:sp>
        <p:nvSpPr>
          <p:cNvPr id="15" name="テキスト ボックス 14"/>
          <p:cNvSpPr txBox="1"/>
          <p:nvPr/>
        </p:nvSpPr>
        <p:spPr>
          <a:xfrm>
            <a:off x="395536" y="4777953"/>
            <a:ext cx="8280920" cy="400110"/>
          </a:xfrm>
          <a:prstGeom prst="rect">
            <a:avLst/>
          </a:prstGeom>
          <a:noFill/>
        </p:spPr>
        <p:txBody>
          <a:bodyPr wrap="square" rtlCol="0">
            <a:spAutoFit/>
          </a:bodyPr>
          <a:lstStyle/>
          <a:p>
            <a:r>
              <a:rPr kumimoji="1" lang="ja-JP" altLang="en-US" sz="2000" b="1" dirty="0" smtClean="0">
                <a:solidFill>
                  <a:schemeClr val="accent1">
                    <a:lumMod val="50000"/>
                  </a:schemeClr>
                </a:solidFill>
              </a:rPr>
              <a:t>在宅医療連携研究会（須高医師会）・須高訪問看護ステーション連絡会</a:t>
            </a:r>
            <a:endParaRPr kumimoji="1" lang="ja-JP" altLang="en-US" sz="2000" b="1" dirty="0">
              <a:solidFill>
                <a:schemeClr val="accent1">
                  <a:lumMod val="50000"/>
                </a:schemeClr>
              </a:solidFill>
            </a:endParaRPr>
          </a:p>
        </p:txBody>
      </p:sp>
      <p:sp>
        <p:nvSpPr>
          <p:cNvPr id="7" name="角丸四角形 6"/>
          <p:cNvSpPr/>
          <p:nvPr/>
        </p:nvSpPr>
        <p:spPr>
          <a:xfrm>
            <a:off x="1331640" y="3894883"/>
            <a:ext cx="7272808" cy="794366"/>
          </a:xfrm>
          <a:prstGeom prst="roundRect">
            <a:avLst>
              <a:gd name="adj" fmla="val 32988"/>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2000" b="1" dirty="0" smtClean="0"/>
              <a:t>介護保険施設長との意見交換会</a:t>
            </a:r>
            <a:endParaRPr kumimoji="1" lang="en-US" altLang="ja-JP" sz="2000" b="1" dirty="0" smtClean="0"/>
          </a:p>
          <a:p>
            <a:r>
              <a:rPr kumimoji="1" lang="ja-JP" altLang="en-US" sz="2000" b="1" dirty="0" smtClean="0"/>
              <a:t>須高地域医療・福祉施設栄養関係職員連絡会</a:t>
            </a:r>
            <a:endParaRPr kumimoji="1" lang="ja-JP" altLang="en-US" sz="2000" b="1" dirty="0"/>
          </a:p>
        </p:txBody>
      </p:sp>
    </p:spTree>
    <p:extLst>
      <p:ext uri="{BB962C8B-B14F-4D97-AF65-F5344CB8AC3E}">
        <p14:creationId xmlns:p14="http://schemas.microsoft.com/office/powerpoint/2010/main" val="3196805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291536"/>
            <a:ext cx="8154739" cy="584775"/>
          </a:xfrm>
          <a:prstGeom prst="rect">
            <a:avLst/>
          </a:prstGeom>
        </p:spPr>
        <p:txBody>
          <a:bodyPr wrap="square">
            <a:spAutoFit/>
          </a:bodyPr>
          <a:lstStyle/>
          <a:p>
            <a:pPr lvl="0">
              <a:spcBef>
                <a:spcPct val="20000"/>
              </a:spcBef>
            </a:pPr>
            <a:r>
              <a:rPr lang="en-US" altLang="ja-JP" sz="3200" dirty="0" smtClean="0">
                <a:solidFill>
                  <a:srgbClr val="0000FF"/>
                </a:solidFill>
              </a:rPr>
              <a:t>(</a:t>
            </a:r>
            <a:r>
              <a:rPr lang="ja-JP" altLang="en-US" sz="3200" dirty="0">
                <a:solidFill>
                  <a:srgbClr val="0000FF"/>
                </a:solidFill>
              </a:rPr>
              <a:t>１</a:t>
            </a:r>
            <a:r>
              <a:rPr lang="en-US" altLang="ja-JP" sz="3200" dirty="0" smtClean="0">
                <a:solidFill>
                  <a:srgbClr val="0000FF"/>
                </a:solidFill>
              </a:rPr>
              <a:t>)</a:t>
            </a:r>
            <a:r>
              <a:rPr lang="ja-JP" altLang="en-US" sz="3200" b="1" dirty="0" smtClean="0">
                <a:solidFill>
                  <a:srgbClr val="0000FF"/>
                </a:solidFill>
              </a:rPr>
              <a:t>第２</a:t>
            </a:r>
            <a:r>
              <a:rPr lang="ja-JP" altLang="en-US" sz="3200" b="1" dirty="0">
                <a:solidFill>
                  <a:srgbClr val="0000FF"/>
                </a:solidFill>
              </a:rPr>
              <a:t>専門委員会</a:t>
            </a:r>
            <a:r>
              <a:rPr lang="ja-JP" altLang="en-US" sz="3200" b="1" dirty="0" smtClean="0">
                <a:solidFill>
                  <a:srgbClr val="0000FF"/>
                </a:solidFill>
              </a:rPr>
              <a:t>の活動</a:t>
            </a:r>
            <a:endParaRPr lang="en-US" altLang="ja-JP" sz="3200" b="1" dirty="0" smtClean="0">
              <a:solidFill>
                <a:srgbClr val="0000FF"/>
              </a:solidFill>
            </a:endParaRPr>
          </a:p>
        </p:txBody>
      </p:sp>
      <p:sp>
        <p:nvSpPr>
          <p:cNvPr id="5" name="正方形/長方形 4"/>
          <p:cNvSpPr/>
          <p:nvPr/>
        </p:nvSpPr>
        <p:spPr>
          <a:xfrm>
            <a:off x="179512" y="1988840"/>
            <a:ext cx="5688632" cy="3958007"/>
          </a:xfrm>
          <a:prstGeom prst="rect">
            <a:avLst/>
          </a:prstGeom>
        </p:spPr>
        <p:txBody>
          <a:bodyPr wrap="square">
            <a:spAutoFit/>
          </a:bodyPr>
          <a:lstStyle/>
          <a:p>
            <a:pPr lvl="0">
              <a:spcBef>
                <a:spcPct val="20000"/>
              </a:spcBef>
            </a:pPr>
            <a:r>
              <a:rPr lang="ja-JP" altLang="en-US" sz="2400" b="1" dirty="0"/>
              <a:t>多職種が一つのテーブルに集まる</a:t>
            </a:r>
            <a:endParaRPr lang="en-US" altLang="ja-JP" sz="2400" b="1" dirty="0"/>
          </a:p>
          <a:p>
            <a:pPr lvl="0">
              <a:spcBef>
                <a:spcPct val="20000"/>
              </a:spcBef>
            </a:pPr>
            <a:r>
              <a:rPr lang="ja-JP" altLang="en-US" sz="2400" b="1" dirty="0"/>
              <a:t>顔の見える</a:t>
            </a:r>
            <a:r>
              <a:rPr lang="ja-JP" altLang="en-US" sz="2400" b="1" dirty="0" smtClean="0"/>
              <a:t>関係づくり</a:t>
            </a:r>
            <a:endParaRPr lang="en-US" altLang="ja-JP" sz="2600" b="1" dirty="0" smtClean="0">
              <a:latin typeface="HG丸ｺﾞｼｯｸM-PRO" pitchFamily="50" charset="-128"/>
              <a:ea typeface="HG丸ｺﾞｼｯｸM-PRO" pitchFamily="50" charset="-128"/>
            </a:endParaRPr>
          </a:p>
          <a:p>
            <a:pPr>
              <a:spcBef>
                <a:spcPct val="20000"/>
              </a:spcBef>
            </a:pPr>
            <a:r>
              <a:rPr lang="ja-JP" altLang="en-US" sz="2600" b="1" dirty="0" smtClean="0">
                <a:solidFill>
                  <a:prstClr val="black"/>
                </a:solidFill>
                <a:latin typeface="HG丸ｺﾞｼｯｸM-PRO" pitchFamily="50" charset="-128"/>
                <a:ea typeface="HG丸ｺﾞｼｯｸM-PRO" pitchFamily="50" charset="-128"/>
              </a:rPr>
              <a:t>・</a:t>
            </a:r>
            <a:r>
              <a:rPr lang="ja-JP" altLang="en-US" sz="2800" b="1" dirty="0"/>
              <a:t>定例開催（月１回）</a:t>
            </a:r>
            <a:endParaRPr lang="en-US" altLang="ja-JP" sz="2800" b="1" dirty="0"/>
          </a:p>
          <a:p>
            <a:pPr lvl="0">
              <a:spcBef>
                <a:spcPct val="20000"/>
              </a:spcBef>
            </a:pPr>
            <a:r>
              <a:rPr lang="ja-JP" altLang="en-US" sz="2600" b="1" dirty="0" smtClean="0">
                <a:solidFill>
                  <a:prstClr val="black"/>
                </a:solidFill>
                <a:latin typeface="HG丸ｺﾞｼｯｸM-PRO" pitchFamily="50" charset="-128"/>
                <a:ea typeface="HG丸ｺﾞｼｯｸM-PRO" pitchFamily="50" charset="-128"/>
              </a:rPr>
              <a:t>毎月第３木曜日、県立須坂病院　にて開催</a:t>
            </a:r>
            <a:endParaRPr lang="en-US" altLang="ja-JP" sz="2600" b="1" dirty="0" smtClean="0">
              <a:solidFill>
                <a:prstClr val="black"/>
              </a:solidFill>
              <a:latin typeface="HG丸ｺﾞｼｯｸM-PRO" pitchFamily="50" charset="-128"/>
              <a:ea typeface="HG丸ｺﾞｼｯｸM-PRO" pitchFamily="50" charset="-128"/>
            </a:endParaRPr>
          </a:p>
          <a:p>
            <a:pPr lvl="0">
              <a:spcBef>
                <a:spcPct val="20000"/>
              </a:spcBef>
            </a:pPr>
            <a:endParaRPr lang="en-US" altLang="ja-JP" sz="800" b="1" dirty="0" smtClean="0">
              <a:solidFill>
                <a:prstClr val="black"/>
              </a:solidFill>
              <a:latin typeface="HG丸ｺﾞｼｯｸM-PRO" pitchFamily="50" charset="-128"/>
              <a:ea typeface="HG丸ｺﾞｼｯｸM-PRO" pitchFamily="50" charset="-128"/>
            </a:endParaRPr>
          </a:p>
          <a:p>
            <a:pPr lvl="0">
              <a:spcBef>
                <a:spcPct val="20000"/>
              </a:spcBef>
            </a:pPr>
            <a:r>
              <a:rPr lang="ja-JP" altLang="en-US" sz="2600" b="1" dirty="0" smtClean="0">
                <a:solidFill>
                  <a:prstClr val="black"/>
                </a:solidFill>
                <a:latin typeface="HG丸ｺﾞｼｯｸM-PRO" pitchFamily="50" charset="-128"/>
                <a:ea typeface="HG丸ｺﾞｼｯｸM-PRO" pitchFamily="50" charset="-128"/>
              </a:rPr>
              <a:t>・委員長は、県立須坂病院・副院長</a:t>
            </a:r>
            <a:endParaRPr lang="en-US" altLang="ja-JP" sz="2600" b="1" dirty="0" smtClean="0">
              <a:solidFill>
                <a:prstClr val="black"/>
              </a:solidFill>
              <a:latin typeface="HG丸ｺﾞｼｯｸM-PRO" pitchFamily="50" charset="-128"/>
              <a:ea typeface="HG丸ｺﾞｼｯｸM-PRO" pitchFamily="50" charset="-128"/>
            </a:endParaRPr>
          </a:p>
          <a:p>
            <a:pPr lvl="0">
              <a:spcBef>
                <a:spcPct val="20000"/>
              </a:spcBef>
            </a:pPr>
            <a:endParaRPr lang="en-US" altLang="ja-JP" sz="800" b="1" dirty="0" smtClean="0">
              <a:solidFill>
                <a:prstClr val="black"/>
              </a:solidFill>
              <a:latin typeface="HG丸ｺﾞｼｯｸM-PRO" pitchFamily="50" charset="-128"/>
              <a:ea typeface="HG丸ｺﾞｼｯｸM-PRO" pitchFamily="50" charset="-128"/>
            </a:endParaRPr>
          </a:p>
          <a:p>
            <a:pPr lvl="0">
              <a:spcBef>
                <a:spcPct val="20000"/>
              </a:spcBef>
            </a:pPr>
            <a:r>
              <a:rPr lang="ja-JP" altLang="en-US" sz="2600" b="1" dirty="0" smtClean="0">
                <a:solidFill>
                  <a:prstClr val="black"/>
                </a:solidFill>
                <a:latin typeface="HG丸ｺﾞｼｯｸM-PRO" pitchFamily="50" charset="-128"/>
                <a:ea typeface="HG丸ｺﾞｼｯｸM-PRO" pitchFamily="50" charset="-128"/>
              </a:rPr>
              <a:t>・委員から地域の状況・課題など</a:t>
            </a:r>
            <a:r>
              <a:rPr lang="ja-JP" altLang="en-US" sz="2600" b="1" dirty="0">
                <a:solidFill>
                  <a:prstClr val="black"/>
                </a:solidFill>
                <a:latin typeface="HG丸ｺﾞｼｯｸM-PRO" pitchFamily="50" charset="-128"/>
                <a:ea typeface="HG丸ｺﾞｼｯｸM-PRO" pitchFamily="50" charset="-128"/>
              </a:rPr>
              <a:t>の</a:t>
            </a:r>
            <a:r>
              <a:rPr lang="ja-JP" altLang="en-US" sz="2600" b="1" dirty="0" smtClean="0">
                <a:solidFill>
                  <a:prstClr val="black"/>
                </a:solidFill>
                <a:latin typeface="HG丸ｺﾞｼｯｸM-PRO" pitchFamily="50" charset="-128"/>
                <a:ea typeface="HG丸ｺﾞｼｯｸM-PRO" pitchFamily="50" charset="-128"/>
              </a:rPr>
              <a:t>話題提供　⇒　意見・情報交換</a:t>
            </a:r>
            <a:endParaRPr lang="en-US" altLang="ja-JP" sz="2600" b="1" dirty="0" smtClean="0">
              <a:solidFill>
                <a:prstClr val="black"/>
              </a:solidFill>
              <a:latin typeface="HG丸ｺﾞｼｯｸM-PRO" pitchFamily="50" charset="-128"/>
              <a:ea typeface="HG丸ｺﾞｼｯｸM-PRO" pitchFamily="50" charset="-128"/>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988840"/>
            <a:ext cx="302433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79512" y="1066785"/>
            <a:ext cx="849694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3200" dirty="0" smtClean="0"/>
              <a:t>在宅で看取りができる地域づくりをめざそう</a:t>
            </a:r>
            <a:endParaRPr kumimoji="1" lang="ja-JP" altLang="en-US" sz="3200" dirty="0"/>
          </a:p>
        </p:txBody>
      </p:sp>
    </p:spTree>
    <p:extLst>
      <p:ext uri="{BB962C8B-B14F-4D97-AF65-F5344CB8AC3E}">
        <p14:creationId xmlns:p14="http://schemas.microsoft.com/office/powerpoint/2010/main" val="4026235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3" name="タイトル 1"/>
          <p:cNvSpPr txBox="1">
            <a:spLocks/>
          </p:cNvSpPr>
          <p:nvPr/>
        </p:nvSpPr>
        <p:spPr>
          <a:xfrm>
            <a:off x="2051720" y="1124744"/>
            <a:ext cx="6768752" cy="5648850"/>
          </a:xfrm>
          <a:prstGeom prst="rect">
            <a:avLst/>
          </a:prstGeom>
          <a:solidFill>
            <a:schemeClr val="accent3">
              <a:lumMod val="20000"/>
              <a:lumOff val="80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600" b="1" u="none" strike="noStrike" kern="1200" cap="none" spc="0" normalizeH="0" baseline="0" noProof="0" dirty="0" smtClean="0">
                <a:ln>
                  <a:noFill/>
                </a:ln>
                <a:effectLst/>
                <a:uLnTx/>
                <a:uFillTx/>
                <a:latin typeface="ＭＳ Ｐゴシック" pitchFamily="50" charset="-128"/>
                <a:ea typeface="ＭＳ Ｐゴシック" pitchFamily="50" charset="-128"/>
              </a:rPr>
              <a:t>①在宅医療に関するアンケート実施</a:t>
            </a:r>
            <a:r>
              <a:rPr lang="ja-JP" altLang="en-US" sz="3300" b="1" dirty="0" smtClean="0">
                <a:latin typeface="ＭＳ Ｐゴシック" pitchFamily="50" charset="-128"/>
                <a:ea typeface="ＭＳ Ｐゴシック" pitchFamily="50" charset="-128"/>
              </a:rPr>
              <a:t>（平成２４年７月）</a:t>
            </a:r>
            <a:endParaRPr lang="en-US" altLang="ja-JP" sz="3300" b="1" dirty="0" smtClean="0">
              <a:latin typeface="ＭＳ Ｐゴシック" pitchFamily="50" charset="-128"/>
              <a:ea typeface="ＭＳ Ｐゴシック"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3200" b="1" dirty="0">
              <a:solidFill>
                <a:srgbClr val="002060"/>
              </a:solidFill>
              <a:latin typeface="ＭＳ Ｐゴシック" pitchFamily="50" charset="-128"/>
              <a:ea typeface="ＭＳ Ｐゴシック"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rgbClr val="002060"/>
                </a:solidFill>
                <a:latin typeface="ＭＳ Ｐゴシック" pitchFamily="50" charset="-128"/>
                <a:ea typeface="ＭＳ Ｐゴシック" pitchFamily="50" charset="-128"/>
              </a:rPr>
              <a:t>●下記のアンケートにお答えください</a:t>
            </a:r>
            <a:r>
              <a:rPr lang="ja-JP" altLang="en-US" sz="3200" b="1" dirty="0">
                <a:solidFill>
                  <a:srgbClr val="002060"/>
                </a:solidFill>
                <a:latin typeface="ＭＳ Ｐゴシック" pitchFamily="50" charset="-128"/>
                <a:ea typeface="ＭＳ Ｐゴシック" pitchFamily="50" charset="-128"/>
              </a:rPr>
              <a:t>●</a:t>
            </a:r>
            <a:endParaRPr lang="en-US" altLang="ja-JP" sz="3200" b="1" dirty="0" smtClean="0">
              <a:solidFill>
                <a:srgbClr val="002060"/>
              </a:solidFill>
              <a:latin typeface="ＭＳ Ｐゴシック" pitchFamily="50" charset="-128"/>
              <a:ea typeface="ＭＳ Ｐゴシック"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3200" b="1" dirty="0" smtClean="0">
              <a:solidFill>
                <a:srgbClr val="002060"/>
              </a:solidFill>
              <a:latin typeface="ＭＳ Ｐゴシック" pitchFamily="50" charset="-128"/>
              <a:ea typeface="ＭＳ Ｐゴシック"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smtClean="0">
                <a:latin typeface="Calibri"/>
                <a:ea typeface="ＭＳ Ｐゴシック"/>
              </a:rPr>
              <a:t>　１）あなたの診療所は在宅療養支援診療所になっていますか。</a:t>
            </a:r>
            <a:r>
              <a:rPr lang="ja-JP" altLang="en-US" sz="4000" b="1" dirty="0">
                <a:latin typeface="Calibri"/>
                <a:ea typeface="ＭＳ Ｐゴシック"/>
              </a:rPr>
              <a:t>　</a:t>
            </a:r>
            <a:r>
              <a:rPr lang="ja-JP" altLang="en-US" sz="4000" b="1" dirty="0" smtClean="0">
                <a:latin typeface="Calibri"/>
                <a:ea typeface="ＭＳ Ｐゴシック"/>
              </a:rPr>
              <a:t>　　　　 　　　　　　　　　　　　　　　</a:t>
            </a:r>
            <a:endParaRPr lang="en-US" altLang="ja-JP" sz="40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b="1" dirty="0">
                <a:latin typeface="Calibri"/>
                <a:ea typeface="ＭＳ Ｐゴシック"/>
              </a:rPr>
              <a:t>　</a:t>
            </a:r>
            <a:r>
              <a:rPr lang="ja-JP" altLang="en-US" sz="4000" b="1" dirty="0" smtClean="0">
                <a:latin typeface="Calibri"/>
                <a:ea typeface="ＭＳ Ｐゴシック"/>
              </a:rPr>
              <a:t>　　　　　　　　　　　　</a:t>
            </a:r>
            <a:r>
              <a:rPr lang="en-US" altLang="ja-JP" sz="3600" dirty="0" smtClean="0">
                <a:latin typeface="Calibri"/>
                <a:ea typeface="ＭＳ Ｐゴシック"/>
              </a:rPr>
              <a:t>Yes        </a:t>
            </a:r>
            <a:r>
              <a:rPr lang="ja-JP" altLang="en-US" sz="3600" dirty="0" smtClean="0">
                <a:latin typeface="Calibri"/>
                <a:ea typeface="ＭＳ Ｐゴシック"/>
              </a:rPr>
              <a:t>　　　</a:t>
            </a:r>
            <a:r>
              <a:rPr lang="en-US" altLang="ja-JP" sz="3600" dirty="0" smtClean="0">
                <a:latin typeface="Calibri"/>
                <a:ea typeface="ＭＳ Ｐゴシック"/>
              </a:rPr>
              <a:t>No</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smtClean="0">
                <a:latin typeface="Calibri"/>
                <a:ea typeface="ＭＳ Ｐゴシック"/>
              </a:rPr>
              <a:t>　</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smtClean="0">
                <a:latin typeface="Calibri"/>
                <a:ea typeface="ＭＳ Ｐゴシック"/>
              </a:rPr>
              <a:t>　２）あなたは現在訪問診療を行っていますか。</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smtClean="0">
                <a:latin typeface="Calibri"/>
                <a:ea typeface="ＭＳ Ｐゴシック"/>
              </a:rPr>
              <a:t>　　　行っている場合は患者の人数はおよそどのくらいですか。　　　　　　　　　　　　　　</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a:latin typeface="Calibri"/>
                <a:ea typeface="ＭＳ Ｐゴシック"/>
              </a:rPr>
              <a:t>　</a:t>
            </a:r>
            <a:r>
              <a:rPr lang="ja-JP" altLang="en-US" sz="2900" b="1" dirty="0" smtClean="0">
                <a:latin typeface="Calibri"/>
                <a:ea typeface="ＭＳ Ｐゴシック"/>
              </a:rPr>
              <a:t>　　　　　　　　　　　　　　　　　</a:t>
            </a:r>
            <a:r>
              <a:rPr lang="en-US" altLang="ja-JP" sz="3600" dirty="0" smtClean="0">
                <a:latin typeface="Calibri"/>
                <a:ea typeface="ＭＳ Ｐゴシック"/>
              </a:rPr>
              <a:t>Yes</a:t>
            </a:r>
            <a:r>
              <a:rPr lang="ja-JP" altLang="en-US" sz="3600" dirty="0" smtClean="0">
                <a:latin typeface="Calibri"/>
                <a:ea typeface="ＭＳ Ｐゴシック"/>
              </a:rPr>
              <a:t>　　　　　　人　　　　　</a:t>
            </a:r>
            <a:r>
              <a:rPr lang="en-US" altLang="ja-JP" sz="3600" dirty="0" smtClean="0">
                <a:latin typeface="Calibri"/>
                <a:ea typeface="ＭＳ Ｐゴシック"/>
              </a:rPr>
              <a:t>No</a:t>
            </a:r>
            <a:r>
              <a:rPr lang="ja-JP" altLang="en-US" sz="2900" dirty="0" smtClean="0">
                <a:latin typeface="Calibri"/>
                <a:ea typeface="ＭＳ Ｐゴシック"/>
              </a:rPr>
              <a:t>　</a:t>
            </a:r>
            <a:r>
              <a:rPr lang="ja-JP" altLang="en-US" sz="2900" b="1" dirty="0" smtClean="0">
                <a:latin typeface="Calibri"/>
                <a:ea typeface="ＭＳ Ｐゴシック"/>
              </a:rPr>
              <a:t>　　　　　</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smtClean="0">
                <a:latin typeface="Calibri"/>
                <a:ea typeface="ＭＳ Ｐゴシック"/>
              </a:rPr>
              <a:t>　</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a:latin typeface="Calibri"/>
                <a:ea typeface="ＭＳ Ｐゴシック"/>
              </a:rPr>
              <a:t>　</a:t>
            </a:r>
            <a:r>
              <a:rPr lang="ja-JP" altLang="en-US" sz="2900" b="1" dirty="0" smtClean="0">
                <a:latin typeface="Calibri"/>
                <a:ea typeface="ＭＳ Ｐゴシック"/>
              </a:rPr>
              <a:t>３）在宅診療で困っていることはなにかありますか。</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2900" b="1" dirty="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smtClean="0">
                <a:latin typeface="Calibri"/>
                <a:ea typeface="ＭＳ Ｐゴシック"/>
              </a:rPr>
              <a:t>　４）この事業に参加をしてみたいですか。</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smtClean="0">
                <a:latin typeface="Calibri"/>
                <a:ea typeface="ＭＳ Ｐゴシック"/>
              </a:rPr>
              <a:t>　　（在宅療養支援診療所である必要はありません）</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600" b="1" dirty="0" smtClean="0">
                <a:latin typeface="Calibri"/>
                <a:ea typeface="ＭＳ Ｐゴシック"/>
              </a:rPr>
              <a:t>　　　　　　　　　　　　　　</a:t>
            </a:r>
            <a:r>
              <a:rPr lang="ja-JP" altLang="en-US" sz="3600" dirty="0" smtClean="0">
                <a:latin typeface="Calibri"/>
                <a:ea typeface="ＭＳ Ｐゴシック"/>
              </a:rPr>
              <a:t>  </a:t>
            </a:r>
            <a:r>
              <a:rPr lang="en-US" altLang="ja-JP" sz="3600" dirty="0" smtClean="0">
                <a:latin typeface="Calibri"/>
                <a:ea typeface="ＭＳ Ｐゴシック"/>
              </a:rPr>
              <a:t>Yes        </a:t>
            </a:r>
            <a:r>
              <a:rPr lang="ja-JP" altLang="en-US" sz="3600" dirty="0" smtClean="0">
                <a:latin typeface="Calibri"/>
                <a:ea typeface="ＭＳ Ｐゴシック"/>
              </a:rPr>
              <a:t>　　 </a:t>
            </a:r>
            <a:r>
              <a:rPr lang="en-US" altLang="ja-JP" sz="3600" dirty="0" smtClean="0">
                <a:latin typeface="Calibri"/>
                <a:ea typeface="ＭＳ Ｐゴシック"/>
              </a:rPr>
              <a:t>No</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smtClean="0">
                <a:latin typeface="Calibri"/>
                <a:ea typeface="ＭＳ Ｐゴシック"/>
              </a:rPr>
              <a:t>　</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b="1" dirty="0">
                <a:latin typeface="Calibri"/>
                <a:ea typeface="ＭＳ Ｐゴシック"/>
              </a:rPr>
              <a:t>　</a:t>
            </a:r>
            <a:r>
              <a:rPr lang="ja-JP" altLang="en-US" sz="2900" b="1" dirty="0" smtClean="0">
                <a:latin typeface="Calibri"/>
                <a:ea typeface="ＭＳ Ｐゴシック"/>
              </a:rPr>
              <a:t>５）ほかに何かご意見がありましたらどうぞ。</a:t>
            </a:r>
            <a:endParaRPr lang="en-US" altLang="ja-JP" sz="2900" b="1"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2900" dirty="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2900" dirty="0" smtClean="0">
              <a:latin typeface="Calibri"/>
              <a:ea typeface="ＭＳ Ｐゴシック"/>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900" dirty="0" smtClean="0">
                <a:latin typeface="Calibri"/>
                <a:ea typeface="ＭＳ Ｐゴシック"/>
              </a:rPr>
              <a:t>　　　　　　　　　　　　　　　　　　　　　　</a:t>
            </a:r>
            <a:r>
              <a:rPr lang="ja-JP" altLang="en-US" sz="2900" b="1" dirty="0" smtClean="0">
                <a:latin typeface="Calibri"/>
                <a:ea typeface="ＭＳ Ｐゴシック"/>
              </a:rPr>
              <a:t>診療所名</a:t>
            </a:r>
            <a:endParaRPr lang="en-US" altLang="ja-JP" sz="2900" b="1" dirty="0">
              <a:latin typeface="Calibri"/>
              <a:ea typeface="ＭＳ Ｐゴシック"/>
            </a:endParaRPr>
          </a:p>
        </p:txBody>
      </p:sp>
      <p:sp>
        <p:nvSpPr>
          <p:cNvPr id="4" name="タイトル 2"/>
          <p:cNvSpPr txBox="1">
            <a:spLocks/>
          </p:cNvSpPr>
          <p:nvPr/>
        </p:nvSpPr>
        <p:spPr>
          <a:xfrm>
            <a:off x="107504" y="274638"/>
            <a:ext cx="8928992" cy="85010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rgbClr val="0000FF"/>
                </a:solidFill>
              </a:rPr>
              <a:t>ウ</a:t>
            </a:r>
            <a:r>
              <a:rPr lang="ja-JP" altLang="en-US" sz="2800" dirty="0">
                <a:solidFill>
                  <a:srgbClr val="0000FF"/>
                </a:solidFill>
              </a:rPr>
              <a:t>　</a:t>
            </a:r>
            <a:r>
              <a:rPr lang="ja-JP" altLang="en-US" sz="2800" dirty="0" smtClean="0">
                <a:solidFill>
                  <a:srgbClr val="0000FF"/>
                </a:solidFill>
              </a:rPr>
              <a:t>切れ目のない在宅医療と介護の提供体制の構築推進</a:t>
            </a:r>
            <a:endParaRPr lang="ja-JP" altLang="en-US" sz="2800" dirty="0">
              <a:solidFill>
                <a:srgbClr val="0000FF"/>
              </a:solidFill>
            </a:endParaRPr>
          </a:p>
        </p:txBody>
      </p:sp>
      <p:sp>
        <p:nvSpPr>
          <p:cNvPr id="5" name="テキスト ボックス 4"/>
          <p:cNvSpPr txBox="1"/>
          <p:nvPr/>
        </p:nvSpPr>
        <p:spPr>
          <a:xfrm>
            <a:off x="382925" y="1365209"/>
            <a:ext cx="1292662" cy="4872101"/>
          </a:xfrm>
          <a:prstGeom prst="rect">
            <a:avLst/>
          </a:prstGeom>
        </p:spPr>
        <p:style>
          <a:lnRef idx="2">
            <a:schemeClr val="accent2"/>
          </a:lnRef>
          <a:fillRef idx="1">
            <a:schemeClr val="lt1"/>
          </a:fillRef>
          <a:effectRef idx="0">
            <a:schemeClr val="accent2"/>
          </a:effectRef>
          <a:fontRef idx="minor">
            <a:schemeClr val="dk1"/>
          </a:fontRef>
        </p:style>
        <p:txBody>
          <a:bodyPr vert="eaVert" wrap="square" rtlCol="0">
            <a:spAutoFit/>
          </a:bodyPr>
          <a:lstStyle/>
          <a:p>
            <a:r>
              <a:rPr kumimoji="1" lang="ja-JP" altLang="en-US" sz="2400" b="1" dirty="0" smtClean="0">
                <a:latin typeface="HG丸ｺﾞｼｯｸM-PRO" pitchFamily="50" charset="-128"/>
                <a:ea typeface="HG丸ｺﾞｼｯｸM-PRO" pitchFamily="50" charset="-128"/>
              </a:rPr>
              <a:t>須高医師会が中心となり「在宅医療推進研究会」と「在宅医療関係者会議」を開催し進めた</a:t>
            </a:r>
            <a:endParaRPr kumimoji="1" lang="ja-JP" altLang="en-US" sz="2400"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908928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196752"/>
            <a:ext cx="8640960" cy="5400600"/>
          </a:xfrm>
        </p:spPr>
        <p:txBody>
          <a:bodyPr>
            <a:noAutofit/>
          </a:bodyPr>
          <a:lstStyle/>
          <a:p>
            <a:pPr marL="0" indent="0">
              <a:buNone/>
            </a:pPr>
            <a:r>
              <a:rPr lang="ja-JP" altLang="en-US" sz="2800" dirty="0" smtClean="0">
                <a:solidFill>
                  <a:schemeClr val="tx1"/>
                </a:solidFill>
                <a:latin typeface="ＭＳ Ｐゴシック" pitchFamily="50" charset="-128"/>
                <a:ea typeface="ＭＳ Ｐゴシック" pitchFamily="50" charset="-128"/>
              </a:rPr>
              <a:t>◆平成２４年８月２３日</a:t>
            </a:r>
            <a:endParaRPr lang="en-US" altLang="ja-JP" sz="2800" dirty="0" smtClean="0">
              <a:solidFill>
                <a:schemeClr val="tx1"/>
              </a:solidFill>
              <a:latin typeface="ＭＳ Ｐゴシック" pitchFamily="50" charset="-128"/>
              <a:ea typeface="ＭＳ Ｐゴシック" pitchFamily="50" charset="-128"/>
            </a:endParaRPr>
          </a:p>
          <a:p>
            <a:pPr marL="0" indent="0">
              <a:buNone/>
            </a:pPr>
            <a:r>
              <a:rPr kumimoji="1" lang="ja-JP" altLang="en-US" sz="2800" dirty="0" smtClean="0">
                <a:latin typeface="ＭＳ Ｐゴシック" pitchFamily="50" charset="-128"/>
                <a:ea typeface="ＭＳ Ｐゴシック" pitchFamily="50" charset="-128"/>
              </a:rPr>
              <a:t>　</a:t>
            </a:r>
            <a:r>
              <a:rPr kumimoji="1" lang="ja-JP" altLang="en-US" sz="2800" dirty="0" smtClean="0">
                <a:solidFill>
                  <a:schemeClr val="tx2">
                    <a:lumMod val="50000"/>
                  </a:schemeClr>
                </a:solidFill>
                <a:latin typeface="ＭＳ Ｐゴシック" pitchFamily="50" charset="-128"/>
                <a:ea typeface="ＭＳ Ｐゴシック" pitchFamily="50" charset="-128"/>
              </a:rPr>
              <a:t>アンケート結果を受けて、在宅医療の推進と</a:t>
            </a:r>
            <a:r>
              <a:rPr kumimoji="1" lang="en-US" altLang="ja-JP" sz="2800" dirty="0" smtClean="0">
                <a:solidFill>
                  <a:schemeClr val="tx2">
                    <a:lumMod val="50000"/>
                  </a:schemeClr>
                </a:solidFill>
                <a:latin typeface="ＭＳ Ｐゴシック" pitchFamily="50" charset="-128"/>
                <a:ea typeface="ＭＳ Ｐゴシック" pitchFamily="50" charset="-128"/>
              </a:rPr>
              <a:t>ICT</a:t>
            </a:r>
            <a:r>
              <a:rPr kumimoji="1" lang="ja-JP" altLang="en-US" sz="2800" dirty="0" smtClean="0">
                <a:solidFill>
                  <a:schemeClr val="tx2">
                    <a:lumMod val="50000"/>
                  </a:schemeClr>
                </a:solidFill>
                <a:latin typeface="ＭＳ Ｐゴシック" pitchFamily="50" charset="-128"/>
                <a:ea typeface="ＭＳ Ｐゴシック" pitchFamily="50" charset="-128"/>
              </a:rPr>
              <a:t>を活用した情報共有システムについて検討</a:t>
            </a:r>
            <a:endParaRPr kumimoji="1" lang="en-US" altLang="ja-JP" sz="2800" dirty="0" smtClean="0">
              <a:solidFill>
                <a:schemeClr val="tx2">
                  <a:lumMod val="50000"/>
                </a:schemeClr>
              </a:solidFill>
              <a:latin typeface="ＭＳ Ｐゴシック" pitchFamily="50" charset="-128"/>
              <a:ea typeface="ＭＳ Ｐゴシック" pitchFamily="50" charset="-128"/>
            </a:endParaRPr>
          </a:p>
          <a:p>
            <a:pPr marL="0" indent="0">
              <a:buNone/>
            </a:pPr>
            <a:endParaRPr kumimoji="1" lang="en-US" altLang="ja-JP" sz="1100" dirty="0" smtClean="0">
              <a:latin typeface="ＭＳ Ｐゴシック" pitchFamily="50" charset="-128"/>
              <a:ea typeface="ＭＳ Ｐゴシック" pitchFamily="50" charset="-128"/>
            </a:endParaRPr>
          </a:p>
          <a:p>
            <a:pPr marL="0" indent="0">
              <a:buNone/>
            </a:pPr>
            <a:r>
              <a:rPr kumimoji="1" lang="ja-JP" altLang="en-US" sz="2800" dirty="0" smtClean="0">
                <a:solidFill>
                  <a:schemeClr val="tx1"/>
                </a:solidFill>
                <a:latin typeface="ＭＳ Ｐゴシック" pitchFamily="50" charset="-128"/>
                <a:ea typeface="ＭＳ Ｐゴシック" pitchFamily="50" charset="-128"/>
              </a:rPr>
              <a:t>◆平成２４年９月２５日</a:t>
            </a:r>
            <a:endParaRPr kumimoji="1" lang="en-US" altLang="ja-JP" sz="2800" dirty="0" smtClean="0">
              <a:solidFill>
                <a:schemeClr val="tx1"/>
              </a:solidFill>
              <a:latin typeface="ＭＳ Ｐゴシック" pitchFamily="50" charset="-128"/>
              <a:ea typeface="ＭＳ Ｐゴシック" pitchFamily="50" charset="-128"/>
            </a:endParaRPr>
          </a:p>
          <a:p>
            <a:pPr marL="0" indent="0">
              <a:buNone/>
            </a:pPr>
            <a:r>
              <a:rPr lang="ja-JP" altLang="en-US" sz="2800" dirty="0">
                <a:latin typeface="ＭＳ Ｐゴシック" pitchFamily="50" charset="-128"/>
                <a:ea typeface="ＭＳ Ｐゴシック" pitchFamily="50" charset="-128"/>
              </a:rPr>
              <a:t>　</a:t>
            </a:r>
            <a:r>
              <a:rPr lang="ja-JP" altLang="en-US" sz="2800" dirty="0" smtClean="0">
                <a:solidFill>
                  <a:schemeClr val="tx2">
                    <a:lumMod val="50000"/>
                  </a:schemeClr>
                </a:solidFill>
                <a:latin typeface="ＭＳ Ｐゴシック" pitchFamily="50" charset="-128"/>
                <a:ea typeface="ＭＳ Ｐゴシック" pitchFamily="50" charset="-128"/>
              </a:rPr>
              <a:t>在宅療養支援診療所・病院（強化・連携型）の具体的イメージや試行について検討</a:t>
            </a:r>
            <a:endParaRPr lang="en-US" altLang="ja-JP" sz="2800" dirty="0" smtClean="0">
              <a:solidFill>
                <a:schemeClr val="tx2">
                  <a:lumMod val="50000"/>
                </a:schemeClr>
              </a:solidFill>
              <a:latin typeface="ＭＳ Ｐゴシック" pitchFamily="50" charset="-128"/>
              <a:ea typeface="ＭＳ Ｐゴシック" pitchFamily="50" charset="-128"/>
            </a:endParaRPr>
          </a:p>
          <a:p>
            <a:pPr marL="0" indent="0">
              <a:buNone/>
            </a:pPr>
            <a:endParaRPr lang="en-US" altLang="ja-JP" sz="900" dirty="0" smtClean="0">
              <a:latin typeface="ＭＳ Ｐゴシック" pitchFamily="50" charset="-128"/>
              <a:ea typeface="ＭＳ Ｐゴシック" pitchFamily="50" charset="-128"/>
            </a:endParaRPr>
          </a:p>
          <a:p>
            <a:pPr marL="0" indent="0">
              <a:buNone/>
            </a:pPr>
            <a:r>
              <a:rPr lang="ja-JP" altLang="en-US" sz="2800" dirty="0" smtClean="0">
                <a:solidFill>
                  <a:schemeClr val="tx1"/>
                </a:solidFill>
                <a:latin typeface="ＭＳ Ｐゴシック" pitchFamily="50" charset="-128"/>
                <a:ea typeface="ＭＳ Ｐゴシック" pitchFamily="50" charset="-128"/>
              </a:rPr>
              <a:t>◆平成２５年２月２６日</a:t>
            </a:r>
            <a:endParaRPr lang="en-US" altLang="ja-JP" sz="2800" dirty="0" smtClean="0">
              <a:solidFill>
                <a:schemeClr val="tx1"/>
              </a:solidFill>
              <a:latin typeface="ＭＳ Ｐゴシック" pitchFamily="50" charset="-128"/>
              <a:ea typeface="ＭＳ Ｐゴシック" pitchFamily="50" charset="-128"/>
            </a:endParaRPr>
          </a:p>
          <a:p>
            <a:pPr marL="0" indent="0">
              <a:buNone/>
            </a:pPr>
            <a:r>
              <a:rPr kumimoji="1" lang="ja-JP" altLang="en-US" sz="2800" dirty="0">
                <a:latin typeface="ＭＳ Ｐゴシック" pitchFamily="50" charset="-128"/>
                <a:ea typeface="ＭＳ Ｐゴシック" pitchFamily="50" charset="-128"/>
              </a:rPr>
              <a:t>　</a:t>
            </a:r>
            <a:r>
              <a:rPr kumimoji="1" lang="ja-JP" altLang="en-US" sz="2800" dirty="0" smtClean="0">
                <a:solidFill>
                  <a:schemeClr val="tx2">
                    <a:lumMod val="50000"/>
                  </a:schemeClr>
                </a:solidFill>
                <a:latin typeface="ＭＳ Ｐゴシック" pitchFamily="50" charset="-128"/>
                <a:ea typeface="ＭＳ Ｐゴシック" pitchFamily="50" charset="-128"/>
              </a:rPr>
              <a:t>須高地域の在宅医療推進体制、情報共有方法について検討（エイルシステム導入を決める）</a:t>
            </a:r>
            <a:endParaRPr kumimoji="1" lang="ja-JP" altLang="en-US" sz="2800" dirty="0">
              <a:solidFill>
                <a:schemeClr val="tx2">
                  <a:lumMod val="50000"/>
                </a:schemeClr>
              </a:solidFill>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fld id="{21F7B701-547A-4F32-B1FD-AA111C7F18F0}" type="slidenum">
              <a:rPr kumimoji="1" lang="ja-JP" altLang="en-US" smtClean="0"/>
              <a:t>18</a:t>
            </a:fld>
            <a:endParaRPr kumimoji="1" lang="ja-JP" altLang="en-US"/>
          </a:p>
        </p:txBody>
      </p:sp>
      <p:sp>
        <p:nvSpPr>
          <p:cNvPr id="2" name="タイトル 1"/>
          <p:cNvSpPr>
            <a:spLocks noGrp="1"/>
          </p:cNvSpPr>
          <p:nvPr>
            <p:ph type="title"/>
          </p:nvPr>
        </p:nvSpPr>
        <p:spPr>
          <a:xfrm>
            <a:off x="395536" y="260648"/>
            <a:ext cx="8229600" cy="1008112"/>
          </a:xfrm>
        </p:spPr>
        <p:txBody>
          <a:bodyPr>
            <a:normAutofit fontScale="90000"/>
          </a:bodyPr>
          <a:lstStyle/>
          <a:p>
            <a:pPr algn="l"/>
            <a:r>
              <a:rPr lang="ja-JP" altLang="en-US" sz="3200" dirty="0">
                <a:solidFill>
                  <a:srgbClr val="0000FF"/>
                </a:solidFill>
                <a:latin typeface="ＭＳ Ｐゴシック" pitchFamily="50" charset="-128"/>
                <a:ea typeface="ＭＳ Ｐゴシック" pitchFamily="50" charset="-128"/>
              </a:rPr>
              <a:t>（１</a:t>
            </a:r>
            <a:r>
              <a:rPr lang="ja-JP" altLang="en-US" sz="3200" dirty="0" smtClean="0">
                <a:solidFill>
                  <a:srgbClr val="0000FF"/>
                </a:solidFill>
                <a:latin typeface="ＭＳ Ｐゴシック" pitchFamily="50" charset="-128"/>
                <a:ea typeface="ＭＳ Ｐゴシック" pitchFamily="50" charset="-128"/>
              </a:rPr>
              <a:t>）　</a:t>
            </a:r>
            <a:r>
              <a:rPr kumimoji="1" lang="ja-JP" altLang="en-US" sz="3200" dirty="0" smtClean="0">
                <a:solidFill>
                  <a:srgbClr val="0000FF"/>
                </a:solidFill>
                <a:latin typeface="ＭＳ Ｐゴシック" pitchFamily="50" charset="-128"/>
                <a:ea typeface="ＭＳ Ｐゴシック" pitchFamily="50" charset="-128"/>
              </a:rPr>
              <a:t>在宅医療推進に関する研究会の開催</a:t>
            </a:r>
            <a:r>
              <a:rPr kumimoji="1" lang="en-US" altLang="ja-JP" sz="3200" dirty="0" smtClean="0">
                <a:solidFill>
                  <a:srgbClr val="0000FF"/>
                </a:solidFill>
                <a:latin typeface="ＭＳ Ｐゴシック" pitchFamily="50" charset="-128"/>
                <a:ea typeface="ＭＳ Ｐゴシック" pitchFamily="50" charset="-128"/>
              </a:rPr>
              <a:t/>
            </a:r>
            <a:br>
              <a:rPr kumimoji="1" lang="en-US" altLang="ja-JP" sz="3200" dirty="0" smtClean="0">
                <a:solidFill>
                  <a:srgbClr val="0000FF"/>
                </a:solidFill>
                <a:latin typeface="ＭＳ Ｐゴシック" pitchFamily="50" charset="-128"/>
                <a:ea typeface="ＭＳ Ｐゴシック" pitchFamily="50" charset="-128"/>
              </a:rPr>
            </a:br>
            <a:r>
              <a:rPr lang="ja-JP" altLang="en-US" sz="3200" dirty="0">
                <a:latin typeface="ＭＳ Ｐゴシック" pitchFamily="50" charset="-128"/>
                <a:ea typeface="ＭＳ Ｐゴシック" pitchFamily="50" charset="-128"/>
              </a:rPr>
              <a:t>　</a:t>
            </a:r>
            <a:r>
              <a:rPr lang="ja-JP" altLang="en-US" sz="3200" dirty="0" smtClean="0">
                <a:latin typeface="ＭＳ Ｐゴシック" pitchFamily="50" charset="-128"/>
                <a:ea typeface="ＭＳ Ｐゴシック" pitchFamily="50" charset="-128"/>
              </a:rPr>
              <a:t>　　　</a:t>
            </a:r>
            <a:r>
              <a:rPr lang="ja-JP" altLang="en-US" sz="3100" dirty="0" smtClean="0">
                <a:latin typeface="ＭＳ Ｐゴシック" pitchFamily="50" charset="-128"/>
                <a:ea typeface="ＭＳ Ｐゴシック" pitchFamily="50" charset="-128"/>
              </a:rPr>
              <a:t>参集者：医師会会員・三市町村行政</a:t>
            </a:r>
            <a:endParaRPr kumimoji="1" lang="ja-JP" altLang="en-US" sz="3100"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45169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507288" cy="5544616"/>
          </a:xfrm>
        </p:spPr>
        <p:txBody>
          <a:bodyPr>
            <a:normAutofit fontScale="85000" lnSpcReduction="10000"/>
          </a:bodyPr>
          <a:lstStyle/>
          <a:p>
            <a:pPr marL="0" indent="0">
              <a:buNone/>
            </a:pPr>
            <a:r>
              <a:rPr lang="en-US" altLang="ja-JP" sz="2800" b="1" dirty="0" smtClean="0">
                <a:solidFill>
                  <a:schemeClr val="tx1"/>
                </a:solidFill>
                <a:latin typeface="ＭＳ Ｐゴシック" pitchFamily="50" charset="-128"/>
                <a:ea typeface="ＭＳ Ｐゴシック" pitchFamily="50" charset="-128"/>
              </a:rPr>
              <a:t>(</a:t>
            </a:r>
            <a:r>
              <a:rPr lang="ja-JP" altLang="en-US" sz="2800" b="1" dirty="0" smtClean="0">
                <a:solidFill>
                  <a:schemeClr val="tx1"/>
                </a:solidFill>
                <a:latin typeface="ＭＳ Ｐゴシック" pitchFamily="50" charset="-128"/>
                <a:ea typeface="ＭＳ Ｐゴシック" pitchFamily="50" charset="-128"/>
              </a:rPr>
              <a:t>１</a:t>
            </a:r>
            <a:r>
              <a:rPr lang="en-US" altLang="ja-JP" sz="2800" b="1" dirty="0" smtClean="0">
                <a:solidFill>
                  <a:schemeClr val="tx1"/>
                </a:solidFill>
                <a:latin typeface="ＭＳ Ｐゴシック" pitchFamily="50" charset="-128"/>
                <a:ea typeface="ＭＳ Ｐゴシック" pitchFamily="50" charset="-128"/>
              </a:rPr>
              <a:t>)</a:t>
            </a:r>
            <a:r>
              <a:rPr lang="ja-JP" altLang="en-US" sz="2800" b="1" dirty="0" smtClean="0">
                <a:solidFill>
                  <a:schemeClr val="tx1"/>
                </a:solidFill>
                <a:latin typeface="ＭＳ Ｐゴシック" pitchFamily="50" charset="-128"/>
                <a:ea typeface="ＭＳ Ｐゴシック" pitchFamily="50" charset="-128"/>
              </a:rPr>
              <a:t>在宅</a:t>
            </a:r>
            <a:r>
              <a:rPr lang="ja-JP" altLang="en-US" sz="2800" b="1" dirty="0">
                <a:solidFill>
                  <a:schemeClr val="tx1"/>
                </a:solidFill>
                <a:latin typeface="ＭＳ Ｐゴシック" pitchFamily="50" charset="-128"/>
                <a:ea typeface="ＭＳ Ｐゴシック" pitchFamily="50" charset="-128"/>
              </a:rPr>
              <a:t>医療連携関係者</a:t>
            </a:r>
            <a:r>
              <a:rPr lang="ja-JP" altLang="en-US" sz="2800" b="1" dirty="0" smtClean="0">
                <a:solidFill>
                  <a:schemeClr val="tx1"/>
                </a:solidFill>
                <a:latin typeface="ＭＳ Ｐゴシック" pitchFamily="50" charset="-128"/>
                <a:ea typeface="ＭＳ Ｐゴシック" pitchFamily="50" charset="-128"/>
              </a:rPr>
              <a:t>会議（２回）</a:t>
            </a:r>
            <a:endParaRPr lang="en-US" altLang="ja-JP" sz="2800" b="1" dirty="0">
              <a:solidFill>
                <a:schemeClr val="tx1"/>
              </a:solidFill>
              <a:latin typeface="ＭＳ Ｐゴシック" pitchFamily="50" charset="-128"/>
              <a:ea typeface="ＭＳ Ｐゴシック" pitchFamily="50" charset="-128"/>
            </a:endParaRPr>
          </a:p>
          <a:p>
            <a:pPr marL="0" indent="0">
              <a:buNone/>
            </a:pPr>
            <a:r>
              <a:rPr lang="ja-JP" altLang="en-US" b="1" dirty="0" smtClean="0">
                <a:solidFill>
                  <a:srgbClr val="002060"/>
                </a:solidFill>
                <a:latin typeface="ＭＳ Ｐゴシック" pitchFamily="50" charset="-128"/>
                <a:ea typeface="ＭＳ Ｐゴシック" pitchFamily="50" charset="-128"/>
              </a:rPr>
              <a:t>　平成</a:t>
            </a:r>
            <a:r>
              <a:rPr lang="en-US" altLang="ja-JP" b="1" dirty="0">
                <a:solidFill>
                  <a:srgbClr val="002060"/>
                </a:solidFill>
                <a:latin typeface="ＭＳ Ｐゴシック" pitchFamily="50" charset="-128"/>
                <a:ea typeface="ＭＳ Ｐゴシック" pitchFamily="50" charset="-128"/>
              </a:rPr>
              <a:t>25</a:t>
            </a:r>
            <a:r>
              <a:rPr lang="ja-JP" altLang="en-US" b="1" dirty="0">
                <a:solidFill>
                  <a:srgbClr val="002060"/>
                </a:solidFill>
                <a:latin typeface="ＭＳ Ｐゴシック" pitchFamily="50" charset="-128"/>
                <a:ea typeface="ＭＳ Ｐゴシック" pitchFamily="50" charset="-128"/>
              </a:rPr>
              <a:t>年４月</a:t>
            </a:r>
            <a:r>
              <a:rPr lang="en-US" altLang="ja-JP" b="1" dirty="0">
                <a:solidFill>
                  <a:srgbClr val="002060"/>
                </a:solidFill>
                <a:latin typeface="ＭＳ Ｐゴシック" pitchFamily="50" charset="-128"/>
                <a:ea typeface="ＭＳ Ｐゴシック" pitchFamily="50" charset="-128"/>
              </a:rPr>
              <a:t>11</a:t>
            </a:r>
            <a:r>
              <a:rPr lang="ja-JP" altLang="en-US" b="1" dirty="0">
                <a:solidFill>
                  <a:srgbClr val="002060"/>
                </a:solidFill>
                <a:latin typeface="ＭＳ Ｐゴシック" pitchFamily="50" charset="-128"/>
                <a:ea typeface="ＭＳ Ｐゴシック" pitchFamily="50" charset="-128"/>
              </a:rPr>
              <a:t>日</a:t>
            </a:r>
            <a:endParaRPr lang="en-US" altLang="ja-JP" b="1" dirty="0">
              <a:solidFill>
                <a:srgbClr val="002060"/>
              </a:solidFill>
              <a:latin typeface="ＭＳ Ｐゴシック" pitchFamily="50" charset="-128"/>
              <a:ea typeface="ＭＳ Ｐゴシック" pitchFamily="50" charset="-128"/>
            </a:endParaRPr>
          </a:p>
          <a:p>
            <a:pPr marL="0" indent="0">
              <a:buNone/>
            </a:pPr>
            <a:r>
              <a:rPr lang="ja-JP" altLang="en-US" b="1" dirty="0">
                <a:solidFill>
                  <a:srgbClr val="002060"/>
                </a:solidFill>
                <a:latin typeface="ＭＳ Ｐゴシック" pitchFamily="50" charset="-128"/>
                <a:ea typeface="ＭＳ Ｐゴシック" pitchFamily="50" charset="-128"/>
              </a:rPr>
              <a:t>　</a:t>
            </a:r>
            <a:r>
              <a:rPr lang="ja-JP" altLang="en-US" b="1" dirty="0" smtClean="0">
                <a:solidFill>
                  <a:srgbClr val="002060"/>
                </a:solidFill>
                <a:latin typeface="ＭＳ Ｐゴシック" pitchFamily="50" charset="-128"/>
                <a:ea typeface="ＭＳ Ｐゴシック" pitchFamily="50" charset="-128"/>
              </a:rPr>
              <a:t>　運用</a:t>
            </a:r>
            <a:r>
              <a:rPr lang="ja-JP" altLang="en-US" b="1" dirty="0">
                <a:solidFill>
                  <a:srgbClr val="002060"/>
                </a:solidFill>
                <a:latin typeface="ＭＳ Ｐゴシック" pitchFamily="50" charset="-128"/>
                <a:ea typeface="ＭＳ Ｐゴシック" pitchFamily="50" charset="-128"/>
              </a:rPr>
              <a:t>規程、</a:t>
            </a:r>
            <a:r>
              <a:rPr lang="en-US" altLang="ja-JP" b="1" dirty="0" err="1">
                <a:solidFill>
                  <a:srgbClr val="002060"/>
                </a:solidFill>
                <a:latin typeface="ＭＳ Ｐゴシック" pitchFamily="50" charset="-128"/>
                <a:ea typeface="ＭＳ Ｐゴシック" pitchFamily="50" charset="-128"/>
              </a:rPr>
              <a:t>iPad</a:t>
            </a:r>
            <a:r>
              <a:rPr lang="ja-JP" altLang="en-US" b="1" dirty="0">
                <a:solidFill>
                  <a:srgbClr val="002060"/>
                </a:solidFill>
                <a:latin typeface="ＭＳ Ｐゴシック" pitchFamily="50" charset="-128"/>
                <a:ea typeface="ＭＳ Ｐゴシック" pitchFamily="50" charset="-128"/>
              </a:rPr>
              <a:t>使用の取り決め、同意書について</a:t>
            </a:r>
            <a:r>
              <a:rPr lang="ja-JP" altLang="en-US" b="1" dirty="0" smtClean="0">
                <a:solidFill>
                  <a:srgbClr val="002060"/>
                </a:solidFill>
                <a:latin typeface="ＭＳ Ｐゴシック" pitchFamily="50" charset="-128"/>
                <a:ea typeface="ＭＳ Ｐゴシック" pitchFamily="50" charset="-128"/>
              </a:rPr>
              <a:t>協議</a:t>
            </a:r>
            <a:endParaRPr lang="en-US" altLang="ja-JP" b="1" dirty="0" smtClean="0">
              <a:solidFill>
                <a:srgbClr val="002060"/>
              </a:solidFill>
              <a:latin typeface="ＭＳ Ｐゴシック" pitchFamily="50" charset="-128"/>
              <a:ea typeface="ＭＳ Ｐゴシック" pitchFamily="50" charset="-128"/>
            </a:endParaRPr>
          </a:p>
          <a:p>
            <a:pPr marL="0" indent="0">
              <a:buNone/>
            </a:pPr>
            <a:r>
              <a:rPr lang="ja-JP" altLang="en-US" b="1" dirty="0" smtClean="0">
                <a:solidFill>
                  <a:srgbClr val="002060"/>
                </a:solidFill>
                <a:latin typeface="ＭＳ Ｐゴシック" pitchFamily="50" charset="-128"/>
                <a:ea typeface="ＭＳ Ｐゴシック" pitchFamily="50" charset="-128"/>
              </a:rPr>
              <a:t>　平成</a:t>
            </a:r>
            <a:r>
              <a:rPr lang="en-US" altLang="ja-JP" b="1" dirty="0" smtClean="0">
                <a:solidFill>
                  <a:srgbClr val="002060"/>
                </a:solidFill>
                <a:latin typeface="ＭＳ Ｐゴシック" pitchFamily="50" charset="-128"/>
                <a:ea typeface="ＭＳ Ｐゴシック" pitchFamily="50" charset="-128"/>
              </a:rPr>
              <a:t>25</a:t>
            </a:r>
            <a:r>
              <a:rPr lang="ja-JP" altLang="en-US" b="1" dirty="0" smtClean="0">
                <a:solidFill>
                  <a:srgbClr val="002060"/>
                </a:solidFill>
                <a:latin typeface="ＭＳ Ｐゴシック" pitchFamily="50" charset="-128"/>
                <a:ea typeface="ＭＳ Ｐゴシック" pitchFamily="50" charset="-128"/>
              </a:rPr>
              <a:t>年８月</a:t>
            </a:r>
            <a:r>
              <a:rPr lang="en-US" altLang="ja-JP" b="1" dirty="0" smtClean="0">
                <a:solidFill>
                  <a:srgbClr val="002060"/>
                </a:solidFill>
                <a:latin typeface="ＭＳ Ｐゴシック" pitchFamily="50" charset="-128"/>
                <a:ea typeface="ＭＳ Ｐゴシック" pitchFamily="50" charset="-128"/>
              </a:rPr>
              <a:t>29</a:t>
            </a:r>
            <a:r>
              <a:rPr lang="ja-JP" altLang="en-US" b="1" dirty="0" smtClean="0">
                <a:solidFill>
                  <a:srgbClr val="002060"/>
                </a:solidFill>
                <a:latin typeface="ＭＳ Ｐゴシック" pitchFamily="50" charset="-128"/>
                <a:ea typeface="ＭＳ Ｐゴシック" pitchFamily="50" charset="-128"/>
              </a:rPr>
              <a:t>日</a:t>
            </a:r>
            <a:endParaRPr lang="en-US" altLang="ja-JP" b="1" dirty="0" smtClean="0">
              <a:solidFill>
                <a:srgbClr val="002060"/>
              </a:solidFill>
              <a:latin typeface="ＭＳ Ｐゴシック" pitchFamily="50" charset="-128"/>
              <a:ea typeface="ＭＳ Ｐゴシック" pitchFamily="50" charset="-128"/>
            </a:endParaRPr>
          </a:p>
          <a:p>
            <a:pPr marL="0" indent="0">
              <a:buNone/>
            </a:pPr>
            <a:r>
              <a:rPr lang="ja-JP" altLang="en-US" b="1" dirty="0">
                <a:solidFill>
                  <a:srgbClr val="002060"/>
                </a:solidFill>
                <a:latin typeface="ＭＳ Ｐゴシック" pitchFamily="50" charset="-128"/>
                <a:ea typeface="ＭＳ Ｐゴシック" pitchFamily="50" charset="-128"/>
              </a:rPr>
              <a:t>　</a:t>
            </a:r>
            <a:r>
              <a:rPr lang="ja-JP" altLang="en-US" b="1" dirty="0" smtClean="0">
                <a:solidFill>
                  <a:srgbClr val="002060"/>
                </a:solidFill>
                <a:latin typeface="ＭＳ Ｐゴシック" pitchFamily="50" charset="-128"/>
                <a:ea typeface="ＭＳ Ｐゴシック" pitchFamily="50" charset="-128"/>
              </a:rPr>
              <a:t>　登録患者の状況、システムの活用方法や利点、</a:t>
            </a:r>
            <a:endParaRPr lang="en-US" altLang="ja-JP" b="1" dirty="0" smtClean="0">
              <a:solidFill>
                <a:srgbClr val="002060"/>
              </a:solidFill>
              <a:latin typeface="ＭＳ Ｐゴシック" pitchFamily="50" charset="-128"/>
              <a:ea typeface="ＭＳ Ｐゴシック" pitchFamily="50" charset="-128"/>
            </a:endParaRPr>
          </a:p>
          <a:p>
            <a:pPr marL="0" indent="0">
              <a:buNone/>
            </a:pPr>
            <a:r>
              <a:rPr lang="ja-JP" altLang="en-US" b="1" dirty="0">
                <a:solidFill>
                  <a:srgbClr val="002060"/>
                </a:solidFill>
                <a:latin typeface="ＭＳ Ｐゴシック" pitchFamily="50" charset="-128"/>
                <a:ea typeface="ＭＳ Ｐゴシック" pitchFamily="50" charset="-128"/>
              </a:rPr>
              <a:t>　</a:t>
            </a:r>
            <a:r>
              <a:rPr lang="ja-JP" altLang="en-US" b="1" dirty="0" smtClean="0">
                <a:solidFill>
                  <a:srgbClr val="002060"/>
                </a:solidFill>
                <a:latin typeface="ＭＳ Ｐゴシック" pitchFamily="50" charset="-128"/>
                <a:ea typeface="ＭＳ Ｐゴシック" pitchFamily="50" charset="-128"/>
              </a:rPr>
              <a:t>　参加機関の現状と課題について協議</a:t>
            </a:r>
            <a:endParaRPr lang="en-US" altLang="ja-JP" b="1" dirty="0" smtClean="0">
              <a:solidFill>
                <a:srgbClr val="002060"/>
              </a:solidFill>
              <a:latin typeface="ＭＳ Ｐゴシック" pitchFamily="50" charset="-128"/>
              <a:ea typeface="ＭＳ Ｐゴシック" pitchFamily="50" charset="-128"/>
            </a:endParaRPr>
          </a:p>
          <a:p>
            <a:pPr marL="0" indent="0">
              <a:buNone/>
            </a:pPr>
            <a:r>
              <a:rPr lang="en-US" altLang="ja-JP" sz="2800" b="1" dirty="0" smtClean="0">
                <a:solidFill>
                  <a:schemeClr val="tx1"/>
                </a:solidFill>
                <a:latin typeface="ＭＳ Ｐゴシック" pitchFamily="50" charset="-128"/>
                <a:ea typeface="ＭＳ Ｐゴシック" pitchFamily="50" charset="-128"/>
              </a:rPr>
              <a:t>(</a:t>
            </a:r>
            <a:r>
              <a:rPr lang="ja-JP" altLang="en-US" sz="2800" b="1" dirty="0" smtClean="0">
                <a:solidFill>
                  <a:schemeClr val="tx1"/>
                </a:solidFill>
                <a:latin typeface="ＭＳ Ｐゴシック" pitchFamily="50" charset="-128"/>
                <a:ea typeface="ＭＳ Ｐゴシック" pitchFamily="50" charset="-128"/>
              </a:rPr>
              <a:t>２</a:t>
            </a:r>
            <a:r>
              <a:rPr lang="en-US" altLang="ja-JP" sz="2800" b="1" dirty="0" smtClean="0">
                <a:solidFill>
                  <a:schemeClr val="tx1"/>
                </a:solidFill>
                <a:latin typeface="ＭＳ Ｐゴシック" pitchFamily="50" charset="-128"/>
                <a:ea typeface="ＭＳ Ｐゴシック" pitchFamily="50" charset="-128"/>
              </a:rPr>
              <a:t>)</a:t>
            </a:r>
            <a:r>
              <a:rPr lang="ja-JP" altLang="en-US" sz="2800" b="1" dirty="0" smtClean="0">
                <a:solidFill>
                  <a:schemeClr val="tx1"/>
                </a:solidFill>
                <a:latin typeface="ＭＳ Ｐゴシック" pitchFamily="50" charset="-128"/>
                <a:ea typeface="ＭＳ Ｐゴシック" pitchFamily="50" charset="-128"/>
              </a:rPr>
              <a:t>システム説明会（３回）</a:t>
            </a:r>
            <a:endParaRPr lang="en-US" altLang="ja-JP" sz="2800" b="1" dirty="0" smtClean="0">
              <a:solidFill>
                <a:schemeClr val="tx1"/>
              </a:solidFill>
              <a:latin typeface="ＭＳ Ｐゴシック" pitchFamily="50" charset="-128"/>
              <a:ea typeface="ＭＳ Ｐゴシック" pitchFamily="50" charset="-128"/>
            </a:endParaRPr>
          </a:p>
          <a:p>
            <a:pPr marL="0" indent="0">
              <a:buNone/>
            </a:pPr>
            <a:r>
              <a:rPr lang="ja-JP" altLang="en-US" b="1" dirty="0">
                <a:solidFill>
                  <a:srgbClr val="002060"/>
                </a:solidFill>
                <a:latin typeface="ＭＳ Ｐゴシック" pitchFamily="50" charset="-128"/>
                <a:ea typeface="ＭＳ Ｐゴシック" pitchFamily="50" charset="-128"/>
              </a:rPr>
              <a:t>　</a:t>
            </a:r>
            <a:r>
              <a:rPr lang="ja-JP" altLang="en-US" b="1" dirty="0" smtClean="0">
                <a:solidFill>
                  <a:srgbClr val="002060"/>
                </a:solidFill>
                <a:latin typeface="ＭＳ Ｐゴシック" pitchFamily="50" charset="-128"/>
                <a:ea typeface="ＭＳ Ｐゴシック" pitchFamily="50" charset="-128"/>
              </a:rPr>
              <a:t>　</a:t>
            </a:r>
            <a:r>
              <a:rPr lang="en-US" altLang="ja-JP" b="1" dirty="0" err="1" smtClean="0">
                <a:solidFill>
                  <a:srgbClr val="002060"/>
                </a:solidFill>
                <a:latin typeface="ＭＳ Ｐゴシック" pitchFamily="50" charset="-128"/>
                <a:ea typeface="ＭＳ Ｐゴシック" pitchFamily="50" charset="-128"/>
              </a:rPr>
              <a:t>iPad</a:t>
            </a:r>
            <a:r>
              <a:rPr lang="ja-JP" altLang="en-US" b="1" dirty="0" smtClean="0">
                <a:solidFill>
                  <a:srgbClr val="002060"/>
                </a:solidFill>
                <a:latin typeface="ＭＳ Ｐゴシック" pitchFamily="50" charset="-128"/>
                <a:ea typeface="ＭＳ Ｐゴシック" pitchFamily="50" charset="-128"/>
              </a:rPr>
              <a:t>の基本操作研修とシステム説明会</a:t>
            </a:r>
            <a:endParaRPr lang="en-US" altLang="ja-JP" b="1" dirty="0" smtClean="0">
              <a:solidFill>
                <a:srgbClr val="002060"/>
              </a:solidFill>
              <a:latin typeface="ＭＳ Ｐゴシック" pitchFamily="50" charset="-128"/>
              <a:ea typeface="ＭＳ Ｐゴシック" pitchFamily="50" charset="-128"/>
            </a:endParaRPr>
          </a:p>
          <a:p>
            <a:pPr marL="0" indent="0">
              <a:buNone/>
            </a:pPr>
            <a:r>
              <a:rPr lang="en-US" altLang="ja-JP" sz="2800" b="1" dirty="0" smtClean="0">
                <a:solidFill>
                  <a:schemeClr val="tx1"/>
                </a:solidFill>
                <a:latin typeface="ＭＳ Ｐゴシック" pitchFamily="50" charset="-128"/>
                <a:ea typeface="ＭＳ Ｐゴシック" pitchFamily="50" charset="-128"/>
              </a:rPr>
              <a:t>(</a:t>
            </a:r>
            <a:r>
              <a:rPr lang="ja-JP" altLang="en-US" sz="2800" b="1" dirty="0" smtClean="0">
                <a:solidFill>
                  <a:schemeClr val="tx1"/>
                </a:solidFill>
                <a:latin typeface="ＭＳ Ｐゴシック" pitchFamily="50" charset="-128"/>
                <a:ea typeface="ＭＳ Ｐゴシック" pitchFamily="50" charset="-128"/>
              </a:rPr>
              <a:t>３</a:t>
            </a:r>
            <a:r>
              <a:rPr lang="en-US" altLang="ja-JP" sz="2800" b="1" dirty="0" smtClean="0">
                <a:solidFill>
                  <a:schemeClr val="tx1"/>
                </a:solidFill>
                <a:latin typeface="ＭＳ Ｐゴシック" pitchFamily="50" charset="-128"/>
                <a:ea typeface="ＭＳ Ｐゴシック" pitchFamily="50" charset="-128"/>
              </a:rPr>
              <a:t>)</a:t>
            </a:r>
            <a:r>
              <a:rPr lang="ja-JP" altLang="en-US" sz="2800" b="1" dirty="0" smtClean="0">
                <a:solidFill>
                  <a:schemeClr val="tx1"/>
                </a:solidFill>
                <a:latin typeface="ＭＳ Ｐゴシック" pitchFamily="50" charset="-128"/>
                <a:ea typeface="ＭＳ Ｐゴシック" pitchFamily="50" charset="-128"/>
              </a:rPr>
              <a:t>在宅医療連携に関する研修会</a:t>
            </a:r>
            <a:endParaRPr lang="en-US" altLang="ja-JP" sz="2800" b="1" dirty="0" smtClean="0">
              <a:solidFill>
                <a:schemeClr val="tx1"/>
              </a:solidFill>
              <a:latin typeface="ＭＳ Ｐゴシック" pitchFamily="50" charset="-128"/>
              <a:ea typeface="ＭＳ Ｐゴシック" pitchFamily="50" charset="-128"/>
            </a:endParaRPr>
          </a:p>
          <a:p>
            <a:pPr marL="0" indent="0">
              <a:buNone/>
            </a:pPr>
            <a:r>
              <a:rPr lang="ja-JP" altLang="en-US" b="1" dirty="0" smtClean="0">
                <a:solidFill>
                  <a:srgbClr val="002060"/>
                </a:solidFill>
                <a:latin typeface="ＭＳ Ｐゴシック" pitchFamily="50" charset="-128"/>
                <a:ea typeface="ＭＳ Ｐゴシック" pitchFamily="50" charset="-128"/>
              </a:rPr>
              <a:t>　平成</a:t>
            </a:r>
            <a:r>
              <a:rPr lang="en-US" altLang="ja-JP" b="1" dirty="0" smtClean="0">
                <a:solidFill>
                  <a:srgbClr val="002060"/>
                </a:solidFill>
                <a:latin typeface="ＭＳ Ｐゴシック" pitchFamily="50" charset="-128"/>
                <a:ea typeface="ＭＳ Ｐゴシック" pitchFamily="50" charset="-128"/>
              </a:rPr>
              <a:t>26</a:t>
            </a:r>
            <a:r>
              <a:rPr lang="ja-JP" altLang="en-US" b="1" dirty="0" smtClean="0">
                <a:solidFill>
                  <a:srgbClr val="002060"/>
                </a:solidFill>
                <a:latin typeface="ＭＳ Ｐゴシック" pitchFamily="50" charset="-128"/>
                <a:ea typeface="ＭＳ Ｐゴシック" pitchFamily="50" charset="-128"/>
              </a:rPr>
              <a:t>年３月</a:t>
            </a:r>
            <a:r>
              <a:rPr lang="en-US" altLang="ja-JP" b="1" dirty="0" smtClean="0">
                <a:solidFill>
                  <a:srgbClr val="002060"/>
                </a:solidFill>
                <a:latin typeface="ＭＳ Ｐゴシック" pitchFamily="50" charset="-128"/>
                <a:ea typeface="ＭＳ Ｐゴシック" pitchFamily="50" charset="-128"/>
              </a:rPr>
              <a:t>15</a:t>
            </a:r>
            <a:r>
              <a:rPr lang="ja-JP" altLang="en-US" b="1" dirty="0" smtClean="0">
                <a:solidFill>
                  <a:srgbClr val="002060"/>
                </a:solidFill>
                <a:latin typeface="ＭＳ Ｐゴシック" pitchFamily="50" charset="-128"/>
                <a:ea typeface="ＭＳ Ｐゴシック" pitchFamily="50" charset="-128"/>
              </a:rPr>
              <a:t>日</a:t>
            </a:r>
            <a:endParaRPr lang="en-US" altLang="ja-JP" b="1" dirty="0" smtClean="0">
              <a:solidFill>
                <a:srgbClr val="002060"/>
              </a:solidFill>
              <a:latin typeface="ＭＳ Ｐゴシック" pitchFamily="50" charset="-128"/>
              <a:ea typeface="ＭＳ Ｐゴシック" pitchFamily="50" charset="-128"/>
            </a:endParaRPr>
          </a:p>
          <a:p>
            <a:pPr marL="0" indent="0">
              <a:buNone/>
            </a:pPr>
            <a:r>
              <a:rPr lang="ja-JP" altLang="en-US" b="1" dirty="0">
                <a:solidFill>
                  <a:srgbClr val="002060"/>
                </a:solidFill>
                <a:latin typeface="ＭＳ Ｐゴシック" pitchFamily="50" charset="-128"/>
                <a:ea typeface="ＭＳ Ｐゴシック" pitchFamily="50" charset="-128"/>
              </a:rPr>
              <a:t>　</a:t>
            </a:r>
            <a:r>
              <a:rPr lang="ja-JP" altLang="en-US" b="1" dirty="0" smtClean="0">
                <a:solidFill>
                  <a:srgbClr val="002060"/>
                </a:solidFill>
                <a:latin typeface="ＭＳ Ｐゴシック" pitchFamily="50" charset="-128"/>
                <a:ea typeface="ＭＳ Ｐゴシック" pitchFamily="50" charset="-128"/>
              </a:rPr>
              <a:t>　千葉県柏市「柏モデル」について、柏市医師会長と</a:t>
            </a:r>
            <a:endParaRPr lang="en-US" altLang="ja-JP" b="1" dirty="0" smtClean="0">
              <a:solidFill>
                <a:srgbClr val="002060"/>
              </a:solidFill>
              <a:latin typeface="ＭＳ Ｐゴシック" pitchFamily="50" charset="-128"/>
              <a:ea typeface="ＭＳ Ｐゴシック" pitchFamily="50" charset="-128"/>
            </a:endParaRPr>
          </a:p>
          <a:p>
            <a:pPr marL="0" indent="0">
              <a:buNone/>
            </a:pPr>
            <a:r>
              <a:rPr lang="ja-JP" altLang="en-US" b="1" dirty="0">
                <a:solidFill>
                  <a:srgbClr val="002060"/>
                </a:solidFill>
                <a:latin typeface="ＭＳ Ｐゴシック" pitchFamily="50" charset="-128"/>
                <a:ea typeface="ＭＳ Ｐゴシック" pitchFamily="50" charset="-128"/>
              </a:rPr>
              <a:t>　</a:t>
            </a:r>
            <a:r>
              <a:rPr lang="ja-JP" altLang="en-US" b="1" dirty="0" smtClean="0">
                <a:solidFill>
                  <a:srgbClr val="002060"/>
                </a:solidFill>
                <a:latin typeface="ＭＳ Ｐゴシック" pitchFamily="50" charset="-128"/>
                <a:ea typeface="ＭＳ Ｐゴシック" pitchFamily="50" charset="-128"/>
              </a:rPr>
              <a:t>　柏市役所担当者の講演</a:t>
            </a:r>
            <a:endParaRPr lang="en-US" altLang="ja-JP" b="1" dirty="0">
              <a:solidFill>
                <a:srgbClr val="002060"/>
              </a:solidFill>
              <a:latin typeface="ＭＳ Ｐゴシック" pitchFamily="50" charset="-128"/>
              <a:ea typeface="ＭＳ Ｐゴシック" pitchFamily="50" charset="-128"/>
            </a:endParaRPr>
          </a:p>
          <a:p>
            <a:pPr marL="0" indent="0">
              <a:buNone/>
            </a:pPr>
            <a:endParaRPr kumimoji="1" lang="ja-JP" altLang="en-US" b="1" dirty="0">
              <a:solidFill>
                <a:srgbClr val="002060"/>
              </a:solidFill>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fld id="{21F7B701-547A-4F32-B1FD-AA111C7F18F0}" type="slidenum">
              <a:rPr kumimoji="1" lang="ja-JP" altLang="en-US" smtClean="0"/>
              <a:t>19</a:t>
            </a:fld>
            <a:endParaRPr kumimoji="1" lang="ja-JP" altLang="en-US"/>
          </a:p>
        </p:txBody>
      </p:sp>
      <p:sp>
        <p:nvSpPr>
          <p:cNvPr id="2" name="タイトル 1"/>
          <p:cNvSpPr>
            <a:spLocks noGrp="1"/>
          </p:cNvSpPr>
          <p:nvPr>
            <p:ph type="title"/>
          </p:nvPr>
        </p:nvSpPr>
        <p:spPr>
          <a:xfrm>
            <a:off x="457200" y="274638"/>
            <a:ext cx="8229600" cy="562074"/>
          </a:xfrm>
        </p:spPr>
        <p:txBody>
          <a:bodyPr>
            <a:noAutofit/>
          </a:bodyPr>
          <a:lstStyle/>
          <a:p>
            <a:pPr algn="l"/>
            <a:r>
              <a:rPr lang="en-US" altLang="ja-JP" sz="3200" dirty="0">
                <a:solidFill>
                  <a:srgbClr val="0000FF"/>
                </a:solidFill>
                <a:latin typeface="ＭＳ Ｐゴシック" pitchFamily="50" charset="-128"/>
                <a:ea typeface="ＭＳ Ｐゴシック" pitchFamily="50" charset="-128"/>
              </a:rPr>
              <a:t>(2</a:t>
            </a:r>
            <a:r>
              <a:rPr lang="en-US" altLang="ja-JP" sz="3200" dirty="0" smtClean="0">
                <a:solidFill>
                  <a:srgbClr val="0000FF"/>
                </a:solidFill>
                <a:latin typeface="ＭＳ Ｐゴシック" pitchFamily="50" charset="-128"/>
                <a:ea typeface="ＭＳ Ｐゴシック" pitchFamily="50" charset="-128"/>
              </a:rPr>
              <a:t>)</a:t>
            </a:r>
            <a:r>
              <a:rPr lang="ja-JP" altLang="en-US" sz="3200" dirty="0" smtClean="0">
                <a:solidFill>
                  <a:srgbClr val="0000FF"/>
                </a:solidFill>
                <a:latin typeface="ＭＳ Ｐゴシック" pitchFamily="50" charset="-128"/>
                <a:ea typeface="ＭＳ Ｐゴシック" pitchFamily="50" charset="-128"/>
              </a:rPr>
              <a:t>「在宅医療安心ネット」</a:t>
            </a:r>
            <a:r>
              <a:rPr kumimoji="1" lang="ja-JP" altLang="en-US" sz="3200" dirty="0" smtClean="0">
                <a:solidFill>
                  <a:srgbClr val="0000FF"/>
                </a:solidFill>
                <a:latin typeface="ＭＳ Ｐゴシック" pitchFamily="50" charset="-128"/>
                <a:ea typeface="ＭＳ Ｐゴシック" pitchFamily="50" charset="-128"/>
              </a:rPr>
              <a:t>の運用にあたって</a:t>
            </a:r>
            <a:endParaRPr kumimoji="1" lang="ja-JP" altLang="en-US" sz="3200" dirty="0">
              <a:solidFill>
                <a:srgbClr val="0000FF"/>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489740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8669" y="3212976"/>
            <a:ext cx="7772400" cy="864096"/>
          </a:xfrm>
        </p:spPr>
        <p:txBody>
          <a:bodyPr>
            <a:normAutofit fontScale="90000"/>
          </a:bodyPr>
          <a:lstStyle/>
          <a:p>
            <a:r>
              <a:rPr lang="en-US" altLang="ja-JP" sz="4000" b="1" dirty="0" smtClean="0">
                <a:solidFill>
                  <a:schemeClr val="tx2">
                    <a:lumMod val="50000"/>
                  </a:schemeClr>
                </a:solidFill>
              </a:rPr>
              <a:t/>
            </a:r>
            <a:br>
              <a:rPr lang="en-US" altLang="ja-JP" sz="4000" b="1" dirty="0" smtClean="0">
                <a:solidFill>
                  <a:schemeClr val="tx2">
                    <a:lumMod val="50000"/>
                  </a:schemeClr>
                </a:solidFill>
              </a:rPr>
            </a:br>
            <a:r>
              <a:rPr lang="ja-JP" altLang="en-US" sz="3600" b="1" dirty="0" smtClean="0">
                <a:solidFill>
                  <a:schemeClr val="tx2">
                    <a:lumMod val="50000"/>
                  </a:schemeClr>
                </a:solidFill>
              </a:rPr>
              <a:t>～</a:t>
            </a:r>
            <a:r>
              <a:rPr lang="ja-JP" altLang="en-US" sz="3200" b="1" dirty="0" smtClean="0">
                <a:solidFill>
                  <a:schemeClr val="tx2">
                    <a:lumMod val="50000"/>
                  </a:schemeClr>
                </a:solidFill>
              </a:rPr>
              <a:t>須坂市・小布施町・高山村～</a:t>
            </a:r>
            <a:endParaRPr kumimoji="1" lang="ja-JP" altLang="en-US" sz="3200" b="1" dirty="0">
              <a:solidFill>
                <a:schemeClr val="tx2">
                  <a:lumMod val="50000"/>
                </a:schemeClr>
              </a:solidFill>
            </a:endParaRPr>
          </a:p>
        </p:txBody>
      </p:sp>
      <p:sp>
        <p:nvSpPr>
          <p:cNvPr id="3" name="サブタイトル 2"/>
          <p:cNvSpPr>
            <a:spLocks noGrp="1"/>
          </p:cNvSpPr>
          <p:nvPr>
            <p:ph type="subTitle" idx="1"/>
          </p:nvPr>
        </p:nvSpPr>
        <p:spPr>
          <a:xfrm>
            <a:off x="1619672" y="3789040"/>
            <a:ext cx="6904856" cy="2688704"/>
          </a:xfrm>
        </p:spPr>
        <p:txBody>
          <a:bodyPr>
            <a:normAutofit/>
          </a:bodyPr>
          <a:lstStyle/>
          <a:p>
            <a:endParaRPr kumimoji="1" lang="en-US" altLang="ja-JP" sz="2400" dirty="0" smtClean="0">
              <a:solidFill>
                <a:schemeClr val="tx1"/>
              </a:solidFill>
            </a:endParaRPr>
          </a:p>
          <a:p>
            <a:endParaRPr lang="en-US" altLang="ja-JP" sz="2400" dirty="0">
              <a:solidFill>
                <a:schemeClr val="tx2">
                  <a:lumMod val="75000"/>
                </a:schemeClr>
              </a:solidFill>
            </a:endParaRPr>
          </a:p>
          <a:p>
            <a:r>
              <a:rPr kumimoji="1" lang="ja-JP" altLang="en-US" sz="2400" dirty="0" smtClean="0">
                <a:solidFill>
                  <a:schemeClr val="tx1"/>
                </a:solidFill>
              </a:rPr>
              <a:t>　　　　　　　　</a:t>
            </a:r>
            <a:endParaRPr kumimoji="1" lang="en-US" altLang="ja-JP" sz="2400" dirty="0" smtClean="0">
              <a:solidFill>
                <a:schemeClr val="tx1"/>
              </a:solidFill>
            </a:endParaRPr>
          </a:p>
        </p:txBody>
      </p:sp>
      <p:grpSp>
        <p:nvGrpSpPr>
          <p:cNvPr id="9" name="グループ化 8"/>
          <p:cNvGrpSpPr/>
          <p:nvPr/>
        </p:nvGrpSpPr>
        <p:grpSpPr>
          <a:xfrm>
            <a:off x="359879" y="4685431"/>
            <a:ext cx="3492041" cy="1311102"/>
            <a:chOff x="359879" y="4685431"/>
            <a:chExt cx="3492041" cy="1311102"/>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9879" y="5085184"/>
              <a:ext cx="3492041" cy="9113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683569" y="4685431"/>
              <a:ext cx="1224135" cy="422223"/>
              <a:chOff x="3124200" y="1139002"/>
              <a:chExt cx="2011685" cy="847725"/>
            </a:xfrm>
          </p:grpSpPr>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1139002"/>
                <a:ext cx="8382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960" y="1227598"/>
                <a:ext cx="9239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 name="テキスト ボックス 3"/>
          <p:cNvSpPr txBox="1"/>
          <p:nvPr/>
        </p:nvSpPr>
        <p:spPr>
          <a:xfrm>
            <a:off x="3959424" y="5540858"/>
            <a:ext cx="5184576" cy="830997"/>
          </a:xfrm>
          <a:prstGeom prst="rect">
            <a:avLst/>
          </a:prstGeom>
          <a:noFill/>
        </p:spPr>
        <p:txBody>
          <a:bodyPr wrap="square" rtlCol="0">
            <a:spAutoFit/>
          </a:bodyPr>
          <a:lstStyle/>
          <a:p>
            <a:r>
              <a:rPr kumimoji="1" lang="ja-JP" altLang="en-US" sz="2400" b="1" dirty="0" smtClean="0"/>
              <a:t>須坂市　健康福祉</a:t>
            </a:r>
            <a:r>
              <a:rPr lang="ja-JP" altLang="en-US" sz="2400" b="1" dirty="0" smtClean="0"/>
              <a:t>部長　樽井　寛美　</a:t>
            </a:r>
            <a:endParaRPr lang="en-US" altLang="ja-JP" sz="2400" b="1" dirty="0"/>
          </a:p>
          <a:p>
            <a:r>
              <a:rPr lang="ja-JP" altLang="en-US" sz="2400" b="1" dirty="0" smtClean="0"/>
              <a:t>　　　　　　　　</a:t>
            </a:r>
            <a:endParaRPr lang="en-US" altLang="ja-JP" sz="2400" b="1" dirty="0"/>
          </a:p>
        </p:txBody>
      </p:sp>
      <p:sp>
        <p:nvSpPr>
          <p:cNvPr id="10" name="テキスト ボックス 9"/>
          <p:cNvSpPr txBox="1"/>
          <p:nvPr/>
        </p:nvSpPr>
        <p:spPr>
          <a:xfrm>
            <a:off x="2086083" y="4223766"/>
            <a:ext cx="6950413" cy="923330"/>
          </a:xfrm>
          <a:prstGeom prst="rect">
            <a:avLst/>
          </a:prstGeom>
          <a:noFill/>
        </p:spPr>
        <p:txBody>
          <a:bodyPr wrap="square" rtlCol="0">
            <a:spAutoFit/>
          </a:bodyPr>
          <a:lstStyle/>
          <a:p>
            <a:r>
              <a:rPr lang="ja-JP" altLang="en-US" b="1" u="sng" dirty="0" smtClean="0"/>
              <a:t>２０１５．３．１５　飯田市医師会　</a:t>
            </a:r>
            <a:endParaRPr lang="en-US" altLang="ja-JP" b="1" u="sng" dirty="0" smtClean="0"/>
          </a:p>
          <a:p>
            <a:r>
              <a:rPr lang="ja-JP" altLang="en-US" b="1" u="sng" dirty="0" smtClean="0"/>
              <a:t>多職種協働による在宅医療チームを担う人材育成事業　全体研修会</a:t>
            </a:r>
            <a:endParaRPr lang="en-US" altLang="ja-JP" b="1" u="sng" dirty="0" smtClean="0"/>
          </a:p>
          <a:p>
            <a:endParaRPr kumimoji="1" lang="en-US" altLang="ja-JP" b="1" u="sng" dirty="0"/>
          </a:p>
        </p:txBody>
      </p:sp>
      <p:sp>
        <p:nvSpPr>
          <p:cNvPr id="11" name="テキスト ボックス 10"/>
          <p:cNvSpPr txBox="1"/>
          <p:nvPr/>
        </p:nvSpPr>
        <p:spPr>
          <a:xfrm>
            <a:off x="364859" y="1124744"/>
            <a:ext cx="8303219" cy="1754326"/>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800" b="1" dirty="0" smtClean="0">
                <a:latin typeface="HG丸ｺﾞｼｯｸM-PRO" pitchFamily="50" charset="-128"/>
                <a:ea typeface="HG丸ｺﾞｼｯｸM-PRO" pitchFamily="50" charset="-128"/>
              </a:rPr>
              <a:t>　　　　</a:t>
            </a:r>
            <a:r>
              <a:rPr lang="ja-JP" altLang="en-US" sz="2800" b="1" dirty="0">
                <a:latin typeface="HG丸ｺﾞｼｯｸM-PRO" pitchFamily="50" charset="-128"/>
                <a:ea typeface="HG丸ｺﾞｼｯｸM-PRO" pitchFamily="50" charset="-128"/>
              </a:rPr>
              <a:t>　</a:t>
            </a:r>
            <a:r>
              <a:rPr lang="ja-JP" altLang="en-US" sz="3600" b="1" dirty="0" smtClean="0">
                <a:solidFill>
                  <a:srgbClr val="008000"/>
                </a:solidFill>
                <a:latin typeface="HG丸ｺﾞｼｯｸM-PRO" pitchFamily="50" charset="-128"/>
                <a:ea typeface="HG丸ｺﾞｼｯｸM-PRO" pitchFamily="50" charset="-128"/>
              </a:rPr>
              <a:t>医療・福祉・介護連携</a:t>
            </a:r>
            <a:r>
              <a:rPr kumimoji="1" lang="ja-JP" altLang="en-US" sz="3600" b="1" dirty="0" smtClean="0">
                <a:solidFill>
                  <a:srgbClr val="008000"/>
                </a:solidFill>
                <a:latin typeface="HG丸ｺﾞｼｯｸM-PRO" pitchFamily="50" charset="-128"/>
                <a:ea typeface="HG丸ｺﾞｼｯｸM-PRO" pitchFamily="50" charset="-128"/>
              </a:rPr>
              <a:t>で</a:t>
            </a:r>
          </a:p>
          <a:p>
            <a:r>
              <a:rPr kumimoji="1" lang="ja-JP" altLang="en-US" sz="3600" b="1" dirty="0" smtClean="0">
                <a:solidFill>
                  <a:srgbClr val="008000"/>
                </a:solidFill>
                <a:latin typeface="HG丸ｺﾞｼｯｸM-PRO" pitchFamily="50" charset="-128"/>
                <a:ea typeface="HG丸ｺﾞｼｯｸM-PRO" pitchFamily="50" charset="-128"/>
              </a:rPr>
              <a:t>　</a:t>
            </a:r>
          </a:p>
          <a:p>
            <a:r>
              <a:rPr kumimoji="1" lang="ja-JP" altLang="en-US" sz="3600" b="1" dirty="0" smtClean="0">
                <a:solidFill>
                  <a:srgbClr val="008000"/>
                </a:solidFill>
                <a:latin typeface="HG丸ｺﾞｼｯｸM-PRO" pitchFamily="50" charset="-128"/>
                <a:ea typeface="HG丸ｺﾞｼｯｸM-PRO" pitchFamily="50" charset="-128"/>
              </a:rPr>
              <a:t>　‘住んで良かった’地域をつくる</a:t>
            </a:r>
            <a:endParaRPr kumimoji="1" lang="ja-JP" altLang="en-US" sz="3600" b="1" dirty="0">
              <a:solidFill>
                <a:srgbClr val="008000"/>
              </a:solidFill>
              <a:latin typeface="HG丸ｺﾞｼｯｸM-PRO" pitchFamily="50" charset="-128"/>
              <a:ea typeface="HG丸ｺﾞｼｯｸM-PRO" pitchFamily="50" charset="-128"/>
            </a:endParaRPr>
          </a:p>
        </p:txBody>
      </p:sp>
      <p:sp>
        <p:nvSpPr>
          <p:cNvPr id="12" name="スライド番号プレースホルダー 1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1257598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
        <p:nvSpPr>
          <p:cNvPr id="5" name="タイトル 1"/>
          <p:cNvSpPr>
            <a:spLocks noGrp="1"/>
          </p:cNvSpPr>
          <p:nvPr>
            <p:ph type="title"/>
          </p:nvPr>
        </p:nvSpPr>
        <p:spPr>
          <a:xfrm>
            <a:off x="395536" y="260648"/>
            <a:ext cx="8229600" cy="1124744"/>
          </a:xfrm>
        </p:spPr>
        <p:txBody>
          <a:bodyPr>
            <a:noAutofit/>
          </a:bodyPr>
          <a:lstStyle/>
          <a:p>
            <a:pPr algn="l"/>
            <a:r>
              <a:rPr lang="en-US" altLang="ja-JP" sz="2800" b="1" dirty="0" smtClean="0">
                <a:solidFill>
                  <a:srgbClr val="0000FF"/>
                </a:solidFill>
                <a:latin typeface="+mj-ea"/>
              </a:rPr>
              <a:t>(3)</a:t>
            </a:r>
            <a:r>
              <a:rPr lang="ja-JP" altLang="en-US" sz="2800" b="1" dirty="0" smtClean="0">
                <a:solidFill>
                  <a:srgbClr val="0000FF"/>
                </a:solidFill>
                <a:latin typeface="+mj-ea"/>
              </a:rPr>
              <a:t>住民が安心して２４時間３６５日</a:t>
            </a:r>
            <a:r>
              <a:rPr lang="en-US" altLang="ja-JP" sz="2800" b="1" dirty="0" smtClean="0">
                <a:solidFill>
                  <a:srgbClr val="0000FF"/>
                </a:solidFill>
                <a:latin typeface="+mj-ea"/>
              </a:rPr>
              <a:t/>
            </a:r>
            <a:br>
              <a:rPr lang="en-US" altLang="ja-JP" sz="2800" b="1" dirty="0" smtClean="0">
                <a:solidFill>
                  <a:srgbClr val="0000FF"/>
                </a:solidFill>
                <a:latin typeface="+mj-ea"/>
              </a:rPr>
            </a:br>
            <a:r>
              <a:rPr lang="ja-JP" altLang="en-US" sz="2800" b="1" dirty="0" smtClean="0">
                <a:solidFill>
                  <a:srgbClr val="0000FF"/>
                </a:solidFill>
                <a:latin typeface="+mj-ea"/>
              </a:rPr>
              <a:t>　　　 在宅療養がおくれるための支援体制整備</a:t>
            </a:r>
            <a:r>
              <a:rPr lang="en-US" altLang="ja-JP" sz="2800" b="1" dirty="0">
                <a:solidFill>
                  <a:srgbClr val="0000FF"/>
                </a:solidFill>
                <a:latin typeface="+mj-ea"/>
              </a:rPr>
              <a:t/>
            </a:r>
            <a:br>
              <a:rPr lang="en-US" altLang="ja-JP" sz="2800" b="1" dirty="0">
                <a:solidFill>
                  <a:srgbClr val="0000FF"/>
                </a:solidFill>
                <a:latin typeface="+mj-ea"/>
              </a:rPr>
            </a:br>
            <a:endParaRPr kumimoji="1" lang="ja-JP" altLang="en-US" sz="2400" b="1" dirty="0">
              <a:solidFill>
                <a:srgbClr val="0000FF"/>
              </a:solidFill>
              <a:latin typeface="+mj-ea"/>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48245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1"/>
          <p:cNvSpPr txBox="1">
            <a:spLocks/>
          </p:cNvSpPr>
          <p:nvPr/>
        </p:nvSpPr>
        <p:spPr>
          <a:xfrm>
            <a:off x="4976157" y="1628800"/>
            <a:ext cx="3844313"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b="1" dirty="0" smtClean="0">
                <a:latin typeface="HG丸ｺﾞｼｯｸM-PRO" pitchFamily="50" charset="-128"/>
                <a:ea typeface="HG丸ｺﾞｼｯｸM-PRO" pitchFamily="50" charset="-128"/>
              </a:rPr>
              <a:t>●在宅療養者とそのご家族が、</a:t>
            </a:r>
            <a:endParaRPr lang="en-US" altLang="ja-JP" sz="2200" b="1" dirty="0" smtClean="0">
              <a:latin typeface="HG丸ｺﾞｼｯｸM-PRO" pitchFamily="50" charset="-128"/>
              <a:ea typeface="HG丸ｺﾞｼｯｸM-PRO" pitchFamily="50" charset="-128"/>
            </a:endParaRPr>
          </a:p>
          <a:p>
            <a:pPr algn="l"/>
            <a:r>
              <a:rPr lang="ja-JP" altLang="en-US" sz="2200" b="1" dirty="0" smtClean="0">
                <a:latin typeface="HG丸ｺﾞｼｯｸM-PRO" pitchFamily="50" charset="-128"/>
                <a:ea typeface="HG丸ｺﾞｼｯｸM-PRO" pitchFamily="50" charset="-128"/>
              </a:rPr>
              <a:t>　２４時間安心して在宅療養</a:t>
            </a:r>
            <a:endParaRPr lang="en-US" altLang="ja-JP" sz="2200" b="1" dirty="0" smtClean="0">
              <a:latin typeface="HG丸ｺﾞｼｯｸM-PRO" pitchFamily="50" charset="-128"/>
              <a:ea typeface="HG丸ｺﾞｼｯｸM-PRO" pitchFamily="50" charset="-128"/>
            </a:endParaRPr>
          </a:p>
          <a:p>
            <a:pPr algn="l"/>
            <a:r>
              <a:rPr lang="ja-JP" altLang="en-US" sz="2200" b="1" dirty="0">
                <a:latin typeface="HG丸ｺﾞｼｯｸM-PRO" pitchFamily="50" charset="-128"/>
                <a:ea typeface="HG丸ｺﾞｼｯｸM-PRO" pitchFamily="50" charset="-128"/>
              </a:rPr>
              <a:t>　</a:t>
            </a:r>
            <a:r>
              <a:rPr lang="ja-JP" altLang="en-US" sz="2200" b="1" dirty="0" smtClean="0">
                <a:latin typeface="HG丸ｺﾞｼｯｸM-PRO" pitchFamily="50" charset="-128"/>
                <a:ea typeface="HG丸ｺﾞｼｯｸM-PRO" pitchFamily="50" charset="-128"/>
              </a:rPr>
              <a:t>ができるよう、関係機関の</a:t>
            </a:r>
            <a:endParaRPr lang="en-US" altLang="ja-JP" sz="2200" b="1" dirty="0" smtClean="0">
              <a:latin typeface="HG丸ｺﾞｼｯｸM-PRO" pitchFamily="50" charset="-128"/>
              <a:ea typeface="HG丸ｺﾞｼｯｸM-PRO" pitchFamily="50" charset="-128"/>
            </a:endParaRPr>
          </a:p>
          <a:p>
            <a:pPr algn="l"/>
            <a:r>
              <a:rPr lang="ja-JP" altLang="en-US" sz="2200" b="1" dirty="0">
                <a:latin typeface="HG丸ｺﾞｼｯｸM-PRO" pitchFamily="50" charset="-128"/>
                <a:ea typeface="HG丸ｺﾞｼｯｸM-PRO" pitchFamily="50" charset="-128"/>
              </a:rPr>
              <a:t>　</a:t>
            </a:r>
            <a:r>
              <a:rPr lang="ja-JP" altLang="en-US" sz="2200" b="1" dirty="0" smtClean="0">
                <a:latin typeface="HG丸ｺﾞｼｯｸM-PRO" pitchFamily="50" charset="-128"/>
                <a:ea typeface="HG丸ｺﾞｼｯｸM-PRO" pitchFamily="50" charset="-128"/>
              </a:rPr>
              <a:t>多職種が連携してサポート</a:t>
            </a:r>
            <a:endParaRPr lang="en-US" altLang="ja-JP" sz="2200" b="1" dirty="0" smtClean="0">
              <a:latin typeface="HG丸ｺﾞｼｯｸM-PRO" pitchFamily="50" charset="-128"/>
              <a:ea typeface="HG丸ｺﾞｼｯｸM-PRO" pitchFamily="50" charset="-128"/>
            </a:endParaRPr>
          </a:p>
          <a:p>
            <a:pPr algn="l"/>
            <a:endParaRPr lang="en-US" altLang="ja-JP" sz="2200" b="1" dirty="0">
              <a:latin typeface="HG丸ｺﾞｼｯｸM-PRO" pitchFamily="50" charset="-128"/>
              <a:ea typeface="HG丸ｺﾞｼｯｸM-PRO" pitchFamily="50" charset="-128"/>
            </a:endParaRPr>
          </a:p>
          <a:p>
            <a:pPr algn="l"/>
            <a:r>
              <a:rPr lang="ja-JP" altLang="en-US" sz="2200" b="1" dirty="0" smtClean="0">
                <a:latin typeface="HG丸ｺﾞｼｯｸM-PRO" pitchFamily="50" charset="-128"/>
                <a:ea typeface="HG丸ｺﾞｼｯｸM-PRO" pitchFamily="50" charset="-128"/>
              </a:rPr>
              <a:t>●情報共有システム</a:t>
            </a:r>
            <a:r>
              <a:rPr lang="en-US" altLang="ja-JP" sz="2200" b="1" dirty="0" smtClean="0">
                <a:latin typeface="HG丸ｺﾞｼｯｸM-PRO" pitchFamily="50" charset="-128"/>
                <a:ea typeface="HG丸ｺﾞｼｯｸM-PRO" pitchFamily="50" charset="-128"/>
              </a:rPr>
              <a:t>｢</a:t>
            </a:r>
            <a:r>
              <a:rPr lang="ja-JP" altLang="en-US" sz="2200" b="1" dirty="0" smtClean="0">
                <a:latin typeface="HG丸ｺﾞｼｯｸM-PRO" pitchFamily="50" charset="-128"/>
                <a:ea typeface="HG丸ｺﾞｼｯｸM-PRO" pitchFamily="50" charset="-128"/>
              </a:rPr>
              <a:t>在宅医</a:t>
            </a:r>
            <a:endParaRPr lang="en-US" altLang="ja-JP" sz="2200" b="1" dirty="0" smtClean="0">
              <a:latin typeface="HG丸ｺﾞｼｯｸM-PRO" pitchFamily="50" charset="-128"/>
              <a:ea typeface="HG丸ｺﾞｼｯｸM-PRO" pitchFamily="50" charset="-128"/>
            </a:endParaRPr>
          </a:p>
          <a:p>
            <a:pPr algn="l"/>
            <a:r>
              <a:rPr lang="ja-JP" altLang="en-US" sz="2200" b="1" dirty="0">
                <a:latin typeface="HG丸ｺﾞｼｯｸM-PRO" pitchFamily="50" charset="-128"/>
                <a:ea typeface="HG丸ｺﾞｼｯｸM-PRO" pitchFamily="50" charset="-128"/>
              </a:rPr>
              <a:t>　</a:t>
            </a:r>
            <a:r>
              <a:rPr lang="ja-JP" altLang="en-US" sz="2200" b="1" dirty="0" smtClean="0">
                <a:latin typeface="HG丸ｺﾞｼｯｸM-PRO" pitchFamily="50" charset="-128"/>
                <a:ea typeface="HG丸ｺﾞｼｯｸM-PRO" pitchFamily="50" charset="-128"/>
              </a:rPr>
              <a:t>療安心ネット</a:t>
            </a:r>
            <a:r>
              <a:rPr lang="en-US" altLang="ja-JP" sz="2200" b="1" dirty="0" smtClean="0">
                <a:latin typeface="HG丸ｺﾞｼｯｸM-PRO" pitchFamily="50" charset="-128"/>
                <a:ea typeface="HG丸ｺﾞｼｯｸM-PRO" pitchFamily="50" charset="-128"/>
              </a:rPr>
              <a:t>｣</a:t>
            </a:r>
            <a:r>
              <a:rPr lang="ja-JP" altLang="en-US" sz="2200" b="1" dirty="0" smtClean="0">
                <a:latin typeface="HG丸ｺﾞｼｯｸM-PRO" pitchFamily="50" charset="-128"/>
                <a:ea typeface="HG丸ｺﾞｼｯｸM-PRO" pitchFamily="50" charset="-128"/>
              </a:rPr>
              <a:t>を連携ツー</a:t>
            </a:r>
            <a:endParaRPr lang="en-US" altLang="ja-JP" sz="2200" b="1" dirty="0" smtClean="0">
              <a:latin typeface="HG丸ｺﾞｼｯｸM-PRO" pitchFamily="50" charset="-128"/>
              <a:ea typeface="HG丸ｺﾞｼｯｸM-PRO" pitchFamily="50" charset="-128"/>
            </a:endParaRPr>
          </a:p>
          <a:p>
            <a:pPr algn="l"/>
            <a:r>
              <a:rPr lang="ja-JP" altLang="en-US" sz="2200" b="1" dirty="0" smtClean="0">
                <a:latin typeface="HG丸ｺﾞｼｯｸM-PRO" pitchFamily="50" charset="-128"/>
                <a:ea typeface="HG丸ｺﾞｼｯｸM-PRO" pitchFamily="50" charset="-128"/>
              </a:rPr>
              <a:t>　ルとして活用</a:t>
            </a:r>
            <a:endParaRPr lang="en-US" altLang="ja-JP" sz="2200" b="1" dirty="0" smtClean="0">
              <a:latin typeface="HG丸ｺﾞｼｯｸM-PRO" pitchFamily="50" charset="-128"/>
              <a:ea typeface="HG丸ｺﾞｼｯｸM-PRO" pitchFamily="50" charset="-128"/>
            </a:endParaRPr>
          </a:p>
          <a:p>
            <a:pPr algn="l"/>
            <a:r>
              <a:rPr lang="ja-JP" altLang="en-US" sz="2200" b="1" dirty="0" smtClean="0">
                <a:latin typeface="HG丸ｺﾞｼｯｸM-PRO" pitchFamily="50" charset="-128"/>
                <a:ea typeface="HG丸ｺﾞｼｯｸM-PRO" pitchFamily="50" charset="-128"/>
              </a:rPr>
              <a:t>●平成</a:t>
            </a:r>
            <a:r>
              <a:rPr lang="en-US" altLang="ja-JP" sz="2200" b="1" dirty="0" smtClean="0">
                <a:latin typeface="HG丸ｺﾞｼｯｸM-PRO" pitchFamily="50" charset="-128"/>
                <a:ea typeface="HG丸ｺﾞｼｯｸM-PRO" pitchFamily="50" charset="-128"/>
              </a:rPr>
              <a:t>26</a:t>
            </a:r>
            <a:r>
              <a:rPr lang="ja-JP" altLang="en-US" sz="2200" b="1" dirty="0" smtClean="0">
                <a:latin typeface="HG丸ｺﾞｼｯｸM-PRO" pitchFamily="50" charset="-128"/>
                <a:ea typeface="HG丸ｺﾞｼｯｸM-PRO" pitchFamily="50" charset="-128"/>
              </a:rPr>
              <a:t>年度より、居宅介護支援事業所も情報共有の輪に入る</a:t>
            </a:r>
            <a:endParaRPr lang="ja-JP" altLang="en-US" sz="2200"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24167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47397" y="4081503"/>
            <a:ext cx="657143" cy="63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21F7B701-547A-4F32-B1FD-AA111C7F18F0}" type="slidenum">
              <a:rPr kumimoji="1" lang="ja-JP" altLang="en-US" smtClean="0"/>
              <a:t>21</a:t>
            </a:fld>
            <a:endParaRPr kumimoji="1" lang="ja-JP" altLang="en-US"/>
          </a:p>
        </p:txBody>
      </p:sp>
      <p:sp>
        <p:nvSpPr>
          <p:cNvPr id="2" name="タイトル 1"/>
          <p:cNvSpPr>
            <a:spLocks noGrp="1"/>
          </p:cNvSpPr>
          <p:nvPr>
            <p:ph type="title"/>
          </p:nvPr>
        </p:nvSpPr>
        <p:spPr>
          <a:xfrm>
            <a:off x="446856" y="260648"/>
            <a:ext cx="8229600" cy="490066"/>
          </a:xfrm>
        </p:spPr>
        <p:txBody>
          <a:bodyPr>
            <a:noAutofit/>
          </a:bodyPr>
          <a:lstStyle/>
          <a:p>
            <a:pPr algn="l"/>
            <a:r>
              <a:rPr lang="en-US" altLang="ja-JP" sz="3200" dirty="0">
                <a:solidFill>
                  <a:srgbClr val="0000FF"/>
                </a:solidFill>
                <a:latin typeface="ＭＳ Ｐゴシック" pitchFamily="50" charset="-128"/>
                <a:ea typeface="ＭＳ Ｐゴシック" pitchFamily="50" charset="-128"/>
              </a:rPr>
              <a:t>(4)</a:t>
            </a:r>
            <a:r>
              <a:rPr kumimoji="1" lang="ja-JP" altLang="en-US" sz="3200" dirty="0" smtClean="0">
                <a:solidFill>
                  <a:srgbClr val="0000FF"/>
                </a:solidFill>
                <a:latin typeface="ＭＳ Ｐゴシック" pitchFamily="50" charset="-128"/>
                <a:ea typeface="ＭＳ Ｐゴシック" pitchFamily="50" charset="-128"/>
              </a:rPr>
              <a:t>情報共有システム・エイルシステムの導入</a:t>
            </a:r>
            <a:endParaRPr kumimoji="1" lang="ja-JP" altLang="en-US" sz="3200" dirty="0">
              <a:solidFill>
                <a:srgbClr val="0000FF"/>
              </a:solidFill>
              <a:latin typeface="ＭＳ Ｐゴシック" pitchFamily="50" charset="-128"/>
              <a:ea typeface="ＭＳ Ｐゴシック" pitchFamily="50" charset="-128"/>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76" y="932756"/>
            <a:ext cx="4716016" cy="287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1772816"/>
            <a:ext cx="4248473"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708920"/>
            <a:ext cx="1580356" cy="281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9488" y="3044960"/>
            <a:ext cx="1696591" cy="281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3458714"/>
            <a:ext cx="1723008" cy="281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3712" y="3717032"/>
            <a:ext cx="187220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6238" y="4810982"/>
            <a:ext cx="1116122" cy="104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37" descr="https://encrypted-tbn1.gstatic.com/images?q=tbn:ANd9GcQJn9N3ibRJ9beRSqX3AAZ9cyKM_rt9oWGQwqlRJL5gf7kvIQ5I">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2360" y="5615728"/>
            <a:ext cx="864096" cy="83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99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pPr algn="l"/>
            <a:r>
              <a:rPr kumimoji="1" lang="ja-JP" altLang="en-US" sz="3200" dirty="0" smtClean="0">
                <a:solidFill>
                  <a:srgbClr val="0000FF"/>
                </a:solidFill>
              </a:rPr>
              <a:t>エ</a:t>
            </a:r>
            <a:r>
              <a:rPr lang="ja-JP" altLang="en-US" sz="3200" dirty="0">
                <a:solidFill>
                  <a:srgbClr val="0000FF"/>
                </a:solidFill>
              </a:rPr>
              <a:t>　</a:t>
            </a:r>
            <a:r>
              <a:rPr kumimoji="1" lang="ja-JP" altLang="en-US" sz="3200" dirty="0" smtClean="0">
                <a:solidFill>
                  <a:srgbClr val="0000FF"/>
                </a:solidFill>
              </a:rPr>
              <a:t>医療・介護関係者の情報共有の支援</a:t>
            </a:r>
            <a:endParaRPr kumimoji="1" lang="ja-JP" altLang="en-US" sz="3200" dirty="0">
              <a:solidFill>
                <a:srgbClr val="0000FF"/>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
        <p:nvSpPr>
          <p:cNvPr id="6" name="テキスト ボックス 5"/>
          <p:cNvSpPr txBox="1"/>
          <p:nvPr/>
        </p:nvSpPr>
        <p:spPr>
          <a:xfrm>
            <a:off x="323528" y="908720"/>
            <a:ext cx="8496944" cy="830997"/>
          </a:xfrm>
          <a:prstGeom prst="rect">
            <a:avLst/>
          </a:prstGeom>
          <a:noFill/>
        </p:spPr>
        <p:txBody>
          <a:bodyPr wrap="square" rtlCol="0">
            <a:spAutoFit/>
          </a:bodyPr>
          <a:lstStyle/>
          <a:p>
            <a:r>
              <a:rPr kumimoji="1" lang="ja-JP" altLang="en-US" sz="2400" b="1" dirty="0" smtClean="0"/>
              <a:t>須高地域の</a:t>
            </a:r>
            <a:r>
              <a:rPr kumimoji="1" lang="en-US" altLang="ja-JP" sz="2400" b="1" dirty="0" smtClean="0"/>
              <a:t>3</a:t>
            </a:r>
            <a:r>
              <a:rPr kumimoji="1" lang="ja-JP" altLang="en-US" sz="2400" b="1" dirty="0" smtClean="0"/>
              <a:t>病院・１０施設の食形態を嚥下食ピラミッドを基準とした一覧表を作成し、病院・施設・ケアマネに配布（</a:t>
            </a:r>
            <a:r>
              <a:rPr kumimoji="1" lang="en-US" altLang="ja-JP" sz="2400" b="1" dirty="0" smtClean="0"/>
              <a:t>H26.3</a:t>
            </a:r>
            <a:r>
              <a:rPr kumimoji="1" lang="ja-JP" altLang="en-US" sz="2400" b="1" dirty="0" smtClean="0"/>
              <a:t>月）</a:t>
            </a:r>
            <a:endParaRPr kumimoji="1" lang="ja-JP" altLang="en-US" sz="2400" b="1" dirty="0"/>
          </a:p>
        </p:txBody>
      </p:sp>
      <p:pic>
        <p:nvPicPr>
          <p:cNvPr id="3074" name="Picture 2" descr="\\L-sifl-s-01\健康づくり課\6地域医療福祉ネットワーク推進係\001-04　係長\●　会議・講演・研修会　開催関係\011　第２専門委員会\H24\栄養関係職員連絡会\20121003\会議資料\JA須高がりゅうの里　牧よし子　ペースト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868" y="4005064"/>
            <a:ext cx="3528392" cy="2640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Grp="1" noChangeAspect="1" noChangeArrowheads="1"/>
          </p:cNvPicPr>
          <p:nvPr>
            <p:ph idx="1"/>
          </p:nvPr>
        </p:nvPicPr>
        <p:blipFill>
          <a:blip r:embed="rId3"/>
          <a:srcRect/>
          <a:stretch>
            <a:fillRect/>
          </a:stretch>
        </p:blipFill>
        <p:spPr bwMode="auto">
          <a:xfrm>
            <a:off x="4860032" y="4005064"/>
            <a:ext cx="3424195" cy="2570505"/>
          </a:xfrm>
          <a:prstGeom prst="rect">
            <a:avLst/>
          </a:prstGeom>
          <a:noFill/>
          <a:ln w="1">
            <a:noFill/>
            <a:miter lim="800000"/>
            <a:headEnd/>
            <a:tailEnd/>
          </a:ln>
        </p:spPr>
      </p:pic>
      <p:sp>
        <p:nvSpPr>
          <p:cNvPr id="9" name="角丸四角形 8"/>
          <p:cNvSpPr/>
          <p:nvPr/>
        </p:nvSpPr>
        <p:spPr>
          <a:xfrm>
            <a:off x="539552" y="1821991"/>
            <a:ext cx="7128791" cy="1706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2000" dirty="0" smtClean="0">
              <a:solidFill>
                <a:schemeClr val="tx1"/>
              </a:solidFill>
            </a:endParaRPr>
          </a:p>
          <a:p>
            <a:r>
              <a:rPr kumimoji="1" lang="ja-JP" altLang="en-US" sz="2000" dirty="0" smtClean="0">
                <a:solidFill>
                  <a:schemeClr val="tx1"/>
                </a:solidFill>
              </a:rPr>
              <a:t>◆</a:t>
            </a:r>
            <a:r>
              <a:rPr kumimoji="1" lang="ja-JP" altLang="en-US" sz="2000" b="1" dirty="0" smtClean="0">
                <a:solidFill>
                  <a:schemeClr val="tx1"/>
                </a:solidFill>
              </a:rPr>
              <a:t>病院と施設の栄養職員情報交換会</a:t>
            </a:r>
            <a:endParaRPr kumimoji="1" lang="en-US" altLang="ja-JP" sz="2000" b="1" dirty="0" smtClean="0">
              <a:solidFill>
                <a:schemeClr val="tx1"/>
              </a:solidFill>
            </a:endParaRPr>
          </a:p>
          <a:p>
            <a:r>
              <a:rPr lang="ja-JP" altLang="en-US" sz="2000" dirty="0">
                <a:solidFill>
                  <a:schemeClr val="tx1"/>
                </a:solidFill>
              </a:rPr>
              <a:t>　</a:t>
            </a:r>
            <a:r>
              <a:rPr lang="en-US" altLang="ja-JP" sz="2000" b="1" dirty="0" smtClean="0">
                <a:solidFill>
                  <a:schemeClr val="tx1"/>
                </a:solidFill>
              </a:rPr>
              <a:t>【</a:t>
            </a:r>
            <a:r>
              <a:rPr lang="ja-JP" altLang="en-US" sz="2000" b="1" dirty="0" smtClean="0">
                <a:solidFill>
                  <a:schemeClr val="tx1"/>
                </a:solidFill>
              </a:rPr>
              <a:t>見えてきた課題</a:t>
            </a:r>
            <a:r>
              <a:rPr lang="en-US" altLang="ja-JP" sz="2000" b="1" dirty="0" smtClean="0">
                <a:solidFill>
                  <a:schemeClr val="tx1"/>
                </a:solidFill>
              </a:rPr>
              <a:t>】</a:t>
            </a:r>
          </a:p>
          <a:p>
            <a:r>
              <a:rPr lang="ja-JP" altLang="en-US" sz="2000" b="1" dirty="0" smtClean="0">
                <a:solidFill>
                  <a:schemeClr val="tx1"/>
                </a:solidFill>
              </a:rPr>
              <a:t>①施設によって食形態と呼び名が違う。</a:t>
            </a:r>
            <a:endParaRPr lang="en-US" altLang="ja-JP" sz="2000" b="1" dirty="0" smtClean="0">
              <a:solidFill>
                <a:schemeClr val="tx1"/>
              </a:solidFill>
            </a:endParaRPr>
          </a:p>
          <a:p>
            <a:r>
              <a:rPr lang="ja-JP" altLang="en-US" sz="2000" b="1" dirty="0" smtClean="0">
                <a:solidFill>
                  <a:schemeClr val="tx1"/>
                </a:solidFill>
              </a:rPr>
              <a:t>②嚥下障害のある方への食形態や食事介助に悩んでいる。</a:t>
            </a:r>
            <a:endParaRPr lang="en-US" altLang="ja-JP" sz="2000" b="1" dirty="0" smtClean="0">
              <a:solidFill>
                <a:schemeClr val="tx1"/>
              </a:solidFill>
            </a:endParaRPr>
          </a:p>
          <a:p>
            <a:endParaRPr kumimoji="1" lang="ja-JP" altLang="en-US" dirty="0">
              <a:solidFill>
                <a:schemeClr val="tx1"/>
              </a:solidFill>
            </a:endParaRPr>
          </a:p>
        </p:txBody>
      </p:sp>
      <p:sp>
        <p:nvSpPr>
          <p:cNvPr id="10" name="テキスト ボックス 9"/>
          <p:cNvSpPr txBox="1"/>
          <p:nvPr/>
        </p:nvSpPr>
        <p:spPr>
          <a:xfrm>
            <a:off x="1979712" y="3635732"/>
            <a:ext cx="4896544" cy="369332"/>
          </a:xfrm>
          <a:prstGeom prst="rect">
            <a:avLst/>
          </a:prstGeom>
          <a:solidFill>
            <a:schemeClr val="accent5">
              <a:lumMod val="60000"/>
              <a:lumOff val="40000"/>
            </a:schemeClr>
          </a:solidFill>
        </p:spPr>
        <p:txBody>
          <a:bodyPr wrap="square" rtlCol="0">
            <a:spAutoFit/>
          </a:bodyPr>
          <a:lstStyle/>
          <a:p>
            <a:r>
              <a:rPr kumimoji="1" lang="ja-JP" altLang="en-US" dirty="0" smtClean="0"/>
              <a:t>ペースト食：形態が施設により違うことがわかる</a:t>
            </a:r>
            <a:endParaRPr kumimoji="1" lang="ja-JP" altLang="en-US" dirty="0"/>
          </a:p>
        </p:txBody>
      </p:sp>
    </p:spTree>
    <p:extLst>
      <p:ext uri="{BB962C8B-B14F-4D97-AF65-F5344CB8AC3E}">
        <p14:creationId xmlns:p14="http://schemas.microsoft.com/office/powerpoint/2010/main" val="534920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0849" y="1758463"/>
            <a:ext cx="8229600" cy="1712234"/>
          </a:xfrm>
          <a:ln w="28575">
            <a:solidFill>
              <a:schemeClr val="tx1"/>
            </a:solidFill>
          </a:ln>
        </p:spPr>
        <p:txBody>
          <a:bodyPr>
            <a:normAutofit/>
          </a:bodyPr>
          <a:lstStyle/>
          <a:p>
            <a:pPr marL="0" indent="0">
              <a:buNone/>
            </a:pPr>
            <a:r>
              <a:rPr kumimoji="1" lang="ja-JP" altLang="en-US" sz="2000" b="1" dirty="0" smtClean="0">
                <a:solidFill>
                  <a:schemeClr val="tx2">
                    <a:lumMod val="50000"/>
                  </a:schemeClr>
                </a:solidFill>
              </a:rPr>
              <a:t>◆</a:t>
            </a:r>
            <a:r>
              <a:rPr kumimoji="1" lang="ja-JP" altLang="en-US" sz="2400" b="1" dirty="0" smtClean="0">
                <a:solidFill>
                  <a:schemeClr val="tx2">
                    <a:lumMod val="50000"/>
                  </a:schemeClr>
                </a:solidFill>
              </a:rPr>
              <a:t>住民からの個別ケアに関する相談窓口は各市町村が担う</a:t>
            </a:r>
            <a:endParaRPr kumimoji="1" lang="en-US" altLang="ja-JP" sz="2400" b="1" dirty="0" smtClean="0">
              <a:solidFill>
                <a:schemeClr val="tx2">
                  <a:lumMod val="50000"/>
                </a:schemeClr>
              </a:solidFill>
            </a:endParaRPr>
          </a:p>
          <a:p>
            <a:pPr marL="0" indent="0">
              <a:buNone/>
            </a:pPr>
            <a:r>
              <a:rPr lang="ja-JP" altLang="en-US" sz="2000" b="1" dirty="0" smtClean="0">
                <a:solidFill>
                  <a:schemeClr val="tx2">
                    <a:lumMod val="50000"/>
                  </a:schemeClr>
                </a:solidFill>
              </a:rPr>
              <a:t>◆病院の地域連携室との連携</a:t>
            </a:r>
            <a:endParaRPr lang="en-US" altLang="ja-JP" sz="2000" b="1" dirty="0" smtClean="0">
              <a:solidFill>
                <a:schemeClr val="tx2">
                  <a:lumMod val="50000"/>
                </a:schemeClr>
              </a:solidFill>
            </a:endParaRPr>
          </a:p>
          <a:p>
            <a:pPr marL="0" indent="0">
              <a:buNone/>
            </a:pPr>
            <a:r>
              <a:rPr kumimoji="1" lang="ja-JP" altLang="en-US" sz="2000" b="1" dirty="0" smtClean="0">
                <a:solidFill>
                  <a:schemeClr val="tx2">
                    <a:lumMod val="50000"/>
                  </a:schemeClr>
                </a:solidFill>
              </a:rPr>
              <a:t>◆市町村の地域包括支援センター職員は第</a:t>
            </a:r>
            <a:r>
              <a:rPr kumimoji="1" lang="en-US" altLang="ja-JP" sz="2000" b="1" dirty="0" smtClean="0">
                <a:solidFill>
                  <a:schemeClr val="tx2">
                    <a:lumMod val="50000"/>
                  </a:schemeClr>
                </a:solidFill>
              </a:rPr>
              <a:t>2</a:t>
            </a:r>
            <a:r>
              <a:rPr kumimoji="1" lang="ja-JP" altLang="en-US" sz="2000" b="1" dirty="0" smtClean="0">
                <a:solidFill>
                  <a:schemeClr val="tx2">
                    <a:lumMod val="50000"/>
                  </a:schemeClr>
                </a:solidFill>
              </a:rPr>
              <a:t>専門委員会の委員となっている</a:t>
            </a:r>
            <a:endParaRPr kumimoji="1" lang="en-US" altLang="ja-JP" sz="2000" b="1" dirty="0" smtClean="0">
              <a:solidFill>
                <a:schemeClr val="tx2">
                  <a:lumMod val="50000"/>
                </a:schemeClr>
              </a:solidFill>
            </a:endParaRPr>
          </a:p>
        </p:txBody>
      </p:sp>
      <p:sp>
        <p:nvSpPr>
          <p:cNvPr id="7" name="角丸四角形 6"/>
          <p:cNvSpPr/>
          <p:nvPr/>
        </p:nvSpPr>
        <p:spPr>
          <a:xfrm>
            <a:off x="288106" y="3968426"/>
            <a:ext cx="8352928" cy="26642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67544" y="5090813"/>
            <a:ext cx="2592288" cy="144016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須坂市</a:t>
            </a:r>
            <a:endParaRPr kumimoji="1" lang="en-US" altLang="ja-JP" b="1" dirty="0" smtClean="0">
              <a:solidFill>
                <a:schemeClr val="tx1"/>
              </a:solidFill>
            </a:endParaRPr>
          </a:p>
          <a:p>
            <a:pPr algn="ctr"/>
            <a:r>
              <a:rPr lang="ja-JP" altLang="en-US" b="1" dirty="0">
                <a:solidFill>
                  <a:schemeClr val="tx1"/>
                </a:solidFill>
              </a:rPr>
              <a:t>地域包括支援</a:t>
            </a:r>
            <a:r>
              <a:rPr lang="ja-JP" altLang="en-US" b="1" dirty="0" smtClean="0">
                <a:solidFill>
                  <a:schemeClr val="tx1"/>
                </a:solidFill>
              </a:rPr>
              <a:t>センター</a:t>
            </a:r>
            <a:endParaRPr kumimoji="1" lang="ja-JP" altLang="en-US" b="1" dirty="0">
              <a:solidFill>
                <a:schemeClr val="tx1"/>
              </a:solidFill>
            </a:endParaRPr>
          </a:p>
        </p:txBody>
      </p:sp>
      <p:sp>
        <p:nvSpPr>
          <p:cNvPr id="9" name="円/楕円 8"/>
          <p:cNvSpPr/>
          <p:nvPr/>
        </p:nvSpPr>
        <p:spPr>
          <a:xfrm>
            <a:off x="3298025" y="5112586"/>
            <a:ext cx="2592288" cy="144016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小布施町在宅介護支援センター</a:t>
            </a:r>
            <a:endParaRPr kumimoji="1" lang="ja-JP" altLang="en-US" b="1" dirty="0">
              <a:solidFill>
                <a:schemeClr val="tx1"/>
              </a:solidFill>
            </a:endParaRPr>
          </a:p>
        </p:txBody>
      </p:sp>
      <p:sp>
        <p:nvSpPr>
          <p:cNvPr id="10" name="円/楕円 9"/>
          <p:cNvSpPr/>
          <p:nvPr/>
        </p:nvSpPr>
        <p:spPr>
          <a:xfrm>
            <a:off x="6041279" y="5192562"/>
            <a:ext cx="2592288" cy="144016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高山村地域包括支援センター</a:t>
            </a:r>
            <a:endParaRPr kumimoji="1" lang="ja-JP" altLang="en-US" b="1" dirty="0">
              <a:solidFill>
                <a:schemeClr val="tx1"/>
              </a:solidFill>
            </a:endParaRPr>
          </a:p>
        </p:txBody>
      </p:sp>
      <p:sp>
        <p:nvSpPr>
          <p:cNvPr id="11" name="テキスト ボックス 10"/>
          <p:cNvSpPr txBox="1"/>
          <p:nvPr/>
        </p:nvSpPr>
        <p:spPr>
          <a:xfrm>
            <a:off x="2627784" y="4144724"/>
            <a:ext cx="3240360" cy="584775"/>
          </a:xfrm>
          <a:prstGeom prst="rect">
            <a:avLst/>
          </a:prstGeom>
          <a:noFill/>
        </p:spPr>
        <p:txBody>
          <a:bodyPr wrap="square" rtlCol="0">
            <a:spAutoFit/>
          </a:bodyPr>
          <a:lstStyle/>
          <a:p>
            <a:r>
              <a:rPr kumimoji="1" lang="ja-JP" altLang="en-US" sz="3200" dirty="0" smtClean="0">
                <a:solidFill>
                  <a:schemeClr val="accent1">
                    <a:lumMod val="20000"/>
                    <a:lumOff val="80000"/>
                  </a:schemeClr>
                </a:solidFill>
                <a:latin typeface="HGPｺﾞｼｯｸE" pitchFamily="50" charset="-128"/>
                <a:ea typeface="HGPｺﾞｼｯｸE" pitchFamily="50" charset="-128"/>
              </a:rPr>
              <a:t>三　市　町　村</a:t>
            </a:r>
            <a:endParaRPr kumimoji="1" lang="ja-JP" altLang="en-US" sz="3200" dirty="0">
              <a:solidFill>
                <a:schemeClr val="accent1">
                  <a:lumMod val="20000"/>
                  <a:lumOff val="80000"/>
                </a:schemeClr>
              </a:solidFill>
              <a:latin typeface="HGPｺﾞｼｯｸE" pitchFamily="50" charset="-128"/>
              <a:ea typeface="HGPｺﾞｼｯｸE" pitchFamily="50" charset="-128"/>
            </a:endParaRPr>
          </a:p>
        </p:txBody>
      </p:sp>
      <p:sp>
        <p:nvSpPr>
          <p:cNvPr id="12" name="下矢印 11"/>
          <p:cNvSpPr/>
          <p:nvPr/>
        </p:nvSpPr>
        <p:spPr>
          <a:xfrm>
            <a:off x="2339752" y="3573016"/>
            <a:ext cx="288032" cy="3954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a:off x="6284737" y="3479222"/>
            <a:ext cx="375495" cy="489204"/>
          </a:xfrm>
          <a:prstGeom prst="upArrow">
            <a:avLst>
              <a:gd name="adj1" fmla="val 50000"/>
              <a:gd name="adj2" fmla="val 65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457200" y="274638"/>
            <a:ext cx="8229600" cy="850106"/>
          </a:xfrm>
        </p:spPr>
        <p:txBody>
          <a:bodyPr>
            <a:noAutofit/>
          </a:bodyPr>
          <a:lstStyle/>
          <a:p>
            <a:pPr algn="l"/>
            <a:r>
              <a:rPr lang="ja-JP" altLang="en-US" sz="3200" dirty="0" smtClean="0">
                <a:solidFill>
                  <a:srgbClr val="0000FF"/>
                </a:solidFill>
              </a:rPr>
              <a:t>オ　在宅医療・介護連携に関する相談支援</a:t>
            </a:r>
            <a:endParaRPr kumimoji="1" lang="ja-JP" altLang="en-US" sz="3200" dirty="0">
              <a:solidFill>
                <a:srgbClr val="0000FF"/>
              </a:solidFill>
            </a:endParaRPr>
          </a:p>
        </p:txBody>
      </p:sp>
    </p:spTree>
    <p:extLst>
      <p:ext uri="{BB962C8B-B14F-4D97-AF65-F5344CB8AC3E}">
        <p14:creationId xmlns:p14="http://schemas.microsoft.com/office/powerpoint/2010/main" val="3693886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778098"/>
          </a:xfrm>
        </p:spPr>
        <p:txBody>
          <a:bodyPr>
            <a:normAutofit/>
          </a:bodyPr>
          <a:lstStyle/>
          <a:p>
            <a:pPr algn="l"/>
            <a:r>
              <a:rPr lang="ja-JP" altLang="en-US" sz="3200" dirty="0" smtClean="0">
                <a:solidFill>
                  <a:srgbClr val="0000FF"/>
                </a:solidFill>
              </a:rPr>
              <a:t>カ　医療・介護関係者の研修</a:t>
            </a:r>
            <a:endParaRPr kumimoji="1" lang="ja-JP" altLang="en-US" sz="3200" dirty="0">
              <a:solidFill>
                <a:srgbClr val="0000FF"/>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sp>
        <p:nvSpPr>
          <p:cNvPr id="6" name="テキスト ボックス 5"/>
          <p:cNvSpPr txBox="1"/>
          <p:nvPr/>
        </p:nvSpPr>
        <p:spPr>
          <a:xfrm>
            <a:off x="323528" y="1556792"/>
            <a:ext cx="8568952" cy="369332"/>
          </a:xfrm>
          <a:prstGeom prst="rect">
            <a:avLst/>
          </a:prstGeom>
          <a:noFill/>
        </p:spPr>
        <p:txBody>
          <a:bodyPr wrap="square" rtlCol="0">
            <a:spAutoFit/>
          </a:bodyPr>
          <a:lstStyle/>
          <a:p>
            <a:endParaRPr kumimoji="1" lang="ja-JP" altLang="en-US"/>
          </a:p>
        </p:txBody>
      </p:sp>
      <p:sp>
        <p:nvSpPr>
          <p:cNvPr id="9" name="タイトル 1"/>
          <p:cNvSpPr txBox="1">
            <a:spLocks/>
          </p:cNvSpPr>
          <p:nvPr/>
        </p:nvSpPr>
        <p:spPr>
          <a:xfrm>
            <a:off x="273906" y="1092546"/>
            <a:ext cx="8229600" cy="526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6">
                    <a:lumMod val="50000"/>
                  </a:schemeClr>
                </a:solidFill>
                <a:latin typeface="HGP創英角ﾎﾟｯﾌﾟ体" pitchFamily="50" charset="-128"/>
                <a:ea typeface="HGP創英角ﾎﾟｯﾌﾟ体" pitchFamily="50" charset="-128"/>
              </a:rPr>
              <a:t>　在宅での看取りを進めるために　支援者側の課題</a:t>
            </a:r>
            <a:r>
              <a:rPr lang="en-US" altLang="ja-JP" sz="2400" dirty="0" smtClean="0">
                <a:solidFill>
                  <a:schemeClr val="accent6">
                    <a:lumMod val="50000"/>
                  </a:schemeClr>
                </a:solidFill>
                <a:latin typeface="HGP創英角ﾎﾟｯﾌﾟ体" pitchFamily="50" charset="-128"/>
                <a:ea typeface="HGP創英角ﾎﾟｯﾌﾟ体" pitchFamily="50" charset="-128"/>
              </a:rPr>
              <a:t/>
            </a:r>
            <a:br>
              <a:rPr lang="en-US" altLang="ja-JP" sz="2400" dirty="0" smtClean="0">
                <a:solidFill>
                  <a:schemeClr val="accent6">
                    <a:lumMod val="50000"/>
                  </a:schemeClr>
                </a:solidFill>
                <a:latin typeface="HGP創英角ﾎﾟｯﾌﾟ体" pitchFamily="50" charset="-128"/>
                <a:ea typeface="HGP創英角ﾎﾟｯﾌﾟ体" pitchFamily="50" charset="-128"/>
              </a:rPr>
            </a:br>
            <a:endParaRPr lang="ja-JP" altLang="en-US" sz="2400" dirty="0">
              <a:solidFill>
                <a:schemeClr val="accent6">
                  <a:lumMod val="50000"/>
                </a:schemeClr>
              </a:solidFill>
              <a:latin typeface="HGP創英角ﾎﾟｯﾌﾟ体" pitchFamily="50" charset="-128"/>
              <a:ea typeface="HGP創英角ﾎﾟｯﾌﾟ体" pitchFamily="50" charset="-128"/>
            </a:endParaRPr>
          </a:p>
        </p:txBody>
      </p:sp>
      <p:sp>
        <p:nvSpPr>
          <p:cNvPr id="3" name="角丸四角形 2"/>
          <p:cNvSpPr/>
          <p:nvPr/>
        </p:nvSpPr>
        <p:spPr>
          <a:xfrm>
            <a:off x="249066" y="1430824"/>
            <a:ext cx="8618574" cy="12129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smtClean="0">
                <a:solidFill>
                  <a:schemeClr val="tx1"/>
                </a:solidFill>
              </a:rPr>
              <a:t>課題</a:t>
            </a:r>
            <a:r>
              <a:rPr lang="en-US" altLang="ja-JP" sz="2400" b="1" dirty="0" smtClean="0">
                <a:solidFill>
                  <a:schemeClr val="tx1"/>
                </a:solidFill>
              </a:rPr>
              <a:t>1</a:t>
            </a:r>
            <a:r>
              <a:rPr lang="ja-JP" altLang="en-US" sz="2400" b="1" dirty="0" smtClean="0">
                <a:solidFill>
                  <a:schemeClr val="tx1"/>
                </a:solidFill>
              </a:rPr>
              <a:t>：看取りの場面になると、多職種がチームで支えなければならないが、支援が職種によって違ってしまう場面がある</a:t>
            </a:r>
            <a:endParaRPr kumimoji="1" lang="ja-JP" altLang="en-US" sz="2400" b="1" dirty="0">
              <a:solidFill>
                <a:schemeClr val="tx1"/>
              </a:solidFill>
            </a:endParaRPr>
          </a:p>
        </p:txBody>
      </p:sp>
      <p:sp>
        <p:nvSpPr>
          <p:cNvPr id="10" name="角丸四角形 9"/>
          <p:cNvSpPr/>
          <p:nvPr/>
        </p:nvSpPr>
        <p:spPr>
          <a:xfrm>
            <a:off x="107504" y="2924944"/>
            <a:ext cx="8784976" cy="194421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US" altLang="ja-JP" sz="2000" b="1" dirty="0" smtClean="0">
              <a:solidFill>
                <a:srgbClr val="C00000"/>
              </a:solidFill>
            </a:endParaRPr>
          </a:p>
          <a:p>
            <a:r>
              <a:rPr lang="ja-JP" altLang="en-US" sz="2000" b="1" dirty="0" smtClean="0">
                <a:solidFill>
                  <a:schemeClr val="tx1"/>
                </a:solidFill>
              </a:rPr>
              <a:t>課題</a:t>
            </a:r>
            <a:r>
              <a:rPr lang="en-US" altLang="ja-JP" sz="2000" b="1" dirty="0" smtClean="0">
                <a:solidFill>
                  <a:schemeClr val="tx1"/>
                </a:solidFill>
              </a:rPr>
              <a:t>2</a:t>
            </a:r>
          </a:p>
          <a:p>
            <a:r>
              <a:rPr lang="ja-JP" altLang="en-US" sz="2000" b="1" dirty="0" smtClean="0">
                <a:solidFill>
                  <a:srgbClr val="C00000"/>
                </a:solidFill>
              </a:rPr>
              <a:t>救急</a:t>
            </a:r>
            <a:r>
              <a:rPr lang="ja-JP" altLang="en-US" sz="2000" b="1" dirty="0">
                <a:solidFill>
                  <a:srgbClr val="C00000"/>
                </a:solidFill>
              </a:rPr>
              <a:t>外来看護師</a:t>
            </a:r>
            <a:r>
              <a:rPr lang="ja-JP" altLang="en-US" sz="2000" b="1" dirty="0">
                <a:solidFill>
                  <a:schemeClr val="tx2">
                    <a:lumMod val="50000"/>
                  </a:schemeClr>
                </a:solidFill>
              </a:rPr>
              <a:t>：</a:t>
            </a:r>
            <a:r>
              <a:rPr lang="ja-JP" altLang="en-US" sz="2000" b="1" dirty="0">
                <a:solidFill>
                  <a:schemeClr val="tx1"/>
                </a:solidFill>
              </a:rPr>
              <a:t>施設から誤嚥性肺炎で救急搬送されてくる患者さんで、入退院を繰り返している方がいることが気になる</a:t>
            </a:r>
            <a:r>
              <a:rPr lang="ja-JP" altLang="en-US" sz="2000" b="1" dirty="0" smtClean="0">
                <a:solidFill>
                  <a:schemeClr val="tx1"/>
                </a:solidFill>
              </a:rPr>
              <a:t>。</a:t>
            </a:r>
            <a:endParaRPr lang="en-US" altLang="ja-JP" sz="2000" b="1" dirty="0" smtClean="0">
              <a:solidFill>
                <a:schemeClr val="tx1"/>
              </a:solidFill>
            </a:endParaRPr>
          </a:p>
          <a:p>
            <a:r>
              <a:rPr lang="ja-JP" altLang="en-US" sz="2000" b="1" dirty="0">
                <a:solidFill>
                  <a:srgbClr val="C00000"/>
                </a:solidFill>
              </a:rPr>
              <a:t>施設栄養士</a:t>
            </a:r>
            <a:r>
              <a:rPr lang="ja-JP" altLang="en-US" sz="2000" b="1" dirty="0">
                <a:solidFill>
                  <a:schemeClr val="tx1"/>
                </a:solidFill>
              </a:rPr>
              <a:t>：食事に関しては、作る調理員・介助にあたる介護職員や看護師など、多くの職員が関わるので、みんなで勉強しないと改善できない・・・・・</a:t>
            </a:r>
          </a:p>
          <a:p>
            <a:endParaRPr lang="ja-JP" altLang="en-US" sz="2000" b="1" dirty="0">
              <a:solidFill>
                <a:schemeClr val="tx2">
                  <a:lumMod val="50000"/>
                </a:schemeClr>
              </a:solidFill>
            </a:endParaRPr>
          </a:p>
        </p:txBody>
      </p:sp>
      <p:sp>
        <p:nvSpPr>
          <p:cNvPr id="2" name="角丸四角形 1"/>
          <p:cNvSpPr/>
          <p:nvPr/>
        </p:nvSpPr>
        <p:spPr>
          <a:xfrm>
            <a:off x="273877" y="5157192"/>
            <a:ext cx="8568952"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b="1" dirty="0" smtClean="0">
                <a:solidFill>
                  <a:schemeClr val="tx1"/>
                </a:solidFill>
              </a:rPr>
              <a:t>課題</a:t>
            </a:r>
            <a:r>
              <a:rPr kumimoji="1" lang="en-US" altLang="ja-JP" sz="2000" b="1" dirty="0" smtClean="0">
                <a:solidFill>
                  <a:schemeClr val="tx1"/>
                </a:solidFill>
              </a:rPr>
              <a:t>3</a:t>
            </a:r>
            <a:r>
              <a:rPr kumimoji="1" lang="ja-JP" altLang="en-US" sz="2000" b="1" dirty="0" smtClean="0">
                <a:solidFill>
                  <a:schemeClr val="tx1"/>
                </a:solidFill>
              </a:rPr>
              <a:t>：口腔ケアの重要性はわかるが、具体的な支援方法を知りたい</a:t>
            </a:r>
            <a:endParaRPr kumimoji="1" lang="ja-JP" altLang="en-US" sz="2000" b="1" dirty="0">
              <a:solidFill>
                <a:schemeClr val="tx1"/>
              </a:solidFill>
            </a:endParaRPr>
          </a:p>
        </p:txBody>
      </p:sp>
    </p:spTree>
    <p:extLst>
      <p:ext uri="{BB962C8B-B14F-4D97-AF65-F5344CB8AC3E}">
        <p14:creationId xmlns:p14="http://schemas.microsoft.com/office/powerpoint/2010/main" val="288729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p:cNvSpPr>
          <p:nvPr/>
        </p:nvSpPr>
        <p:spPr>
          <a:xfrm>
            <a:off x="251520" y="764704"/>
            <a:ext cx="8712968" cy="5760641"/>
          </a:xfrm>
          <a:prstGeom prst="rect">
            <a:avLst/>
          </a:prstGeom>
          <a:noFill/>
        </p:spPr>
        <p:txBody>
          <a:bodyPr wrap="square" rtlCol="0">
            <a:noAutofit/>
          </a:bodyPr>
          <a:lstStyle/>
          <a:p>
            <a:endParaRPr kumimoji="1" lang="en-US" altLang="ja-JP" sz="2700" dirty="0" smtClean="0">
              <a:solidFill>
                <a:srgbClr val="0000FF"/>
              </a:solidFill>
            </a:endParaRPr>
          </a:p>
          <a:p>
            <a:r>
              <a:rPr lang="ja-JP" altLang="en-US" sz="2700" dirty="0" smtClean="0"/>
              <a:t>第</a:t>
            </a:r>
            <a:r>
              <a:rPr lang="en-US" altLang="ja-JP" sz="2700" dirty="0" smtClean="0"/>
              <a:t>1</a:t>
            </a:r>
            <a:r>
              <a:rPr lang="ja-JP" altLang="en-US" sz="2700" dirty="0" smtClean="0"/>
              <a:t>回　平成</a:t>
            </a:r>
            <a:r>
              <a:rPr lang="en-US" altLang="ja-JP" sz="2700" dirty="0" smtClean="0"/>
              <a:t>25</a:t>
            </a:r>
            <a:r>
              <a:rPr lang="ja-JP" altLang="en-US" sz="2700" dirty="0" smtClean="0"/>
              <a:t>年６月２７日</a:t>
            </a:r>
            <a:endParaRPr lang="en-US" altLang="ja-JP" sz="2700" dirty="0" smtClean="0"/>
          </a:p>
          <a:p>
            <a:r>
              <a:rPr lang="ja-JP" altLang="en-US" sz="2700" dirty="0"/>
              <a:t>　</a:t>
            </a:r>
            <a:r>
              <a:rPr lang="ja-JP" altLang="en-US" sz="2700" dirty="0" smtClean="0"/>
              <a:t>　　　　　「その人らしく生きる支援のあり方」　　   </a:t>
            </a:r>
            <a:endParaRPr lang="en-US" altLang="ja-JP" sz="2700" dirty="0" smtClean="0"/>
          </a:p>
          <a:p>
            <a:r>
              <a:rPr lang="en-US" altLang="ja-JP" sz="2700" dirty="0" smtClean="0"/>
              <a:t>    </a:t>
            </a:r>
            <a:r>
              <a:rPr lang="ja-JP" altLang="en-US" sz="2700" dirty="0" smtClean="0"/>
              <a:t>参加者　５５人</a:t>
            </a:r>
            <a:r>
              <a:rPr lang="ja-JP" altLang="en-US" sz="2400" b="1" dirty="0" smtClean="0"/>
              <a:t>（ケアマネ</a:t>
            </a:r>
            <a:r>
              <a:rPr lang="en-US" altLang="ja-JP" sz="2400" b="1" dirty="0" smtClean="0"/>
              <a:t>47%</a:t>
            </a:r>
            <a:r>
              <a:rPr lang="ja-JP" altLang="en-US" sz="2400" b="1" dirty="0" smtClean="0"/>
              <a:t>・介護福祉士</a:t>
            </a:r>
            <a:r>
              <a:rPr lang="en-US" altLang="ja-JP" sz="2400" b="1" dirty="0" smtClean="0"/>
              <a:t>20</a:t>
            </a:r>
            <a:r>
              <a:rPr lang="ja-JP" altLang="en-US" sz="2400" b="1" dirty="0" smtClean="0"/>
              <a:t>％・看護師</a:t>
            </a:r>
            <a:r>
              <a:rPr lang="en-US" altLang="ja-JP" sz="2400" b="1" dirty="0" smtClean="0"/>
              <a:t>15%</a:t>
            </a:r>
            <a:r>
              <a:rPr lang="ja-JP" altLang="en-US" sz="2400" b="1" dirty="0" smtClean="0"/>
              <a:t>）</a:t>
            </a:r>
            <a:endParaRPr lang="en-US" altLang="ja-JP" sz="2400" b="1" dirty="0" smtClean="0"/>
          </a:p>
          <a:p>
            <a:r>
              <a:rPr lang="ja-JP" altLang="en-US" sz="2800" dirty="0" smtClean="0"/>
              <a:t>　　　　　　</a:t>
            </a:r>
            <a:r>
              <a:rPr lang="ja-JP" altLang="en-US" sz="2600" dirty="0" smtClean="0"/>
              <a:t>講師：新生病院　緩和ケア認定看護師　徳竹秀子</a:t>
            </a:r>
            <a:endParaRPr lang="en-US" altLang="ja-JP" sz="2600" dirty="0" smtClean="0"/>
          </a:p>
          <a:p>
            <a:endParaRPr lang="en-US" altLang="ja-JP" sz="2600" dirty="0"/>
          </a:p>
          <a:p>
            <a:pPr lvl="0"/>
            <a:r>
              <a:rPr lang="ja-JP" altLang="en-US" sz="2400" b="1" dirty="0" smtClean="0">
                <a:solidFill>
                  <a:prstClr val="black"/>
                </a:solidFill>
              </a:rPr>
              <a:t>第</a:t>
            </a:r>
            <a:r>
              <a:rPr lang="en-US" altLang="ja-JP" sz="2400" b="1" dirty="0" smtClean="0">
                <a:solidFill>
                  <a:prstClr val="black"/>
                </a:solidFill>
              </a:rPr>
              <a:t>2</a:t>
            </a:r>
            <a:r>
              <a:rPr lang="ja-JP" altLang="en-US" sz="2400" b="1" dirty="0" smtClean="0">
                <a:solidFill>
                  <a:prstClr val="black"/>
                </a:solidFill>
              </a:rPr>
              <a:t>回　平成</a:t>
            </a:r>
            <a:r>
              <a:rPr lang="en-US" altLang="ja-JP" sz="2400" b="1" dirty="0" smtClean="0">
                <a:solidFill>
                  <a:prstClr val="black"/>
                </a:solidFill>
              </a:rPr>
              <a:t>26</a:t>
            </a:r>
            <a:r>
              <a:rPr lang="ja-JP" altLang="en-US" sz="2400" b="1" dirty="0" smtClean="0">
                <a:solidFill>
                  <a:prstClr val="black"/>
                </a:solidFill>
              </a:rPr>
              <a:t>年２月</a:t>
            </a:r>
            <a:r>
              <a:rPr lang="ja-JP" altLang="en-US" sz="2400" b="1" dirty="0">
                <a:solidFill>
                  <a:prstClr val="black"/>
                </a:solidFill>
              </a:rPr>
              <a:t>２０日</a:t>
            </a:r>
            <a:r>
              <a:rPr lang="en-US" altLang="ja-JP" sz="2400" b="1" dirty="0">
                <a:solidFill>
                  <a:prstClr val="black"/>
                </a:solidFill>
              </a:rPr>
              <a:t>  </a:t>
            </a:r>
            <a:endParaRPr lang="en-US" altLang="ja-JP" sz="2400" b="1" dirty="0" smtClean="0">
              <a:solidFill>
                <a:prstClr val="black"/>
              </a:solidFill>
            </a:endParaRPr>
          </a:p>
          <a:p>
            <a:pPr lvl="0"/>
            <a:r>
              <a:rPr lang="ja-JP" altLang="en-US" sz="2400" b="1" dirty="0">
                <a:solidFill>
                  <a:prstClr val="black"/>
                </a:solidFill>
              </a:rPr>
              <a:t>　</a:t>
            </a:r>
            <a:r>
              <a:rPr lang="ja-JP" altLang="en-US" sz="2400" b="1" dirty="0" smtClean="0">
                <a:solidFill>
                  <a:prstClr val="black"/>
                </a:solidFill>
              </a:rPr>
              <a:t>　　　　</a:t>
            </a:r>
            <a:r>
              <a:rPr lang="ja-JP" altLang="en-US" sz="2800" b="1" dirty="0" smtClean="0">
                <a:solidFill>
                  <a:prstClr val="black"/>
                </a:solidFill>
              </a:rPr>
              <a:t>「</a:t>
            </a:r>
            <a:r>
              <a:rPr lang="ja-JP" altLang="en-US" sz="2800" b="1" dirty="0">
                <a:solidFill>
                  <a:prstClr val="black"/>
                </a:solidFill>
              </a:rPr>
              <a:t>多職種による看取りの情報交換会」　</a:t>
            </a:r>
            <a:endParaRPr lang="en-US" altLang="ja-JP" sz="2800" b="1" dirty="0">
              <a:solidFill>
                <a:prstClr val="black"/>
              </a:solidFill>
            </a:endParaRPr>
          </a:p>
          <a:p>
            <a:pPr lvl="0"/>
            <a:r>
              <a:rPr lang="ja-JP" altLang="en-US" sz="2800" b="1" dirty="0">
                <a:solidFill>
                  <a:prstClr val="black"/>
                </a:solidFill>
              </a:rPr>
              <a:t>　　</a:t>
            </a:r>
            <a:r>
              <a:rPr lang="ja-JP" altLang="en-US" sz="2800" b="1" dirty="0" smtClean="0">
                <a:solidFill>
                  <a:prstClr val="black"/>
                </a:solidFill>
              </a:rPr>
              <a:t> </a:t>
            </a:r>
            <a:r>
              <a:rPr lang="ja-JP" altLang="en-US" sz="2800" b="1" dirty="0">
                <a:solidFill>
                  <a:prstClr val="black"/>
                </a:solidFill>
              </a:rPr>
              <a:t>参加者　５７人</a:t>
            </a:r>
            <a:r>
              <a:rPr lang="ja-JP" altLang="en-US" sz="2400" b="1" dirty="0">
                <a:solidFill>
                  <a:prstClr val="black"/>
                </a:solidFill>
              </a:rPr>
              <a:t>（ケアマネジャー</a:t>
            </a:r>
            <a:r>
              <a:rPr lang="en-US" altLang="ja-JP" sz="2400" b="1" dirty="0">
                <a:solidFill>
                  <a:prstClr val="black"/>
                </a:solidFill>
              </a:rPr>
              <a:t>33.3%</a:t>
            </a:r>
            <a:r>
              <a:rPr lang="ja-JP" altLang="en-US" sz="2400" b="1" dirty="0">
                <a:solidFill>
                  <a:prstClr val="black"/>
                </a:solidFill>
              </a:rPr>
              <a:t>・医療職</a:t>
            </a:r>
            <a:r>
              <a:rPr lang="en-US" altLang="ja-JP" sz="2400" b="1" dirty="0">
                <a:solidFill>
                  <a:prstClr val="black"/>
                </a:solidFill>
              </a:rPr>
              <a:t>33.3%</a:t>
            </a:r>
            <a:r>
              <a:rPr lang="ja-JP" altLang="en-US" sz="2400" b="1" dirty="0">
                <a:solidFill>
                  <a:prstClr val="black"/>
                </a:solidFill>
              </a:rPr>
              <a:t>・介護職</a:t>
            </a:r>
            <a:endParaRPr lang="en-US" altLang="ja-JP" sz="2400" b="1" dirty="0">
              <a:solidFill>
                <a:prstClr val="black"/>
              </a:solidFill>
            </a:endParaRPr>
          </a:p>
          <a:p>
            <a:pPr lvl="0"/>
            <a:r>
              <a:rPr lang="ja-JP" altLang="en-US" sz="2400" b="1" dirty="0">
                <a:solidFill>
                  <a:prstClr val="black"/>
                </a:solidFill>
              </a:rPr>
              <a:t>　　　　　　　　　　　　　　　　</a:t>
            </a:r>
            <a:r>
              <a:rPr lang="en-US" altLang="ja-JP" sz="2400" b="1" dirty="0">
                <a:solidFill>
                  <a:prstClr val="black"/>
                </a:solidFill>
              </a:rPr>
              <a:t>19.3%</a:t>
            </a:r>
            <a:r>
              <a:rPr lang="ja-JP" altLang="en-US" sz="2400" b="1" dirty="0">
                <a:solidFill>
                  <a:prstClr val="black"/>
                </a:solidFill>
              </a:rPr>
              <a:t>・行政関係</a:t>
            </a:r>
            <a:r>
              <a:rPr lang="en-US" altLang="ja-JP" sz="2400" b="1" dirty="0" smtClean="0">
                <a:solidFill>
                  <a:prstClr val="black"/>
                </a:solidFill>
              </a:rPr>
              <a:t>14.1%</a:t>
            </a:r>
            <a:r>
              <a:rPr lang="ja-JP" altLang="en-US" sz="2400" b="1" dirty="0" smtClean="0">
                <a:solidFill>
                  <a:prstClr val="black"/>
                </a:solidFill>
              </a:rPr>
              <a:t>）</a:t>
            </a:r>
            <a:endParaRPr lang="en-US" altLang="ja-JP" sz="2400" b="1" dirty="0" smtClean="0">
              <a:solidFill>
                <a:prstClr val="black"/>
              </a:solidFill>
            </a:endParaRPr>
          </a:p>
          <a:p>
            <a:pPr lvl="0"/>
            <a:r>
              <a:rPr lang="ja-JP" altLang="en-US" sz="2400" b="1" dirty="0" smtClean="0">
                <a:solidFill>
                  <a:prstClr val="black"/>
                </a:solidFill>
              </a:rPr>
              <a:t>第</a:t>
            </a:r>
            <a:r>
              <a:rPr lang="en-US" altLang="ja-JP" sz="2400" b="1" dirty="0" smtClean="0">
                <a:solidFill>
                  <a:prstClr val="black"/>
                </a:solidFill>
              </a:rPr>
              <a:t>3</a:t>
            </a:r>
            <a:r>
              <a:rPr lang="ja-JP" altLang="en-US" sz="2400" b="1" dirty="0" smtClean="0">
                <a:solidFill>
                  <a:prstClr val="black"/>
                </a:solidFill>
              </a:rPr>
              <a:t>回　平成</a:t>
            </a:r>
            <a:r>
              <a:rPr lang="en-US" altLang="ja-JP" sz="2400" b="1" dirty="0" smtClean="0">
                <a:solidFill>
                  <a:prstClr val="black"/>
                </a:solidFill>
              </a:rPr>
              <a:t>26</a:t>
            </a:r>
            <a:r>
              <a:rPr lang="ja-JP" altLang="en-US" sz="2400" b="1" dirty="0" smtClean="0">
                <a:solidFill>
                  <a:prstClr val="black"/>
                </a:solidFill>
              </a:rPr>
              <a:t>年</a:t>
            </a:r>
            <a:r>
              <a:rPr lang="en-US" altLang="ja-JP" sz="2400" b="1" dirty="0">
                <a:solidFill>
                  <a:prstClr val="black"/>
                </a:solidFill>
              </a:rPr>
              <a:t>11</a:t>
            </a:r>
            <a:r>
              <a:rPr lang="ja-JP" altLang="en-US" sz="2400" b="1" dirty="0" smtClean="0">
                <a:solidFill>
                  <a:prstClr val="black"/>
                </a:solidFill>
              </a:rPr>
              <a:t>月</a:t>
            </a:r>
            <a:r>
              <a:rPr lang="en-US" altLang="ja-JP" sz="2400" b="1" dirty="0" smtClean="0">
                <a:solidFill>
                  <a:prstClr val="black"/>
                </a:solidFill>
              </a:rPr>
              <a:t>20</a:t>
            </a:r>
            <a:r>
              <a:rPr lang="ja-JP" altLang="en-US" sz="2400" b="1" dirty="0" smtClean="0">
                <a:solidFill>
                  <a:prstClr val="black"/>
                </a:solidFill>
              </a:rPr>
              <a:t>日</a:t>
            </a:r>
            <a:endParaRPr lang="en-US" altLang="ja-JP" sz="2400" b="1" dirty="0" smtClean="0">
              <a:solidFill>
                <a:prstClr val="black"/>
              </a:solidFill>
            </a:endParaRPr>
          </a:p>
          <a:p>
            <a:pPr lvl="0"/>
            <a:r>
              <a:rPr lang="ja-JP" altLang="en-US" sz="2400" b="1" dirty="0">
                <a:solidFill>
                  <a:prstClr val="black"/>
                </a:solidFill>
              </a:rPr>
              <a:t>　</a:t>
            </a:r>
            <a:r>
              <a:rPr lang="ja-JP" altLang="en-US" sz="2400" b="1" dirty="0" smtClean="0">
                <a:solidFill>
                  <a:prstClr val="black"/>
                </a:solidFill>
              </a:rPr>
              <a:t>　　　</a:t>
            </a:r>
            <a:r>
              <a:rPr lang="ja-JP" altLang="en-US" sz="2800" b="1" dirty="0" smtClean="0">
                <a:solidFill>
                  <a:prstClr val="black"/>
                </a:solidFill>
              </a:rPr>
              <a:t>「多職種連携の課題　事例発表と</a:t>
            </a:r>
            <a:r>
              <a:rPr lang="en-US" altLang="ja-JP" sz="2800" b="1" dirty="0" smtClean="0">
                <a:solidFill>
                  <a:prstClr val="black"/>
                </a:solidFill>
              </a:rPr>
              <a:t>G.W</a:t>
            </a:r>
            <a:r>
              <a:rPr lang="ja-JP" altLang="en-US" sz="2800" b="1" dirty="0" smtClean="0">
                <a:solidFill>
                  <a:prstClr val="black"/>
                </a:solidFill>
              </a:rPr>
              <a:t>」</a:t>
            </a:r>
            <a:endParaRPr lang="en-US" altLang="ja-JP" sz="2800" b="1" dirty="0" smtClean="0">
              <a:solidFill>
                <a:prstClr val="black"/>
              </a:solidFill>
            </a:endParaRPr>
          </a:p>
          <a:p>
            <a:pPr lvl="0"/>
            <a:endParaRPr lang="en-US" altLang="ja-JP" sz="2400" b="1" dirty="0">
              <a:solidFill>
                <a:prstClr val="black"/>
              </a:solidFill>
            </a:endParaRPr>
          </a:p>
          <a:p>
            <a:pPr lvl="0"/>
            <a:r>
              <a:rPr lang="ja-JP" altLang="en-US" sz="2400" b="1" dirty="0" smtClean="0">
                <a:solidFill>
                  <a:prstClr val="black"/>
                </a:solidFill>
              </a:rPr>
              <a:t>第</a:t>
            </a:r>
            <a:r>
              <a:rPr lang="en-US" altLang="ja-JP" sz="2400" b="1" dirty="0" smtClean="0">
                <a:solidFill>
                  <a:prstClr val="black"/>
                </a:solidFill>
              </a:rPr>
              <a:t>4</a:t>
            </a:r>
            <a:r>
              <a:rPr lang="ja-JP" altLang="en-US" sz="2400" b="1" dirty="0" smtClean="0">
                <a:solidFill>
                  <a:prstClr val="black"/>
                </a:solidFill>
              </a:rPr>
              <a:t>回　平成</a:t>
            </a:r>
            <a:r>
              <a:rPr lang="en-US" altLang="ja-JP" sz="2400" b="1" dirty="0" smtClean="0">
                <a:solidFill>
                  <a:prstClr val="black"/>
                </a:solidFill>
              </a:rPr>
              <a:t>27</a:t>
            </a:r>
            <a:r>
              <a:rPr lang="ja-JP" altLang="en-US" sz="2400" b="1" dirty="0" smtClean="0">
                <a:solidFill>
                  <a:prstClr val="black"/>
                </a:solidFill>
              </a:rPr>
              <a:t>年</a:t>
            </a:r>
            <a:r>
              <a:rPr lang="en-US" altLang="ja-JP" sz="2400" b="1" dirty="0" smtClean="0">
                <a:solidFill>
                  <a:prstClr val="black"/>
                </a:solidFill>
              </a:rPr>
              <a:t>1</a:t>
            </a:r>
            <a:r>
              <a:rPr lang="ja-JP" altLang="en-US" sz="2400" b="1" dirty="0" smtClean="0">
                <a:solidFill>
                  <a:prstClr val="black"/>
                </a:solidFill>
              </a:rPr>
              <a:t>月</a:t>
            </a:r>
            <a:r>
              <a:rPr lang="en-US" altLang="ja-JP" sz="2400" b="1" dirty="0" smtClean="0">
                <a:solidFill>
                  <a:prstClr val="black"/>
                </a:solidFill>
              </a:rPr>
              <a:t>15</a:t>
            </a:r>
            <a:r>
              <a:rPr lang="ja-JP" altLang="en-US" sz="2400" b="1" dirty="0" smtClean="0">
                <a:solidFill>
                  <a:prstClr val="black"/>
                </a:solidFill>
              </a:rPr>
              <a:t>日　</a:t>
            </a:r>
            <a:endParaRPr lang="en-US" altLang="ja-JP" sz="2400" b="1" dirty="0" smtClean="0">
              <a:solidFill>
                <a:prstClr val="black"/>
              </a:solidFill>
            </a:endParaRPr>
          </a:p>
          <a:p>
            <a:pPr lvl="0"/>
            <a:r>
              <a:rPr lang="ja-JP" altLang="en-US" sz="2400" b="1" dirty="0">
                <a:solidFill>
                  <a:prstClr val="black"/>
                </a:solidFill>
              </a:rPr>
              <a:t>　</a:t>
            </a:r>
            <a:r>
              <a:rPr lang="ja-JP" altLang="en-US" sz="2400" b="1" dirty="0" smtClean="0">
                <a:solidFill>
                  <a:prstClr val="black"/>
                </a:solidFill>
              </a:rPr>
              <a:t>　　　</a:t>
            </a:r>
            <a:r>
              <a:rPr lang="ja-JP" altLang="en-US" sz="2800" b="1" dirty="0" smtClean="0">
                <a:solidFill>
                  <a:prstClr val="black"/>
                </a:solidFill>
              </a:rPr>
              <a:t>「在宅での緩和ケア」</a:t>
            </a:r>
            <a:endParaRPr lang="en-US" altLang="ja-JP" sz="2800" b="1" dirty="0">
              <a:solidFill>
                <a:prstClr val="black"/>
              </a:solidFill>
            </a:endParaRPr>
          </a:p>
          <a:p>
            <a:endParaRPr lang="en-US" altLang="ja-JP" sz="2600" dirty="0" smtClean="0"/>
          </a:p>
          <a:p>
            <a:r>
              <a:rPr lang="ja-JP" altLang="en-US" sz="2600" dirty="0"/>
              <a:t>　</a:t>
            </a:r>
            <a:endParaRPr lang="en-US" altLang="ja-JP" sz="2600" dirty="0" smtClean="0"/>
          </a:p>
          <a:p>
            <a:r>
              <a:rPr lang="ja-JP" altLang="en-US" sz="2600" dirty="0"/>
              <a:t>　</a:t>
            </a:r>
            <a:r>
              <a:rPr lang="ja-JP" altLang="en-US" sz="2600" dirty="0" smtClean="0"/>
              <a:t>　</a:t>
            </a:r>
            <a:endParaRPr lang="en-US" altLang="ja-JP" sz="2600" dirty="0" smtClean="0">
              <a:solidFill>
                <a:srgbClr val="C00000"/>
              </a:solidFill>
              <a:latin typeface="HGP創英角ﾎﾟｯﾌﾟ体" pitchFamily="50" charset="-128"/>
              <a:ea typeface="HGP創英角ﾎﾟｯﾌﾟ体"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sp>
        <p:nvSpPr>
          <p:cNvPr id="3" name="正方形/長方形 2"/>
          <p:cNvSpPr/>
          <p:nvPr/>
        </p:nvSpPr>
        <p:spPr>
          <a:xfrm>
            <a:off x="539552" y="260648"/>
            <a:ext cx="5883342"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sz="2800" dirty="0">
                <a:solidFill>
                  <a:srgbClr val="0000FF"/>
                </a:solidFill>
              </a:rPr>
              <a:t>（１）　課題</a:t>
            </a:r>
            <a:r>
              <a:rPr lang="en-US" altLang="ja-JP" sz="2800" dirty="0">
                <a:solidFill>
                  <a:srgbClr val="0000FF"/>
                </a:solidFill>
              </a:rPr>
              <a:t>1</a:t>
            </a:r>
            <a:r>
              <a:rPr lang="ja-JP" altLang="en-US" sz="2800" dirty="0">
                <a:solidFill>
                  <a:srgbClr val="0000FF"/>
                </a:solidFill>
              </a:rPr>
              <a:t>：看取りの学習と共通理解</a:t>
            </a:r>
            <a:endParaRPr lang="ja-JP" altLang="en-US" sz="2800" dirty="0"/>
          </a:p>
        </p:txBody>
      </p:sp>
    </p:spTree>
    <p:extLst>
      <p:ext uri="{BB962C8B-B14F-4D97-AF65-F5344CB8AC3E}">
        <p14:creationId xmlns:p14="http://schemas.microsoft.com/office/powerpoint/2010/main" val="28995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7" end="17"/>
                                            </p:txEl>
                                          </p:spTgt>
                                        </p:tgtEl>
                                        <p:attrNameLst>
                                          <p:attrName>style.visibility</p:attrName>
                                        </p:attrNameLst>
                                      </p:cBhvr>
                                      <p:to>
                                        <p:strVal val="visible"/>
                                      </p:to>
                                    </p:set>
                                    <p:animEffect transition="in" filter="fade">
                                      <p:cBhvr>
                                        <p:cTn id="7" dur="1000"/>
                                        <p:tgtEl>
                                          <p:spTgt spid="5">
                                            <p:txEl>
                                              <p:pRg st="17" end="17"/>
                                            </p:txEl>
                                          </p:spTgt>
                                        </p:tgtEl>
                                      </p:cBhvr>
                                    </p:animEffect>
                                    <p:anim calcmode="lin" valueType="num">
                                      <p:cBhvr>
                                        <p:cTn id="8"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457200" y="999892"/>
            <a:ext cx="5050904" cy="5741476"/>
          </a:xfrm>
        </p:spPr>
        <p:txBody>
          <a:bodyPr>
            <a:noAutofit/>
          </a:bodyPr>
          <a:lstStyle/>
          <a:p>
            <a:pPr marL="0" indent="0">
              <a:buNone/>
            </a:pPr>
            <a:r>
              <a:rPr kumimoji="1" lang="ja-JP" altLang="en-US" sz="2200" b="1" dirty="0" smtClean="0">
                <a:latin typeface="HG丸ｺﾞｼｯｸM-PRO" pitchFamily="50" charset="-128"/>
                <a:ea typeface="HG丸ｺﾞｼｯｸM-PRO" pitchFamily="50" charset="-128"/>
              </a:rPr>
              <a:t>・家族の不安を聞き取り、どんなサポートが必要か、誰にバトンタッチしていくのか、入院中にわかるようにしておくことが必要。</a:t>
            </a:r>
            <a:endParaRPr kumimoji="1" lang="en-US" altLang="ja-JP" sz="2200" b="1" dirty="0" smtClean="0">
              <a:latin typeface="HG丸ｺﾞｼｯｸM-PRO" pitchFamily="50" charset="-128"/>
              <a:ea typeface="HG丸ｺﾞｼｯｸM-PRO" pitchFamily="50" charset="-128"/>
            </a:endParaRPr>
          </a:p>
          <a:p>
            <a:pPr marL="0" indent="0">
              <a:buNone/>
            </a:pPr>
            <a:endParaRPr kumimoji="1" lang="en-US" altLang="ja-JP" sz="800" b="1" dirty="0" smtClean="0">
              <a:latin typeface="HG丸ｺﾞｼｯｸM-PRO" pitchFamily="50" charset="-128"/>
              <a:ea typeface="HG丸ｺﾞｼｯｸM-PRO" pitchFamily="50" charset="-128"/>
            </a:endParaRPr>
          </a:p>
          <a:p>
            <a:pPr marL="0" indent="0">
              <a:buNone/>
            </a:pPr>
            <a:r>
              <a:rPr lang="ja-JP" altLang="en-US" sz="2200" b="1" dirty="0" smtClean="0">
                <a:latin typeface="HG丸ｺﾞｼｯｸM-PRO" pitchFamily="50" charset="-128"/>
                <a:ea typeface="HG丸ｺﾞｼｯｸM-PRO" pitchFamily="50" charset="-128"/>
              </a:rPr>
              <a:t>・本人、家族の意向が明確だと支援体制を整えやすい。そのためには、元気なうちから看取り方など話す機会をもつことが必要。</a:t>
            </a:r>
            <a:endParaRPr lang="en-US" altLang="ja-JP" sz="2200" b="1" dirty="0" smtClean="0">
              <a:latin typeface="HG丸ｺﾞｼｯｸM-PRO" pitchFamily="50" charset="-128"/>
              <a:ea typeface="HG丸ｺﾞｼｯｸM-PRO" pitchFamily="50" charset="-128"/>
            </a:endParaRPr>
          </a:p>
          <a:p>
            <a:pPr marL="0" indent="0">
              <a:buNone/>
            </a:pPr>
            <a:endParaRPr lang="en-US" altLang="ja-JP" sz="800" b="1" dirty="0" smtClean="0">
              <a:latin typeface="HG丸ｺﾞｼｯｸM-PRO" pitchFamily="50" charset="-128"/>
              <a:ea typeface="HG丸ｺﾞｼｯｸM-PRO" pitchFamily="50" charset="-128"/>
            </a:endParaRPr>
          </a:p>
          <a:p>
            <a:pPr marL="0" indent="0">
              <a:buNone/>
            </a:pPr>
            <a:r>
              <a:rPr lang="ja-JP" altLang="en-US" sz="2200" b="1" dirty="0" smtClean="0">
                <a:latin typeface="HG丸ｺﾞｼｯｸM-PRO" pitchFamily="50" charset="-128"/>
                <a:ea typeface="HG丸ｺﾞｼｯｸM-PRO" pitchFamily="50" charset="-128"/>
              </a:rPr>
              <a:t>・多職種の人とのグループワークは初めてだったので、様々な意見を知り多面的に気づくことができた。</a:t>
            </a:r>
            <a:endParaRPr lang="en-US" altLang="ja-JP" sz="2200" b="1" dirty="0" smtClean="0">
              <a:latin typeface="HG丸ｺﾞｼｯｸM-PRO" pitchFamily="50" charset="-128"/>
              <a:ea typeface="HG丸ｺﾞｼｯｸM-PRO" pitchFamily="50" charset="-128"/>
            </a:endParaRPr>
          </a:p>
          <a:p>
            <a:pPr marL="0" indent="0">
              <a:buNone/>
            </a:pPr>
            <a:endParaRPr lang="en-US" altLang="ja-JP" sz="800" b="1" dirty="0" smtClean="0">
              <a:latin typeface="HG丸ｺﾞｼｯｸM-PRO" pitchFamily="50" charset="-128"/>
              <a:ea typeface="HG丸ｺﾞｼｯｸM-PRO" pitchFamily="50" charset="-128"/>
            </a:endParaRPr>
          </a:p>
          <a:p>
            <a:pPr marL="0" indent="0">
              <a:buNone/>
            </a:pPr>
            <a:r>
              <a:rPr kumimoji="1" lang="ja-JP" altLang="en-US" sz="2200" b="1" dirty="0" smtClean="0">
                <a:latin typeface="HG丸ｺﾞｼｯｸM-PRO" pitchFamily="50" charset="-128"/>
                <a:ea typeface="HG丸ｺﾞｼｯｸM-PRO" pitchFamily="50" charset="-128"/>
              </a:rPr>
              <a:t>・他の職種の人の悩み等がわかった。</a:t>
            </a:r>
            <a:endParaRPr kumimoji="1" lang="en-US" altLang="ja-JP" sz="2200" b="1" dirty="0" smtClean="0">
              <a:latin typeface="HG丸ｺﾞｼｯｸM-PRO" pitchFamily="50" charset="-128"/>
              <a:ea typeface="HG丸ｺﾞｼｯｸM-PRO" pitchFamily="50" charset="-128"/>
            </a:endParaRPr>
          </a:p>
          <a:p>
            <a:pPr marL="0" indent="0">
              <a:buNone/>
            </a:pPr>
            <a:endParaRPr kumimoji="1" lang="en-US" altLang="ja-JP" sz="800" b="1" dirty="0" smtClean="0">
              <a:latin typeface="HG丸ｺﾞｼｯｸM-PRO" pitchFamily="50" charset="-128"/>
              <a:ea typeface="HG丸ｺﾞｼｯｸM-PRO" pitchFamily="50" charset="-128"/>
            </a:endParaRPr>
          </a:p>
          <a:p>
            <a:pPr marL="0" indent="0">
              <a:buNone/>
            </a:pPr>
            <a:r>
              <a:rPr lang="ja-JP" altLang="en-US" sz="2200" b="1" dirty="0" smtClean="0">
                <a:latin typeface="HG丸ｺﾞｼｯｸM-PRO" pitchFamily="50" charset="-128"/>
                <a:ea typeface="HG丸ｺﾞｼｯｸM-PRO" pitchFamily="50" charset="-128"/>
              </a:rPr>
              <a:t>・このような機会を今後もつくってほしい。</a:t>
            </a:r>
            <a:endParaRPr kumimoji="1" lang="ja-JP" altLang="en-US" sz="2200" b="1" dirty="0">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
        <p:nvSpPr>
          <p:cNvPr id="3" name="正方形/長方形 2"/>
          <p:cNvSpPr/>
          <p:nvPr/>
        </p:nvSpPr>
        <p:spPr>
          <a:xfrm>
            <a:off x="611560" y="241568"/>
            <a:ext cx="7992888" cy="523220"/>
          </a:xfrm>
          <a:prstGeom prst="rect">
            <a:avLst/>
          </a:prstGeom>
        </p:spPr>
        <p:txBody>
          <a:bodyPr wrap="square">
            <a:spAutoFit/>
          </a:bodyPr>
          <a:lstStyle/>
          <a:p>
            <a:r>
              <a:rPr lang="ja-JP" altLang="en-US" sz="2800" b="1" dirty="0" smtClean="0">
                <a:solidFill>
                  <a:srgbClr val="C00000"/>
                </a:solidFill>
              </a:rPr>
              <a:t>◎グループワークで出された意見と研修会の感想</a:t>
            </a:r>
            <a:endParaRPr lang="en-US" altLang="ja-JP" sz="2800" b="1"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215" y="3598680"/>
            <a:ext cx="3249613"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256"/>
          <a:stretch/>
        </p:blipFill>
        <p:spPr bwMode="auto">
          <a:xfrm>
            <a:off x="5662215" y="1208014"/>
            <a:ext cx="3249613" cy="2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1"/>
          <p:cNvSpPr txBox="1">
            <a:spLocks/>
          </p:cNvSpPr>
          <p:nvPr/>
        </p:nvSpPr>
        <p:spPr>
          <a:xfrm>
            <a:off x="6065296" y="5700466"/>
            <a:ext cx="2505363"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smtClean="0">
                <a:solidFill>
                  <a:schemeClr val="tx1"/>
                </a:solidFill>
              </a:rPr>
              <a:t>【</a:t>
            </a:r>
            <a:r>
              <a:rPr lang="ja-JP" altLang="en-US" sz="1400" b="1" dirty="0">
                <a:solidFill>
                  <a:schemeClr val="tx1"/>
                </a:solidFill>
              </a:rPr>
              <a:t>事例発表とグループワーク</a:t>
            </a:r>
            <a:r>
              <a:rPr lang="en-US" altLang="ja-JP" sz="1400" b="1" dirty="0" smtClean="0">
                <a:solidFill>
                  <a:schemeClr val="tx1"/>
                </a:solidFill>
              </a:rPr>
              <a:t>】</a:t>
            </a:r>
            <a:endParaRPr lang="ja-JP" altLang="en-US" sz="1400" b="1" dirty="0">
              <a:solidFill>
                <a:schemeClr val="tx1"/>
              </a:solidFill>
            </a:endParaRPr>
          </a:p>
        </p:txBody>
      </p:sp>
    </p:spTree>
    <p:extLst>
      <p:ext uri="{BB962C8B-B14F-4D97-AF65-F5344CB8AC3E}">
        <p14:creationId xmlns:p14="http://schemas.microsoft.com/office/powerpoint/2010/main" val="705802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sp>
        <p:nvSpPr>
          <p:cNvPr id="9" name="角丸四角形 8"/>
          <p:cNvSpPr/>
          <p:nvPr/>
        </p:nvSpPr>
        <p:spPr>
          <a:xfrm>
            <a:off x="212162" y="485347"/>
            <a:ext cx="8496944" cy="1080120"/>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b="1" dirty="0" smtClean="0">
                <a:solidFill>
                  <a:srgbClr val="002060"/>
                </a:solidFill>
              </a:rPr>
              <a:t>方法２　</a:t>
            </a:r>
            <a:r>
              <a:rPr kumimoji="1" lang="ja-JP" altLang="en-US" sz="2400" b="1" dirty="0" smtClean="0">
                <a:solidFill>
                  <a:srgbClr val="002060"/>
                </a:solidFill>
              </a:rPr>
              <a:t>看取りに関する共有認識を持つために「やすらかな</a:t>
            </a:r>
            <a:endParaRPr kumimoji="1" lang="en-US" altLang="ja-JP" sz="2400" b="1" dirty="0" smtClean="0">
              <a:solidFill>
                <a:srgbClr val="002060"/>
              </a:solidFill>
            </a:endParaRPr>
          </a:p>
          <a:p>
            <a:r>
              <a:rPr lang="ja-JP" altLang="en-US" sz="2400" b="1" dirty="0">
                <a:solidFill>
                  <a:srgbClr val="002060"/>
                </a:solidFill>
              </a:rPr>
              <a:t>　</a:t>
            </a:r>
            <a:r>
              <a:rPr lang="ja-JP" altLang="en-US" sz="2400" b="1" dirty="0" smtClean="0">
                <a:solidFill>
                  <a:srgbClr val="002060"/>
                </a:solidFill>
              </a:rPr>
              <a:t>　　　</a:t>
            </a:r>
            <a:r>
              <a:rPr kumimoji="1" lang="ja-JP" altLang="en-US" sz="2400" b="1" dirty="0" smtClean="0">
                <a:solidFill>
                  <a:srgbClr val="002060"/>
                </a:solidFill>
              </a:rPr>
              <a:t>看取りのために」パンフレットを作成した</a:t>
            </a:r>
            <a:endParaRPr kumimoji="1" lang="ja-JP" altLang="en-US" sz="2400" b="1" dirty="0">
              <a:solidFill>
                <a:srgbClr val="002060"/>
              </a:solidFill>
            </a:endParaRPr>
          </a:p>
        </p:txBody>
      </p:sp>
      <p:sp>
        <p:nvSpPr>
          <p:cNvPr id="2" name="テキスト ボックス 1"/>
          <p:cNvSpPr txBox="1"/>
          <p:nvPr/>
        </p:nvSpPr>
        <p:spPr>
          <a:xfrm>
            <a:off x="3347864" y="1826959"/>
            <a:ext cx="5604115" cy="923330"/>
          </a:xfrm>
          <a:prstGeom prst="rect">
            <a:avLst/>
          </a:prstGeom>
          <a:noFill/>
        </p:spPr>
        <p:txBody>
          <a:bodyPr wrap="square" rtlCol="0">
            <a:spAutoFit/>
          </a:bodyPr>
          <a:lstStyle/>
          <a:p>
            <a:r>
              <a:rPr kumimoji="1" lang="ja-JP" altLang="en-US" dirty="0" smtClean="0"/>
              <a:t>家族用：</a:t>
            </a:r>
            <a:r>
              <a:rPr kumimoji="1" lang="en-US" altLang="ja-JP" dirty="0" smtClean="0"/>
              <a:t>710</a:t>
            </a:r>
            <a:r>
              <a:rPr kumimoji="1" lang="ja-JP" altLang="en-US" dirty="0" smtClean="0"/>
              <a:t>枚配布　　　　　　　　支援者用：</a:t>
            </a:r>
            <a:r>
              <a:rPr kumimoji="1" lang="en-US" altLang="ja-JP" dirty="0" smtClean="0"/>
              <a:t>680</a:t>
            </a:r>
            <a:r>
              <a:rPr kumimoji="1" lang="ja-JP" altLang="en-US" dirty="0" smtClean="0"/>
              <a:t>枚配布</a:t>
            </a:r>
            <a:endParaRPr kumimoji="1" lang="en-US" altLang="ja-JP" dirty="0" smtClean="0"/>
          </a:p>
          <a:p>
            <a:r>
              <a:rPr lang="ja-JP" altLang="en-US" dirty="0"/>
              <a:t>　</a:t>
            </a:r>
            <a:r>
              <a:rPr lang="ja-JP" altLang="en-US" dirty="0" smtClean="0"/>
              <a:t>　　　　　　　　　　　　　　　　　　　平成</a:t>
            </a:r>
            <a:r>
              <a:rPr lang="en-US" altLang="ja-JP" dirty="0"/>
              <a:t>25</a:t>
            </a:r>
            <a:r>
              <a:rPr lang="ja-JP" altLang="en-US" dirty="0" smtClean="0"/>
              <a:t>年</a:t>
            </a:r>
            <a:r>
              <a:rPr lang="en-US" altLang="ja-JP" dirty="0"/>
              <a:t>12</a:t>
            </a:r>
            <a:r>
              <a:rPr lang="ja-JP" altLang="en-US" dirty="0"/>
              <a:t>月</a:t>
            </a:r>
            <a:r>
              <a:rPr lang="ja-JP" altLang="en-US" dirty="0" smtClean="0"/>
              <a:t>末</a:t>
            </a:r>
            <a:endParaRPr kumimoji="1" lang="en-US" altLang="ja-JP" dirty="0" smtClean="0"/>
          </a:p>
          <a:p>
            <a:endParaRPr kumimoji="1" lang="ja-JP" altLang="en-US" dirty="0"/>
          </a:p>
        </p:txBody>
      </p:sp>
      <p:sp>
        <p:nvSpPr>
          <p:cNvPr id="10" name="テキスト ボックス 9"/>
          <p:cNvSpPr txBox="1"/>
          <p:nvPr/>
        </p:nvSpPr>
        <p:spPr>
          <a:xfrm>
            <a:off x="212162" y="2132856"/>
            <a:ext cx="2631646" cy="3631763"/>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000" b="1" dirty="0" smtClean="0">
                <a:solidFill>
                  <a:srgbClr val="0000CC"/>
                </a:solidFill>
              </a:rPr>
              <a:t>特徴</a:t>
            </a:r>
            <a:endParaRPr kumimoji="1" lang="en-US" altLang="ja-JP" sz="2000" b="1" dirty="0" smtClean="0">
              <a:solidFill>
                <a:srgbClr val="0000CC"/>
              </a:solidFill>
            </a:endParaRPr>
          </a:p>
          <a:p>
            <a:r>
              <a:rPr lang="ja-JP" altLang="en-US" sz="2000" b="1" dirty="0" smtClean="0">
                <a:solidFill>
                  <a:srgbClr val="0000CC"/>
                </a:solidFill>
              </a:rPr>
              <a:t>・</a:t>
            </a:r>
            <a:r>
              <a:rPr lang="ja-JP" altLang="en-US" sz="2400" b="1" dirty="0" smtClean="0">
                <a:solidFill>
                  <a:srgbClr val="0000CC"/>
                </a:solidFill>
              </a:rPr>
              <a:t>看取りまでの変化を前もって知ることで、在宅介護者の不安が軽減される。</a:t>
            </a:r>
            <a:endParaRPr lang="en-US" altLang="ja-JP" sz="2400" b="1" dirty="0" smtClean="0">
              <a:solidFill>
                <a:srgbClr val="0000CC"/>
              </a:solidFill>
            </a:endParaRPr>
          </a:p>
          <a:p>
            <a:r>
              <a:rPr kumimoji="1" lang="ja-JP" altLang="en-US" sz="2400" b="1" dirty="0" smtClean="0">
                <a:solidFill>
                  <a:srgbClr val="0000CC"/>
                </a:solidFill>
              </a:rPr>
              <a:t>・支援者が看取りの共有認識がないと、家族が不安になる。</a:t>
            </a:r>
            <a:endParaRPr kumimoji="1" lang="en-US" altLang="ja-JP" sz="2400" b="1" dirty="0" smtClean="0">
              <a:solidFill>
                <a:srgbClr val="0000CC"/>
              </a:solidFill>
            </a:endParaRPr>
          </a:p>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659" y="2450200"/>
            <a:ext cx="5608320" cy="4206240"/>
          </a:xfrm>
          <a:prstGeom prst="rect">
            <a:avLst/>
          </a:prstGeom>
        </p:spPr>
      </p:pic>
    </p:spTree>
    <p:extLst>
      <p:ext uri="{BB962C8B-B14F-4D97-AF65-F5344CB8AC3E}">
        <p14:creationId xmlns:p14="http://schemas.microsoft.com/office/powerpoint/2010/main" val="3232515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5903" y="188640"/>
            <a:ext cx="864096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2400" b="1" dirty="0" smtClean="0">
                <a:solidFill>
                  <a:srgbClr val="0000FF"/>
                </a:solidFill>
              </a:rPr>
              <a:t>(2)</a:t>
            </a:r>
            <a:r>
              <a:rPr lang="ja-JP" altLang="en-US" sz="2400" b="1" dirty="0" smtClean="0">
                <a:solidFill>
                  <a:srgbClr val="0000FF"/>
                </a:solidFill>
              </a:rPr>
              <a:t>課題</a:t>
            </a:r>
            <a:r>
              <a:rPr lang="en-US" altLang="ja-JP" sz="2400" b="1" dirty="0" smtClean="0">
                <a:solidFill>
                  <a:srgbClr val="0000FF"/>
                </a:solidFill>
              </a:rPr>
              <a:t>2</a:t>
            </a:r>
            <a:r>
              <a:rPr lang="ja-JP" altLang="en-US" sz="2400" b="1" dirty="0" smtClean="0">
                <a:solidFill>
                  <a:srgbClr val="0000FF"/>
                </a:solidFill>
              </a:rPr>
              <a:t>：摂食嚥下障害のある方への対応についての</a:t>
            </a:r>
            <a:endParaRPr lang="en-US" altLang="ja-JP" sz="2400" b="1" dirty="0" smtClean="0">
              <a:solidFill>
                <a:srgbClr val="0000FF"/>
              </a:solidFill>
            </a:endParaRPr>
          </a:p>
          <a:p>
            <a:r>
              <a:rPr lang="ja-JP" altLang="en-US" sz="2400" b="1" dirty="0">
                <a:solidFill>
                  <a:srgbClr val="0000FF"/>
                </a:solidFill>
              </a:rPr>
              <a:t>　</a:t>
            </a:r>
            <a:r>
              <a:rPr lang="ja-JP" altLang="en-US" sz="2400" b="1" dirty="0" smtClean="0">
                <a:solidFill>
                  <a:srgbClr val="0000FF"/>
                </a:solidFill>
              </a:rPr>
              <a:t>　　　　　　研修会開催</a:t>
            </a:r>
            <a:endParaRPr kumimoji="1" lang="ja-JP" altLang="en-US" sz="2400" b="1" dirty="0">
              <a:solidFill>
                <a:srgbClr val="0000FF"/>
              </a:solidFill>
            </a:endParaRPr>
          </a:p>
        </p:txBody>
      </p:sp>
      <p:sp>
        <p:nvSpPr>
          <p:cNvPr id="7" name="テキスト ボックス 6"/>
          <p:cNvSpPr txBox="1"/>
          <p:nvPr/>
        </p:nvSpPr>
        <p:spPr>
          <a:xfrm>
            <a:off x="166838" y="1268760"/>
            <a:ext cx="8670025" cy="3662541"/>
          </a:xfrm>
          <a:prstGeom prst="rect">
            <a:avLst/>
          </a:prstGeom>
          <a:solidFill>
            <a:schemeClr val="accent6">
              <a:lumMod val="40000"/>
              <a:lumOff val="60000"/>
            </a:schemeClr>
          </a:solidFill>
        </p:spPr>
        <p:txBody>
          <a:bodyPr wrap="square" rtlCol="0">
            <a:spAutoFit/>
          </a:bodyPr>
          <a:lstStyle/>
          <a:p>
            <a:r>
              <a:rPr kumimoji="1" lang="ja-JP" altLang="en-US" sz="2000" b="1" dirty="0" smtClean="0">
                <a:solidFill>
                  <a:srgbClr val="C00000"/>
                </a:solidFill>
              </a:rPr>
              <a:t>　</a:t>
            </a:r>
            <a:r>
              <a:rPr kumimoji="1" lang="ja-JP" altLang="en-US" sz="2400" b="1" dirty="0" smtClean="0">
                <a:solidFill>
                  <a:srgbClr val="C00000"/>
                </a:solidFill>
              </a:rPr>
              <a:t>平成</a:t>
            </a:r>
            <a:r>
              <a:rPr kumimoji="1" lang="en-US" altLang="ja-JP" sz="2400" b="1" dirty="0" smtClean="0">
                <a:solidFill>
                  <a:srgbClr val="C00000"/>
                </a:solidFill>
              </a:rPr>
              <a:t>25</a:t>
            </a:r>
            <a:r>
              <a:rPr kumimoji="1" lang="ja-JP" altLang="en-US" sz="2400" b="1" dirty="0" smtClean="0">
                <a:solidFill>
                  <a:srgbClr val="C00000"/>
                </a:solidFill>
              </a:rPr>
              <a:t>年度</a:t>
            </a:r>
            <a:endParaRPr kumimoji="1" lang="en-US" altLang="ja-JP" sz="2400" b="1" dirty="0" smtClean="0">
              <a:solidFill>
                <a:srgbClr val="C00000"/>
              </a:solidFill>
            </a:endParaRPr>
          </a:p>
          <a:p>
            <a:r>
              <a:rPr kumimoji="1" lang="ja-JP" altLang="en-US" sz="2400" b="1" dirty="0" smtClean="0">
                <a:solidFill>
                  <a:srgbClr val="C00000"/>
                </a:solidFill>
              </a:rPr>
              <a:t>介護保険施設（</a:t>
            </a:r>
            <a:r>
              <a:rPr kumimoji="1" lang="en-US" altLang="ja-JP" sz="2400" b="1" dirty="0" smtClean="0">
                <a:solidFill>
                  <a:srgbClr val="C00000"/>
                </a:solidFill>
              </a:rPr>
              <a:t>7</a:t>
            </a:r>
            <a:r>
              <a:rPr kumimoji="1" lang="ja-JP" altLang="en-US" sz="2400" b="1" dirty="0" smtClean="0">
                <a:solidFill>
                  <a:srgbClr val="C00000"/>
                </a:solidFill>
              </a:rPr>
              <a:t>箇所）　障がい者施設（</a:t>
            </a:r>
            <a:r>
              <a:rPr kumimoji="1" lang="en-US" altLang="ja-JP" sz="2400" b="1" dirty="0" smtClean="0">
                <a:solidFill>
                  <a:srgbClr val="C00000"/>
                </a:solidFill>
              </a:rPr>
              <a:t>2</a:t>
            </a:r>
            <a:r>
              <a:rPr kumimoji="1" lang="ja-JP" altLang="en-US" sz="2400" b="1" dirty="0" smtClean="0">
                <a:solidFill>
                  <a:srgbClr val="C00000"/>
                </a:solidFill>
              </a:rPr>
              <a:t>箇所）に出張して</a:t>
            </a:r>
            <a:endParaRPr kumimoji="1" lang="en-US" altLang="ja-JP" sz="2400" b="1" dirty="0" smtClean="0">
              <a:solidFill>
                <a:srgbClr val="C00000"/>
              </a:solidFill>
            </a:endParaRPr>
          </a:p>
          <a:p>
            <a:r>
              <a:rPr kumimoji="1" lang="ja-JP" altLang="en-US" sz="2400" b="1" dirty="0" smtClean="0">
                <a:solidFill>
                  <a:srgbClr val="C00000"/>
                </a:solidFill>
              </a:rPr>
              <a:t>研修会実施</a:t>
            </a:r>
            <a:r>
              <a:rPr kumimoji="1" lang="ja-JP" altLang="en-US" sz="2000" b="1" dirty="0" smtClean="0">
                <a:solidFill>
                  <a:srgbClr val="C00000"/>
                </a:solidFill>
              </a:rPr>
              <a:t>　</a:t>
            </a:r>
            <a:endParaRPr kumimoji="1" lang="en-US" altLang="ja-JP" sz="2000" b="1" dirty="0" smtClean="0">
              <a:solidFill>
                <a:srgbClr val="C00000"/>
              </a:solidFill>
            </a:endParaRPr>
          </a:p>
          <a:p>
            <a:r>
              <a:rPr lang="ja-JP" altLang="en-US" sz="2000" b="1" dirty="0"/>
              <a:t>　</a:t>
            </a:r>
            <a:r>
              <a:rPr kumimoji="1" lang="ja-JP" altLang="en-US" sz="2000" b="1" dirty="0" smtClean="0"/>
              <a:t>参加者合計</a:t>
            </a:r>
            <a:r>
              <a:rPr kumimoji="1" lang="en-US" altLang="ja-JP" sz="2000" b="1" dirty="0" smtClean="0"/>
              <a:t>381</a:t>
            </a:r>
            <a:r>
              <a:rPr kumimoji="1" lang="ja-JP" altLang="en-US" sz="2000" b="1" dirty="0" smtClean="0"/>
              <a:t>人</a:t>
            </a:r>
            <a:endParaRPr kumimoji="1" lang="en-US" altLang="ja-JP" sz="2000" b="1" dirty="0" smtClean="0"/>
          </a:p>
          <a:p>
            <a:r>
              <a:rPr lang="ja-JP" altLang="en-US" sz="2000" b="1" dirty="0" smtClean="0">
                <a:solidFill>
                  <a:srgbClr val="C00000"/>
                </a:solidFill>
              </a:rPr>
              <a:t>平成</a:t>
            </a:r>
            <a:r>
              <a:rPr lang="en-US" altLang="ja-JP" sz="2000" b="1" dirty="0">
                <a:solidFill>
                  <a:srgbClr val="C00000"/>
                </a:solidFill>
              </a:rPr>
              <a:t>26</a:t>
            </a:r>
            <a:r>
              <a:rPr lang="ja-JP" altLang="en-US" sz="2000" b="1" dirty="0" smtClean="0">
                <a:solidFill>
                  <a:srgbClr val="C00000"/>
                </a:solidFill>
              </a:rPr>
              <a:t>年度</a:t>
            </a:r>
            <a:endParaRPr lang="en-US" altLang="ja-JP" sz="2000" b="1" dirty="0" smtClean="0">
              <a:solidFill>
                <a:srgbClr val="C00000"/>
              </a:solidFill>
            </a:endParaRPr>
          </a:p>
          <a:p>
            <a:r>
              <a:rPr kumimoji="1" lang="ja-JP" altLang="en-US" sz="2000" b="1" dirty="0">
                <a:solidFill>
                  <a:srgbClr val="C00000"/>
                </a:solidFill>
              </a:rPr>
              <a:t>　</a:t>
            </a:r>
            <a:r>
              <a:rPr kumimoji="1" lang="ja-JP" altLang="en-US" sz="2000" b="1" dirty="0" smtClean="0">
                <a:solidFill>
                  <a:srgbClr val="C00000"/>
                </a:solidFill>
              </a:rPr>
              <a:t>　　</a:t>
            </a:r>
            <a:r>
              <a:rPr lang="ja-JP" altLang="en-US" sz="2000" b="1" dirty="0" smtClean="0">
                <a:solidFill>
                  <a:srgbClr val="C00000"/>
                </a:solidFill>
              </a:rPr>
              <a:t>通所系事業者対象に</a:t>
            </a:r>
            <a:r>
              <a:rPr lang="en-US" altLang="ja-JP" sz="2000" b="1" dirty="0" smtClean="0">
                <a:solidFill>
                  <a:srgbClr val="C00000"/>
                </a:solidFill>
              </a:rPr>
              <a:t>3</a:t>
            </a:r>
            <a:r>
              <a:rPr lang="ja-JP" altLang="en-US" sz="2000" b="1" dirty="0" smtClean="0">
                <a:solidFill>
                  <a:srgbClr val="C00000"/>
                </a:solidFill>
              </a:rPr>
              <a:t>回実施</a:t>
            </a:r>
            <a:r>
              <a:rPr lang="ja-JP" altLang="en-US" sz="2000" b="1" dirty="0" smtClean="0"/>
              <a:t>　参加者合計</a:t>
            </a:r>
            <a:r>
              <a:rPr lang="en-US" altLang="ja-JP" sz="2000" b="1" dirty="0" smtClean="0"/>
              <a:t>149</a:t>
            </a:r>
            <a:r>
              <a:rPr lang="ja-JP" altLang="en-US" sz="2000" b="1" dirty="0" smtClean="0"/>
              <a:t>人</a:t>
            </a:r>
            <a:endParaRPr kumimoji="1" lang="en-US" altLang="ja-JP" sz="2000" b="1" dirty="0" smtClean="0"/>
          </a:p>
          <a:p>
            <a:r>
              <a:rPr lang="ja-JP" altLang="en-US" sz="2000" b="1" dirty="0"/>
              <a:t>　　</a:t>
            </a:r>
            <a:r>
              <a:rPr lang="ja-JP" altLang="en-US" sz="2000" b="1" dirty="0" smtClean="0"/>
              <a:t>　　　　　　　　研修テーマ：</a:t>
            </a:r>
            <a:r>
              <a:rPr lang="en-US" altLang="ja-JP" sz="2000" b="1" dirty="0" smtClean="0"/>
              <a:t>｢</a:t>
            </a:r>
            <a:r>
              <a:rPr lang="ja-JP" altLang="en-US" sz="2000" b="1" dirty="0" smtClean="0"/>
              <a:t>摂食嚥下障害のある方への対応</a:t>
            </a:r>
            <a:endParaRPr lang="en-US" altLang="ja-JP" sz="2000" b="1" dirty="0" smtClean="0"/>
          </a:p>
          <a:p>
            <a:r>
              <a:rPr lang="ja-JP" altLang="en-US" sz="2000" b="1" dirty="0"/>
              <a:t>　</a:t>
            </a:r>
            <a:r>
              <a:rPr lang="ja-JP" altLang="en-US" sz="2000" b="1" dirty="0" smtClean="0"/>
              <a:t>　　　　　　　　　～安全に経口摂取をすすめるために～」</a:t>
            </a:r>
            <a:endParaRPr lang="en-US" altLang="ja-JP" sz="2000" b="1" dirty="0" smtClean="0"/>
          </a:p>
          <a:p>
            <a:r>
              <a:rPr kumimoji="1" lang="ja-JP" altLang="en-US" sz="2000" b="1" dirty="0"/>
              <a:t>　</a:t>
            </a:r>
            <a:r>
              <a:rPr kumimoji="1" lang="ja-JP" altLang="en-US" sz="2000" b="1" dirty="0" smtClean="0"/>
              <a:t>　　　　　　　　　　</a:t>
            </a:r>
            <a:r>
              <a:rPr lang="ja-JP" altLang="en-US" sz="2000" b="1" dirty="0" smtClean="0"/>
              <a:t>講師：県立須坂病院　言語聴覚士　北田将大先生</a:t>
            </a:r>
            <a:endParaRPr lang="en-US" altLang="ja-JP" sz="2000" b="1" dirty="0" smtClean="0"/>
          </a:p>
          <a:p>
            <a:r>
              <a:rPr kumimoji="1" lang="ja-JP" altLang="en-US" sz="2000" b="1" dirty="0"/>
              <a:t>　</a:t>
            </a:r>
            <a:endParaRPr kumimoji="1" lang="en-US" altLang="ja-JP" sz="2000" b="1" dirty="0" smtClean="0"/>
          </a:p>
          <a:p>
            <a:r>
              <a:rPr lang="ja-JP" altLang="en-US" sz="2000" b="1" dirty="0"/>
              <a:t>　</a:t>
            </a:r>
            <a:endParaRPr kumimoji="1" lang="ja-JP" altLang="en-US" sz="2000" b="1" dirty="0"/>
          </a:p>
        </p:txBody>
      </p:sp>
      <p:sp>
        <p:nvSpPr>
          <p:cNvPr id="9" name="角丸四角形 8"/>
          <p:cNvSpPr/>
          <p:nvPr/>
        </p:nvSpPr>
        <p:spPr>
          <a:xfrm>
            <a:off x="5364088" y="4403322"/>
            <a:ext cx="3472775" cy="2246769"/>
          </a:xfrm>
          <a:prstGeom prst="roundRect">
            <a:avLst>
              <a:gd name="adj" fmla="val 1878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descr="\\L-sifl-s-01\健康づくり課\6地域医療福祉ネットワーク推進係\001-04　係長\●　会議・講演・研修会　開催関係\011　第２専門委員会\H25\摂食嚥下障害研修会\20131029 写真\Resized\摂食嚥下障害 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47" y="4362336"/>
            <a:ext cx="2682616" cy="222654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95903" y="4403322"/>
            <a:ext cx="4572000" cy="2246769"/>
          </a:xfrm>
          <a:prstGeom prst="rect">
            <a:avLst/>
          </a:prstGeom>
          <a:noFill/>
        </p:spPr>
        <p:txBody>
          <a:bodyPr wrap="square" rtlCol="0">
            <a:spAutoFit/>
          </a:bodyPr>
          <a:lstStyle/>
          <a:p>
            <a:r>
              <a:rPr kumimoji="1" lang="ja-JP" altLang="en-US" sz="2000" b="1" dirty="0" smtClean="0">
                <a:solidFill>
                  <a:srgbClr val="C00000"/>
                </a:solidFill>
              </a:rPr>
              <a:t>◎アンケート結果</a:t>
            </a:r>
            <a:endParaRPr kumimoji="1" lang="en-US" altLang="ja-JP" sz="2000" b="1" dirty="0" smtClean="0">
              <a:solidFill>
                <a:srgbClr val="C00000"/>
              </a:solidFill>
            </a:endParaRPr>
          </a:p>
          <a:p>
            <a:r>
              <a:rPr lang="ja-JP" altLang="en-US" sz="2000" b="1" dirty="0" smtClean="0"/>
              <a:t>・ポジショニングで、今まで座位の</a:t>
            </a:r>
            <a:r>
              <a:rPr lang="ja-JP" altLang="en-US" sz="2000" b="1" dirty="0"/>
              <a:t>方</a:t>
            </a:r>
            <a:r>
              <a:rPr lang="ja-JP" altLang="en-US" sz="2000" b="1" dirty="0" smtClean="0"/>
              <a:t>が誤嚥しないと思っていたので、目からうろこだった（多数）</a:t>
            </a:r>
            <a:endParaRPr lang="en-US" altLang="ja-JP" sz="2000" b="1" dirty="0" smtClean="0"/>
          </a:p>
          <a:p>
            <a:r>
              <a:rPr kumimoji="1" lang="ja-JP" altLang="en-US" sz="2000" b="1" dirty="0" smtClean="0"/>
              <a:t>・何気なく行っていた、日々の食事介助が実は、危険な内容も多くあったことに気づいた。</a:t>
            </a:r>
            <a:endParaRPr kumimoji="1" lang="ja-JP" altLang="en-US" sz="2000" b="1" dirty="0"/>
          </a:p>
        </p:txBody>
      </p:sp>
      <p:sp>
        <p:nvSpPr>
          <p:cNvPr id="10" name="テキスト ボックス 9"/>
          <p:cNvSpPr txBox="1"/>
          <p:nvPr/>
        </p:nvSpPr>
        <p:spPr>
          <a:xfrm>
            <a:off x="5537721" y="4382226"/>
            <a:ext cx="461665" cy="2267865"/>
          </a:xfrm>
          <a:prstGeom prst="rect">
            <a:avLst/>
          </a:prstGeom>
          <a:noFill/>
        </p:spPr>
        <p:txBody>
          <a:bodyPr vert="eaVert" wrap="square" rtlCol="0">
            <a:spAutoFit/>
          </a:bodyPr>
          <a:lstStyle/>
          <a:p>
            <a:r>
              <a:rPr kumimoji="1" lang="ja-JP" altLang="en-US" b="1" dirty="0" smtClean="0"/>
              <a:t>ポジショニングの実技</a:t>
            </a:r>
            <a:endParaRPr kumimoji="1" lang="ja-JP" altLang="en-US" b="1"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Tree>
    <p:extLst>
      <p:ext uri="{BB962C8B-B14F-4D97-AF65-F5344CB8AC3E}">
        <p14:creationId xmlns:p14="http://schemas.microsoft.com/office/powerpoint/2010/main" val="436456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2592288" cy="792088"/>
          </a:xfrm>
        </p:spPr>
        <p:txBody>
          <a:bodyPr>
            <a:normAutofit/>
          </a:bodyPr>
          <a:lstStyle/>
          <a:p>
            <a:pPr algn="l"/>
            <a:r>
              <a:rPr kumimoji="1" lang="ja-JP" altLang="en-US" sz="3600" dirty="0" smtClean="0"/>
              <a:t>受講生の声</a:t>
            </a:r>
            <a:endParaRPr kumimoji="1" lang="ja-JP" altLang="en-US" sz="36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sp>
        <p:nvSpPr>
          <p:cNvPr id="4" name="テキスト ボックス 3"/>
          <p:cNvSpPr txBox="1"/>
          <p:nvPr/>
        </p:nvSpPr>
        <p:spPr>
          <a:xfrm>
            <a:off x="107504" y="1129037"/>
            <a:ext cx="9036496" cy="523220"/>
          </a:xfrm>
          <a:prstGeom prst="rect">
            <a:avLst/>
          </a:prstGeom>
          <a:noFill/>
        </p:spPr>
        <p:txBody>
          <a:bodyPr wrap="square" rtlCol="0">
            <a:spAutoFit/>
          </a:bodyPr>
          <a:lstStyle/>
          <a:p>
            <a:r>
              <a:rPr kumimoji="1" lang="ja-JP" altLang="en-US" sz="2800" dirty="0" smtClean="0">
                <a:solidFill>
                  <a:srgbClr val="C00000"/>
                </a:solidFill>
                <a:latin typeface="HGP創英角ﾎﾟｯﾌﾟ体" pitchFamily="50" charset="-128"/>
                <a:ea typeface="HGP創英角ﾎﾟｯﾌﾟ体" pitchFamily="50" charset="-128"/>
              </a:rPr>
              <a:t>☆　３０度リクライニングのポジショニング・・目からうろこ！</a:t>
            </a:r>
            <a:endParaRPr kumimoji="1" lang="ja-JP" altLang="en-US" sz="2800" dirty="0">
              <a:solidFill>
                <a:srgbClr val="C00000"/>
              </a:solidFill>
              <a:latin typeface="HGP創英角ﾎﾟｯﾌﾟ体" pitchFamily="50" charset="-128"/>
              <a:ea typeface="HGP創英角ﾎﾟｯﾌﾟ体" pitchFamily="50" charset="-128"/>
            </a:endParaRPr>
          </a:p>
        </p:txBody>
      </p:sp>
      <p:pic>
        <p:nvPicPr>
          <p:cNvPr id="7" name="Picture 6" descr="嚥下の器官"/>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727684" y="1772816"/>
            <a:ext cx="3020803" cy="230351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51520" y="2204864"/>
            <a:ext cx="5328592" cy="830997"/>
          </a:xfrm>
          <a:prstGeom prst="rect">
            <a:avLst/>
          </a:prstGeom>
          <a:solidFill>
            <a:schemeClr val="accent5">
              <a:lumMod val="40000"/>
              <a:lumOff val="60000"/>
            </a:schemeClr>
          </a:solidFill>
        </p:spPr>
        <p:txBody>
          <a:bodyPr wrap="square" rtlCol="0">
            <a:spAutoFit/>
          </a:bodyPr>
          <a:lstStyle/>
          <a:p>
            <a:r>
              <a:rPr kumimoji="1" lang="ja-JP" altLang="en-US" sz="2400" dirty="0" smtClean="0">
                <a:latin typeface="HGP創英角ﾎﾟｯﾌﾟ体" pitchFamily="50" charset="-128"/>
                <a:ea typeface="HGP創英角ﾎﾟｯﾌﾟ体" pitchFamily="50" charset="-128"/>
              </a:rPr>
              <a:t>嚥下の仕組みを、解剖学と共に学んで</a:t>
            </a:r>
            <a:endParaRPr kumimoji="1" lang="en-US" altLang="ja-JP" sz="2400" dirty="0" smtClean="0">
              <a:latin typeface="HGP創英角ﾎﾟｯﾌﾟ体" pitchFamily="50" charset="-128"/>
              <a:ea typeface="HGP創英角ﾎﾟｯﾌﾟ体" pitchFamily="50" charset="-128"/>
            </a:endParaRPr>
          </a:p>
          <a:p>
            <a:r>
              <a:rPr lang="ja-JP" altLang="en-US" sz="2400" dirty="0">
                <a:latin typeface="HGP創英角ﾎﾟｯﾌﾟ体" pitchFamily="50" charset="-128"/>
                <a:ea typeface="HGP創英角ﾎﾟｯﾌﾟ体" pitchFamily="50" charset="-128"/>
              </a:rPr>
              <a:t>　</a:t>
            </a:r>
            <a:r>
              <a:rPr lang="ja-JP" altLang="en-US" sz="2400" dirty="0" smtClean="0">
                <a:latin typeface="HGP創英角ﾎﾟｯﾌﾟ体" pitchFamily="50" charset="-128"/>
                <a:ea typeface="HGP創英角ﾎﾟｯﾌﾟ体" pitchFamily="50" charset="-128"/>
              </a:rPr>
              <a:t>　　　　　　　　</a:t>
            </a:r>
            <a:r>
              <a:rPr kumimoji="1" lang="ja-JP" altLang="en-US" sz="2400" dirty="0" smtClean="0">
                <a:latin typeface="HGP創英角ﾎﾟｯﾌﾟ体" pitchFamily="50" charset="-128"/>
                <a:ea typeface="HGP創英角ﾎﾟｯﾌﾟ体" pitchFamily="50" charset="-128"/>
              </a:rPr>
              <a:t>　　納得！</a:t>
            </a:r>
            <a:endParaRPr kumimoji="1" lang="ja-JP" altLang="en-US" sz="2400" dirty="0">
              <a:latin typeface="HGP創英角ﾎﾟｯﾌﾟ体" pitchFamily="50" charset="-128"/>
              <a:ea typeface="HGP創英角ﾎﾟｯﾌﾟ体" pitchFamily="50" charset="-128"/>
            </a:endParaRPr>
          </a:p>
        </p:txBody>
      </p:sp>
      <p:sp>
        <p:nvSpPr>
          <p:cNvPr id="6" name="テキスト ボックス 5"/>
          <p:cNvSpPr txBox="1"/>
          <p:nvPr/>
        </p:nvSpPr>
        <p:spPr>
          <a:xfrm>
            <a:off x="251520" y="3212976"/>
            <a:ext cx="5328592" cy="1323439"/>
          </a:xfrm>
          <a:prstGeom prst="rect">
            <a:avLst/>
          </a:prstGeom>
          <a:solidFill>
            <a:schemeClr val="accent6">
              <a:lumMod val="60000"/>
              <a:lumOff val="40000"/>
            </a:schemeClr>
          </a:solidFill>
        </p:spPr>
        <p:txBody>
          <a:bodyPr wrap="square" rtlCol="0">
            <a:spAutoFit/>
          </a:bodyPr>
          <a:lstStyle/>
          <a:p>
            <a:r>
              <a:rPr kumimoji="1" lang="en-US" altLang="ja-JP" sz="2400" dirty="0" smtClean="0">
                <a:latin typeface="HGP創英角ﾎﾟｯﾌﾟ体" pitchFamily="50" charset="-128"/>
                <a:ea typeface="HGP創英角ﾎﾟｯﾌﾟ体" pitchFamily="50" charset="-128"/>
              </a:rPr>
              <a:t>VF</a:t>
            </a:r>
            <a:r>
              <a:rPr kumimoji="1" lang="ja-JP" altLang="en-US" sz="2400" dirty="0" smtClean="0">
                <a:latin typeface="HGP創英角ﾎﾟｯﾌﾟ体" pitchFamily="50" charset="-128"/>
                <a:ea typeface="HGP創英角ﾎﾟｯﾌﾟ体" pitchFamily="50" charset="-128"/>
              </a:rPr>
              <a:t>を見て、食物が食道入口部あたりに残り、気管に誤嚥される状況が</a:t>
            </a:r>
            <a:r>
              <a:rPr kumimoji="1" lang="ja-JP" altLang="en-US" sz="2800" dirty="0" smtClean="0">
                <a:latin typeface="HGP創英角ﾎﾟｯﾌﾟ体" pitchFamily="50" charset="-128"/>
                <a:ea typeface="HGP創英角ﾎﾟｯﾌﾟ体" pitchFamily="50" charset="-128"/>
              </a:rPr>
              <a:t>わかった</a:t>
            </a:r>
            <a:r>
              <a:rPr kumimoji="1" lang="ja-JP" altLang="en-US" sz="2400" dirty="0" smtClean="0">
                <a:latin typeface="HGP創英角ﾎﾟｯﾌﾟ体" pitchFamily="50" charset="-128"/>
                <a:ea typeface="HGP創英角ﾎﾟｯﾌﾟ体" pitchFamily="50" charset="-128"/>
              </a:rPr>
              <a:t>。</a:t>
            </a:r>
            <a:endParaRPr kumimoji="1" lang="en-US" altLang="ja-JP" sz="2400" dirty="0" smtClean="0">
              <a:latin typeface="HGP創英角ﾎﾟｯﾌﾟ体" pitchFamily="50" charset="-128"/>
              <a:ea typeface="HGP創英角ﾎﾟｯﾌﾟ体" pitchFamily="50" charset="-128"/>
            </a:endParaRPr>
          </a:p>
        </p:txBody>
      </p:sp>
      <p:sp>
        <p:nvSpPr>
          <p:cNvPr id="8" name="テキスト ボックス 7"/>
          <p:cNvSpPr txBox="1"/>
          <p:nvPr/>
        </p:nvSpPr>
        <p:spPr>
          <a:xfrm>
            <a:off x="1007084" y="4941168"/>
            <a:ext cx="7237335" cy="1569660"/>
          </a:xfrm>
          <a:prstGeom prst="rect">
            <a:avLst/>
          </a:prstGeom>
          <a:noFill/>
        </p:spPr>
        <p:txBody>
          <a:bodyPr wrap="square" rtlCol="0">
            <a:spAutoFit/>
          </a:bodyPr>
          <a:lstStyle/>
          <a:p>
            <a:r>
              <a:rPr kumimoji="1" lang="ja-JP" altLang="en-US" sz="2400" dirty="0" smtClean="0">
                <a:ln>
                  <a:solidFill>
                    <a:srgbClr val="0000FF"/>
                  </a:solidFill>
                </a:ln>
                <a:latin typeface="HGP創英角ﾎﾟｯﾌﾟ体" pitchFamily="50" charset="-128"/>
                <a:ea typeface="HGP創英角ﾎﾟｯﾌﾟ体" pitchFamily="50" charset="-128"/>
              </a:rPr>
              <a:t>職員全員で受講したので、次の日から改善した。</a:t>
            </a:r>
            <a:endParaRPr kumimoji="1" lang="en-US" altLang="ja-JP" sz="2400" dirty="0" smtClean="0">
              <a:ln>
                <a:solidFill>
                  <a:srgbClr val="0000FF"/>
                </a:solidFill>
              </a:ln>
              <a:latin typeface="HGP創英角ﾎﾟｯﾌﾟ体" pitchFamily="50" charset="-128"/>
              <a:ea typeface="HGP創英角ﾎﾟｯﾌﾟ体" pitchFamily="50" charset="-128"/>
            </a:endParaRPr>
          </a:p>
          <a:p>
            <a:endParaRPr lang="en-US" altLang="ja-JP" sz="2400" dirty="0">
              <a:ln>
                <a:solidFill>
                  <a:srgbClr val="0000FF"/>
                </a:solidFill>
              </a:ln>
              <a:latin typeface="HGP創英角ﾎﾟｯﾌﾟ体" pitchFamily="50" charset="-128"/>
              <a:ea typeface="HGP創英角ﾎﾟｯﾌﾟ体" pitchFamily="50" charset="-128"/>
            </a:endParaRPr>
          </a:p>
          <a:p>
            <a:r>
              <a:rPr kumimoji="1" lang="ja-JP" altLang="en-US" sz="2400" dirty="0" smtClean="0">
                <a:ln>
                  <a:solidFill>
                    <a:srgbClr val="0000FF"/>
                  </a:solidFill>
                </a:ln>
                <a:latin typeface="HGP創英角ﾎﾟｯﾌﾟ体" pitchFamily="50" charset="-128"/>
                <a:ea typeface="HGP創英角ﾎﾟｯﾌﾟ体" pitchFamily="50" charset="-128"/>
              </a:rPr>
              <a:t>　介助スプーンを小さくした</a:t>
            </a:r>
            <a:endParaRPr kumimoji="1" lang="en-US" altLang="ja-JP" sz="2400" dirty="0" smtClean="0">
              <a:ln>
                <a:solidFill>
                  <a:srgbClr val="0000FF"/>
                </a:solidFill>
              </a:ln>
              <a:latin typeface="HGP創英角ﾎﾟｯﾌﾟ体" pitchFamily="50" charset="-128"/>
              <a:ea typeface="HGP創英角ﾎﾟｯﾌﾟ体" pitchFamily="50" charset="-128"/>
            </a:endParaRPr>
          </a:p>
          <a:p>
            <a:r>
              <a:rPr lang="ja-JP" altLang="en-US" sz="2400" dirty="0">
                <a:ln>
                  <a:solidFill>
                    <a:srgbClr val="0000FF"/>
                  </a:solidFill>
                </a:ln>
                <a:latin typeface="HGP創英角ﾎﾟｯﾌﾟ体" pitchFamily="50" charset="-128"/>
                <a:ea typeface="HGP創英角ﾎﾟｯﾌﾟ体" pitchFamily="50" charset="-128"/>
              </a:rPr>
              <a:t>ポジショニング</a:t>
            </a:r>
            <a:r>
              <a:rPr lang="ja-JP" altLang="en-US" sz="2400" dirty="0" smtClean="0">
                <a:ln>
                  <a:solidFill>
                    <a:srgbClr val="0000FF"/>
                  </a:solidFill>
                </a:ln>
                <a:latin typeface="HGP創英角ﾎﾟｯﾌﾟ体" pitchFamily="50" charset="-128"/>
                <a:ea typeface="HGP創英角ﾎﾟｯﾌﾟ体" pitchFamily="50" charset="-128"/>
              </a:rPr>
              <a:t>を座位からリクライニングへ変更</a:t>
            </a:r>
            <a:endParaRPr kumimoji="1" lang="ja-JP" altLang="en-US" sz="2400" dirty="0">
              <a:ln>
                <a:solidFill>
                  <a:srgbClr val="0000FF"/>
                </a:solidFill>
              </a:ln>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1357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200000">
                                      <p:cBhvr>
                                        <p:cTn id="6" dur="5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4"/>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style>
          <a:lnRef idx="2">
            <a:schemeClr val="accent1"/>
          </a:lnRef>
          <a:fillRef idx="1">
            <a:schemeClr val="lt1"/>
          </a:fillRef>
          <a:effectRef idx="0">
            <a:schemeClr val="accent1"/>
          </a:effectRef>
          <a:fontRef idx="minor">
            <a:schemeClr val="dk1"/>
          </a:fontRef>
        </p:style>
        <p:txBody>
          <a:bodyPr/>
          <a:lstStyle/>
          <a:p>
            <a:r>
              <a:rPr kumimoji="1" lang="ja-JP" altLang="en-US" dirty="0" smtClean="0">
                <a:solidFill>
                  <a:sysClr val="windowText" lastClr="000000"/>
                </a:solidFill>
              </a:rPr>
              <a:t>本　日　の　</a:t>
            </a:r>
            <a:r>
              <a:rPr lang="ja-JP" altLang="en-US" dirty="0" smtClean="0">
                <a:solidFill>
                  <a:sysClr val="windowText" lastClr="000000"/>
                </a:solidFill>
              </a:rPr>
              <a:t>内　容</a:t>
            </a:r>
            <a:endParaRPr kumimoji="1" lang="ja-JP" altLang="en-US" dirty="0">
              <a:solidFill>
                <a:sysClr val="windowText" lastClr="000000"/>
              </a:solidFill>
            </a:endParaRPr>
          </a:p>
        </p:txBody>
      </p:sp>
      <p:sp>
        <p:nvSpPr>
          <p:cNvPr id="3" name="コンテンツ プレースホルダー 2"/>
          <p:cNvSpPr>
            <a:spLocks noGrp="1"/>
          </p:cNvSpPr>
          <p:nvPr>
            <p:ph idx="1"/>
          </p:nvPr>
        </p:nvSpPr>
        <p:spPr>
          <a:xfrm>
            <a:off x="179512" y="1268760"/>
            <a:ext cx="8856984" cy="4857403"/>
          </a:xfrm>
        </p:spPr>
        <p:txBody>
          <a:bodyPr>
            <a:normAutofit/>
          </a:bodyPr>
          <a:lstStyle/>
          <a:p>
            <a:pPr marL="0" indent="0">
              <a:buNone/>
            </a:pPr>
            <a:r>
              <a:rPr kumimoji="1" lang="ja-JP" altLang="en-US" dirty="0" smtClean="0"/>
              <a:t>１　</a:t>
            </a:r>
            <a:r>
              <a:rPr kumimoji="1" lang="ja-JP" altLang="en-US" sz="3600" dirty="0" smtClean="0"/>
              <a:t>在宅医療・介護連</a:t>
            </a:r>
            <a:r>
              <a:rPr kumimoji="1" lang="ja-JP" altLang="en-US" dirty="0" smtClean="0"/>
              <a:t>携推進事業の考え方　</a:t>
            </a:r>
            <a:endParaRPr kumimoji="1" lang="en-US" altLang="ja-JP" dirty="0" smtClean="0"/>
          </a:p>
          <a:p>
            <a:pPr marL="0" indent="0">
              <a:buNone/>
            </a:pPr>
            <a:r>
              <a:rPr lang="ja-JP" altLang="en-US" dirty="0"/>
              <a:t>　</a:t>
            </a:r>
            <a:r>
              <a:rPr lang="ja-JP" altLang="en-US" dirty="0" smtClean="0"/>
              <a:t>　</a:t>
            </a:r>
            <a:r>
              <a:rPr kumimoji="1" lang="ja-JP" altLang="en-US" dirty="0" smtClean="0"/>
              <a:t>　</a:t>
            </a:r>
            <a:r>
              <a:rPr kumimoji="1" lang="en-US" altLang="ja-JP" dirty="0" smtClean="0"/>
              <a:t>(</a:t>
            </a:r>
            <a:r>
              <a:rPr kumimoji="1" lang="ja-JP" altLang="en-US" dirty="0" smtClean="0"/>
              <a:t>厚労省）　　　　　　　　　</a:t>
            </a:r>
            <a:endParaRPr kumimoji="1" lang="en-US" altLang="ja-JP" dirty="0" smtClean="0"/>
          </a:p>
          <a:p>
            <a:pPr marL="0" indent="0">
              <a:buNone/>
            </a:pPr>
            <a:r>
              <a:rPr lang="ja-JP" altLang="en-US" dirty="0" smtClean="0"/>
              <a:t>２　須高地域医療福祉推進協議会について</a:t>
            </a:r>
            <a:endParaRPr lang="en-US" altLang="ja-JP" dirty="0" smtClean="0"/>
          </a:p>
          <a:p>
            <a:pPr marL="0" indent="0">
              <a:buNone/>
            </a:pPr>
            <a:r>
              <a:rPr kumimoji="1" lang="ja-JP" altLang="en-US" dirty="0"/>
              <a:t>　</a:t>
            </a:r>
            <a:r>
              <a:rPr lang="ja-JP" altLang="en-US" dirty="0" smtClean="0"/>
              <a:t>（１）特性・地域医療福祉ネットワーク推進室</a:t>
            </a:r>
            <a:endParaRPr lang="en-US" altLang="ja-JP" dirty="0" smtClean="0"/>
          </a:p>
          <a:p>
            <a:pPr marL="0" indent="0">
              <a:buNone/>
            </a:pPr>
            <a:r>
              <a:rPr lang="ja-JP" altLang="en-US" dirty="0"/>
              <a:t>　</a:t>
            </a:r>
            <a:r>
              <a:rPr lang="ja-JP" altLang="en-US" dirty="0" smtClean="0"/>
              <a:t>（２）事務局のスタンス</a:t>
            </a:r>
            <a:endParaRPr lang="en-US" altLang="ja-JP" dirty="0" smtClean="0"/>
          </a:p>
          <a:p>
            <a:pPr marL="0" indent="0">
              <a:buNone/>
            </a:pPr>
            <a:r>
              <a:rPr lang="ja-JP" altLang="en-US" dirty="0" smtClean="0"/>
              <a:t>３　具体的取り組み</a:t>
            </a:r>
            <a:endParaRPr lang="en-US" altLang="ja-JP" dirty="0" smtClean="0"/>
          </a:p>
          <a:p>
            <a:pPr marL="0" indent="0">
              <a:buNone/>
            </a:pPr>
            <a:r>
              <a:rPr kumimoji="1" lang="ja-JP" altLang="en-US" dirty="0"/>
              <a:t>　</a:t>
            </a:r>
            <a:r>
              <a:rPr kumimoji="1" lang="ja-JP" altLang="en-US" dirty="0" smtClean="0"/>
              <a:t>　厚生労働省の手引きの具体的取り組みに沿っ</a:t>
            </a:r>
            <a:endParaRPr kumimoji="1" lang="en-US" altLang="ja-JP" dirty="0" smtClean="0"/>
          </a:p>
          <a:p>
            <a:pPr marL="0" indent="0">
              <a:buNone/>
            </a:pPr>
            <a:r>
              <a:rPr lang="ja-JP" altLang="en-US" dirty="0"/>
              <a:t>　</a:t>
            </a:r>
            <a:r>
              <a:rPr lang="ja-JP" altLang="en-US" dirty="0" smtClean="0"/>
              <a:t>　</a:t>
            </a:r>
            <a:r>
              <a:rPr kumimoji="1" lang="ja-JP" altLang="en-US" dirty="0" smtClean="0"/>
              <a:t>て説明（ア～ク）</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2834718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graphicFrame>
        <p:nvGraphicFramePr>
          <p:cNvPr id="3" name="グラフ 2"/>
          <p:cNvGraphicFramePr/>
          <p:nvPr>
            <p:extLst>
              <p:ext uri="{D42A27DB-BD31-4B8C-83A1-F6EECF244321}">
                <p14:modId xmlns:p14="http://schemas.microsoft.com/office/powerpoint/2010/main" val="2869728985"/>
              </p:ext>
            </p:extLst>
          </p:nvPr>
        </p:nvGraphicFramePr>
        <p:xfrm>
          <a:off x="683568" y="1268760"/>
          <a:ext cx="756084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395536" y="476672"/>
            <a:ext cx="8136904" cy="523220"/>
          </a:xfrm>
          <a:prstGeom prst="rect">
            <a:avLst/>
          </a:prstGeom>
          <a:noFill/>
        </p:spPr>
        <p:txBody>
          <a:bodyPr wrap="square" rtlCol="0">
            <a:spAutoFit/>
          </a:bodyPr>
          <a:lstStyle/>
          <a:p>
            <a:r>
              <a:rPr kumimoji="1" lang="ja-JP" altLang="en-US" sz="2800" dirty="0" smtClean="0"/>
              <a:t>県立須坂病院　肺炎患者数の比較</a:t>
            </a:r>
            <a:endParaRPr kumimoji="1" lang="ja-JP" altLang="en-US" sz="2800" dirty="0"/>
          </a:p>
        </p:txBody>
      </p:sp>
      <p:sp>
        <p:nvSpPr>
          <p:cNvPr id="5" name="テキスト ボックス 4"/>
          <p:cNvSpPr txBox="1"/>
          <p:nvPr/>
        </p:nvSpPr>
        <p:spPr>
          <a:xfrm>
            <a:off x="4788024" y="5373216"/>
            <a:ext cx="1908213" cy="738664"/>
          </a:xfrm>
          <a:prstGeom prst="rect">
            <a:avLst/>
          </a:prstGeom>
          <a:noFill/>
        </p:spPr>
        <p:txBody>
          <a:bodyPr wrap="square" rtlCol="0">
            <a:spAutoFit/>
          </a:bodyPr>
          <a:lstStyle/>
          <a:p>
            <a:pPr algn="ctr"/>
            <a:r>
              <a:rPr kumimoji="1" lang="ja-JP" altLang="en-US" dirty="0" smtClean="0"/>
              <a:t>　　　　　　　　　　　　　　　　　　　　　</a:t>
            </a:r>
            <a:r>
              <a:rPr kumimoji="1" lang="ja-JP" altLang="en-US" sz="2400" b="1" dirty="0" smtClean="0"/>
              <a:t>研修会後</a:t>
            </a:r>
            <a:endParaRPr kumimoji="1" lang="ja-JP" altLang="en-US" sz="2400" b="1" dirty="0"/>
          </a:p>
        </p:txBody>
      </p:sp>
      <p:sp>
        <p:nvSpPr>
          <p:cNvPr id="6" name="テキスト ボックス 5"/>
          <p:cNvSpPr txBox="1"/>
          <p:nvPr/>
        </p:nvSpPr>
        <p:spPr>
          <a:xfrm>
            <a:off x="2123728" y="5373216"/>
            <a:ext cx="1908213" cy="738664"/>
          </a:xfrm>
          <a:prstGeom prst="rect">
            <a:avLst/>
          </a:prstGeom>
          <a:noFill/>
        </p:spPr>
        <p:txBody>
          <a:bodyPr wrap="square" rtlCol="0">
            <a:spAutoFit/>
          </a:bodyPr>
          <a:lstStyle/>
          <a:p>
            <a:pPr algn="ctr"/>
            <a:r>
              <a:rPr kumimoji="1" lang="ja-JP" altLang="en-US" dirty="0" smtClean="0"/>
              <a:t>　　　　　　　　　　　　　　　　　　　　　</a:t>
            </a:r>
            <a:r>
              <a:rPr kumimoji="1" lang="ja-JP" altLang="en-US" sz="2400" b="1" dirty="0" smtClean="0"/>
              <a:t>研修会前</a:t>
            </a:r>
            <a:endParaRPr kumimoji="1" lang="ja-JP" altLang="en-US" sz="2400" b="1" dirty="0"/>
          </a:p>
        </p:txBody>
      </p:sp>
    </p:spTree>
    <p:extLst>
      <p:ext uri="{BB962C8B-B14F-4D97-AF65-F5344CB8AC3E}">
        <p14:creationId xmlns:p14="http://schemas.microsoft.com/office/powerpoint/2010/main" val="3341501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31</a:t>
            </a:fld>
            <a:endParaRPr kumimoji="1" lang="ja-JP" altLang="en-US" dirty="0"/>
          </a:p>
        </p:txBody>
      </p:sp>
      <p:sp>
        <p:nvSpPr>
          <p:cNvPr id="3" name="コンテンツ プレースホルダー 2"/>
          <p:cNvSpPr txBox="1">
            <a:spLocks/>
          </p:cNvSpPr>
          <p:nvPr/>
        </p:nvSpPr>
        <p:spPr>
          <a:xfrm>
            <a:off x="107504" y="764704"/>
            <a:ext cx="8856984" cy="590465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2800" dirty="0">
                <a:solidFill>
                  <a:srgbClr val="0000FF"/>
                </a:solidFill>
              </a:rPr>
              <a:t>　</a:t>
            </a:r>
            <a:r>
              <a:rPr lang="ja-JP" altLang="en-US" sz="2800" dirty="0" smtClean="0"/>
              <a:t>第</a:t>
            </a:r>
            <a:r>
              <a:rPr lang="en-US" altLang="ja-JP" sz="2800" dirty="0" smtClean="0"/>
              <a:t>1</a:t>
            </a:r>
            <a:r>
              <a:rPr lang="ja-JP" altLang="en-US" sz="2800" dirty="0" smtClean="0"/>
              <a:t>回　平成</a:t>
            </a:r>
            <a:r>
              <a:rPr lang="en-US" altLang="ja-JP" sz="2800" dirty="0" smtClean="0"/>
              <a:t>25</a:t>
            </a:r>
            <a:r>
              <a:rPr lang="ja-JP" altLang="en-US" sz="2800" dirty="0" smtClean="0"/>
              <a:t>年</a:t>
            </a:r>
            <a:r>
              <a:rPr lang="en-US" altLang="ja-JP" sz="2800" dirty="0" smtClean="0"/>
              <a:t>1</a:t>
            </a:r>
            <a:r>
              <a:rPr lang="ja-JP" altLang="en-US" sz="2800" dirty="0" smtClean="0"/>
              <a:t>月</a:t>
            </a:r>
            <a:r>
              <a:rPr lang="en-US" altLang="ja-JP" sz="2800" dirty="0" smtClean="0"/>
              <a:t>16</a:t>
            </a:r>
            <a:r>
              <a:rPr lang="ja-JP" altLang="en-US" sz="2800" dirty="0" smtClean="0"/>
              <a:t>日　参加者</a:t>
            </a:r>
            <a:r>
              <a:rPr lang="en-US" altLang="ja-JP" sz="2800" dirty="0" smtClean="0"/>
              <a:t>30</a:t>
            </a:r>
            <a:r>
              <a:rPr lang="ja-JP" altLang="en-US" sz="2800" dirty="0" smtClean="0"/>
              <a:t>人　</a:t>
            </a:r>
            <a:endParaRPr lang="en-US" altLang="ja-JP" sz="2800" dirty="0" smtClean="0"/>
          </a:p>
          <a:p>
            <a:pPr marL="0" indent="0">
              <a:buFont typeface="Arial" pitchFamily="34" charset="0"/>
              <a:buNone/>
            </a:pPr>
            <a:r>
              <a:rPr lang="ja-JP" altLang="en-US" sz="2800" dirty="0" smtClean="0"/>
              <a:t>　第</a:t>
            </a:r>
            <a:r>
              <a:rPr lang="en-US" altLang="ja-JP" sz="2800" dirty="0" smtClean="0"/>
              <a:t>2</a:t>
            </a:r>
            <a:r>
              <a:rPr lang="ja-JP" altLang="en-US" sz="2800" dirty="0" smtClean="0"/>
              <a:t>回　平成２６年１２月１５日</a:t>
            </a:r>
            <a:r>
              <a:rPr lang="en-US" altLang="ja-JP" sz="2800" dirty="0" smtClean="0"/>
              <a:t>(</a:t>
            </a:r>
            <a:r>
              <a:rPr lang="ja-JP" altLang="en-US" sz="2800" dirty="0" smtClean="0"/>
              <a:t>月</a:t>
            </a:r>
            <a:r>
              <a:rPr lang="en-US" altLang="ja-JP" sz="2800" dirty="0" smtClean="0"/>
              <a:t>)</a:t>
            </a:r>
            <a:r>
              <a:rPr lang="ja-JP" altLang="en-US" sz="2800" dirty="0" smtClean="0"/>
              <a:t>参加者２１名</a:t>
            </a:r>
            <a:r>
              <a:rPr lang="ja-JP" altLang="en-US" sz="1800" b="1" dirty="0">
                <a:solidFill>
                  <a:prstClr val="black"/>
                </a:solidFill>
                <a:latin typeface="HG丸ｺﾞｼｯｸM-PRO" pitchFamily="50" charset="-128"/>
                <a:ea typeface="HG丸ｺﾞｼｯｸM-PRO" pitchFamily="50" charset="-128"/>
              </a:rPr>
              <a:t>　</a:t>
            </a:r>
            <a:endParaRPr lang="en-US" altLang="ja-JP" sz="2800" dirty="0" smtClean="0"/>
          </a:p>
          <a:p>
            <a:pPr marL="0" indent="0">
              <a:buFont typeface="Arial" pitchFamily="34" charset="0"/>
              <a:buNone/>
            </a:pPr>
            <a:r>
              <a:rPr lang="ja-JP" altLang="en-US" sz="2800" dirty="0"/>
              <a:t>　</a:t>
            </a:r>
            <a:r>
              <a:rPr lang="ja-JP" altLang="en-US" sz="2800" dirty="0" smtClean="0"/>
              <a:t>演題：「口腔ケアについて～実技中心～」　　　</a:t>
            </a:r>
            <a:endParaRPr lang="en-US" altLang="ja-JP" sz="2800" dirty="0" smtClean="0"/>
          </a:p>
          <a:p>
            <a:pPr marL="0" indent="0">
              <a:buFont typeface="Arial" pitchFamily="34" charset="0"/>
              <a:buNone/>
            </a:pPr>
            <a:r>
              <a:rPr lang="ja-JP" altLang="en-US" sz="2800" dirty="0" smtClean="0"/>
              <a:t>　講師：</a:t>
            </a:r>
            <a:r>
              <a:rPr lang="ja-JP" altLang="ja-JP" sz="2800" dirty="0" smtClean="0"/>
              <a:t>須高歯科医師会地域保健部理事　板倉正義</a:t>
            </a:r>
            <a:r>
              <a:rPr lang="ja-JP" altLang="en-US" sz="2800" dirty="0" smtClean="0"/>
              <a:t>先生</a:t>
            </a:r>
            <a:endParaRPr lang="en-US" altLang="ja-JP" sz="2800" dirty="0" smtClean="0"/>
          </a:p>
          <a:p>
            <a:pPr marL="0" indent="0">
              <a:buFont typeface="Arial" pitchFamily="34" charset="0"/>
              <a:buNone/>
            </a:pPr>
            <a:r>
              <a:rPr lang="ja-JP" altLang="en-US" sz="2800" dirty="0" smtClean="0"/>
              <a:t>　</a:t>
            </a:r>
            <a:r>
              <a:rPr lang="en-US" altLang="ja-JP" sz="2500" dirty="0" smtClean="0"/>
              <a:t>※</a:t>
            </a:r>
            <a:r>
              <a:rPr lang="ja-JP" altLang="en-US" sz="2500" dirty="0" smtClean="0"/>
              <a:t>歯科</a:t>
            </a:r>
            <a:r>
              <a:rPr lang="ja-JP" altLang="en-US" sz="2500" dirty="0"/>
              <a:t>医師</a:t>
            </a:r>
            <a:r>
              <a:rPr lang="ja-JP" altLang="en-US" sz="2500" dirty="0" smtClean="0"/>
              <a:t>の講演</a:t>
            </a:r>
            <a:endParaRPr lang="en-US" altLang="ja-JP" sz="2500" dirty="0"/>
          </a:p>
          <a:p>
            <a:pPr marL="0" indent="0">
              <a:buFont typeface="Arial" pitchFamily="34" charset="0"/>
              <a:buNone/>
            </a:pPr>
            <a:r>
              <a:rPr lang="ja-JP" altLang="en-US" sz="2500" dirty="0" smtClean="0"/>
              <a:t>　</a:t>
            </a:r>
            <a:r>
              <a:rPr lang="en-US" altLang="ja-JP" sz="2500" dirty="0" smtClean="0"/>
              <a:t>※</a:t>
            </a:r>
            <a:r>
              <a:rPr lang="ja-JP" altLang="en-US" sz="2500" dirty="0" smtClean="0"/>
              <a:t>歯科衛生士から実践的な実技指導</a:t>
            </a:r>
            <a:endParaRPr lang="en-US" altLang="ja-JP" sz="2500" dirty="0" smtClean="0"/>
          </a:p>
          <a:p>
            <a:pPr marL="0" indent="0">
              <a:buFont typeface="Arial" pitchFamily="34" charset="0"/>
              <a:buNone/>
            </a:pPr>
            <a:r>
              <a:rPr lang="ja-JP" altLang="en-US" sz="2600" dirty="0" smtClean="0">
                <a:solidFill>
                  <a:srgbClr val="FF0000"/>
                </a:solidFill>
              </a:rPr>
              <a:t>◎アンケート結果</a:t>
            </a:r>
            <a:endParaRPr lang="en-US" altLang="ja-JP" sz="2600" dirty="0" smtClean="0">
              <a:solidFill>
                <a:srgbClr val="FF0000"/>
              </a:solidFill>
            </a:endParaRPr>
          </a:p>
          <a:p>
            <a:pPr marL="0" indent="0">
              <a:buFont typeface="Arial" pitchFamily="34" charset="0"/>
              <a:buNone/>
            </a:pPr>
            <a:r>
              <a:rPr lang="ja-JP" altLang="en-US" sz="2200" b="1" dirty="0" smtClean="0">
                <a:latin typeface="HG丸ｺﾞｼｯｸM-PRO" pitchFamily="50" charset="-128"/>
                <a:ea typeface="HG丸ｺﾞｼｯｸM-PRO" pitchFamily="50" charset="-128"/>
              </a:rPr>
              <a:t>・自分の施設に口を開けていただけない</a:t>
            </a:r>
            <a:endParaRPr lang="en-US" altLang="ja-JP" sz="2200" b="1" dirty="0" smtClean="0">
              <a:latin typeface="HG丸ｺﾞｼｯｸM-PRO" pitchFamily="50" charset="-128"/>
              <a:ea typeface="HG丸ｺﾞｼｯｸM-PRO" pitchFamily="50" charset="-128"/>
            </a:endParaRPr>
          </a:p>
          <a:p>
            <a:pPr marL="0" indent="0">
              <a:buFont typeface="Arial" pitchFamily="34" charset="0"/>
              <a:buNone/>
            </a:pPr>
            <a:r>
              <a:rPr lang="ja-JP" altLang="en-US" sz="2200" b="1" dirty="0" smtClean="0">
                <a:latin typeface="HG丸ｺﾞｼｯｸM-PRO" pitchFamily="50" charset="-128"/>
                <a:ea typeface="HG丸ｺﾞｼｯｸM-PRO" pitchFamily="50" charset="-128"/>
              </a:rPr>
              <a:t>方がいて、その方に対する歯磨きの方法</a:t>
            </a:r>
            <a:endParaRPr lang="en-US" altLang="ja-JP" sz="2200" b="1" dirty="0" smtClean="0">
              <a:latin typeface="HG丸ｺﾞｼｯｸM-PRO" pitchFamily="50" charset="-128"/>
              <a:ea typeface="HG丸ｺﾞｼｯｸM-PRO" pitchFamily="50" charset="-128"/>
            </a:endParaRPr>
          </a:p>
          <a:p>
            <a:pPr marL="0" indent="0">
              <a:buFont typeface="Arial" pitchFamily="34" charset="0"/>
              <a:buNone/>
            </a:pPr>
            <a:r>
              <a:rPr lang="ja-JP" altLang="en-US" sz="2200" b="1" dirty="0" smtClean="0">
                <a:latin typeface="HG丸ｺﾞｼｯｸM-PRO" pitchFamily="50" charset="-128"/>
                <a:ea typeface="HG丸ｺﾞｼｯｸM-PRO" pitchFamily="50" charset="-128"/>
              </a:rPr>
              <a:t>が学べた。</a:t>
            </a:r>
            <a:endParaRPr lang="en-US" altLang="ja-JP" sz="2200" b="1" dirty="0" smtClean="0">
              <a:latin typeface="HG丸ｺﾞｼｯｸM-PRO" pitchFamily="50" charset="-128"/>
              <a:ea typeface="HG丸ｺﾞｼｯｸM-PRO" pitchFamily="50" charset="-128"/>
            </a:endParaRPr>
          </a:p>
          <a:p>
            <a:pPr marL="0" indent="0">
              <a:buFont typeface="Arial" pitchFamily="34" charset="0"/>
              <a:buNone/>
            </a:pPr>
            <a:r>
              <a:rPr lang="ja-JP" altLang="en-US" sz="2200" b="1" dirty="0" smtClean="0">
                <a:latin typeface="HG丸ｺﾞｼｯｸM-PRO" pitchFamily="50" charset="-128"/>
                <a:ea typeface="HG丸ｺﾞｼｯｸM-PRO" pitchFamily="50" charset="-128"/>
              </a:rPr>
              <a:t>・やられる側の体験がとても参考になった。</a:t>
            </a:r>
            <a:endParaRPr lang="en-US" altLang="ja-JP" sz="2200" b="1" dirty="0" smtClean="0">
              <a:latin typeface="HG丸ｺﾞｼｯｸM-PRO" pitchFamily="50" charset="-128"/>
              <a:ea typeface="HG丸ｺﾞｼｯｸM-PRO" pitchFamily="50" charset="-128"/>
            </a:endParaRPr>
          </a:p>
          <a:p>
            <a:pPr marL="0" indent="0">
              <a:buFont typeface="Arial" pitchFamily="34" charset="0"/>
              <a:buNone/>
            </a:pPr>
            <a:r>
              <a:rPr lang="ja-JP" altLang="en-US" sz="2200" b="1" dirty="0" smtClean="0">
                <a:latin typeface="HG丸ｺﾞｼｯｸM-PRO" pitchFamily="50" charset="-128"/>
                <a:ea typeface="HG丸ｺﾞｼｯｸM-PRO" pitchFamily="50" charset="-128"/>
              </a:rPr>
              <a:t>不快感が</a:t>
            </a:r>
            <a:r>
              <a:rPr lang="ja-JP" altLang="en-US" sz="2200" b="1" dirty="0">
                <a:latin typeface="HG丸ｺﾞｼｯｸM-PRO" pitchFamily="50" charset="-128"/>
                <a:ea typeface="HG丸ｺﾞｼｯｸM-PRO" pitchFamily="50" charset="-128"/>
              </a:rPr>
              <a:t>少ない</a:t>
            </a:r>
            <a:r>
              <a:rPr lang="ja-JP" altLang="en-US" sz="2200" b="1" dirty="0" err="1">
                <a:latin typeface="HG丸ｺﾞｼｯｸM-PRO" pitchFamily="50" charset="-128"/>
                <a:ea typeface="HG丸ｺﾞｼｯｸM-PRO" pitchFamily="50" charset="-128"/>
              </a:rPr>
              <a:t>や</a:t>
            </a:r>
            <a:r>
              <a:rPr lang="ja-JP" altLang="en-US" sz="2200" b="1" dirty="0" smtClean="0">
                <a:latin typeface="HG丸ｺﾞｼｯｸM-PRO" pitchFamily="50" charset="-128"/>
                <a:ea typeface="HG丸ｺﾞｼｯｸM-PRO" pitchFamily="50" charset="-128"/>
              </a:rPr>
              <a:t>リ方で、細かい所まで</a:t>
            </a:r>
            <a:endParaRPr lang="en-US" altLang="ja-JP" sz="2200" b="1" dirty="0" smtClean="0">
              <a:latin typeface="HG丸ｺﾞｼｯｸM-PRO" pitchFamily="50" charset="-128"/>
              <a:ea typeface="HG丸ｺﾞｼｯｸM-PRO" pitchFamily="50" charset="-128"/>
            </a:endParaRPr>
          </a:p>
          <a:p>
            <a:pPr marL="0" indent="0">
              <a:buFont typeface="Arial" pitchFamily="34" charset="0"/>
              <a:buNone/>
            </a:pPr>
            <a:r>
              <a:rPr lang="ja-JP" altLang="en-US" sz="2200" b="1" dirty="0" smtClean="0">
                <a:latin typeface="HG丸ｺﾞｼｯｸM-PRO" pitchFamily="50" charset="-128"/>
                <a:ea typeface="HG丸ｺﾞｼｯｸM-PRO" pitchFamily="50" charset="-128"/>
              </a:rPr>
              <a:t>ケアできたらと思う。</a:t>
            </a:r>
            <a:endParaRPr lang="en-US" altLang="ja-JP" sz="2200" b="1" dirty="0" smtClean="0">
              <a:latin typeface="HG丸ｺﾞｼｯｸM-PRO" pitchFamily="50" charset="-128"/>
              <a:ea typeface="HG丸ｺﾞｼｯｸM-PRO" pitchFamily="50" charset="-128"/>
            </a:endParaRPr>
          </a:p>
          <a:p>
            <a:pPr marL="0" indent="0">
              <a:buFont typeface="Arial" pitchFamily="34" charset="0"/>
              <a:buNone/>
            </a:pPr>
            <a:endParaRPr lang="en-US" altLang="ja-JP" sz="26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7" y="2808696"/>
            <a:ext cx="2998267" cy="212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656" y="4291666"/>
            <a:ext cx="2994832"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1"/>
          <p:cNvSpPr txBox="1">
            <a:spLocks/>
          </p:cNvSpPr>
          <p:nvPr/>
        </p:nvSpPr>
        <p:spPr>
          <a:xfrm>
            <a:off x="5364088" y="6303029"/>
            <a:ext cx="3600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b="1" dirty="0" smtClean="0">
                <a:solidFill>
                  <a:schemeClr val="tx1"/>
                </a:solidFill>
                <a:latin typeface="+mn-ea"/>
              </a:rPr>
              <a:t>【</a:t>
            </a:r>
            <a:r>
              <a:rPr lang="ja-JP" altLang="en-US" sz="1600" b="1" dirty="0" smtClean="0">
                <a:solidFill>
                  <a:schemeClr val="tx1"/>
                </a:solidFill>
                <a:latin typeface="+mn-ea"/>
              </a:rPr>
              <a:t>講演と実技指導</a:t>
            </a:r>
            <a:r>
              <a:rPr lang="en-US" altLang="ja-JP" sz="1600" b="1" dirty="0" smtClean="0">
                <a:solidFill>
                  <a:schemeClr val="tx1"/>
                </a:solidFill>
                <a:latin typeface="+mn-ea"/>
              </a:rPr>
              <a:t>】</a:t>
            </a:r>
            <a:endParaRPr lang="ja-JP" altLang="en-US" sz="1600" b="1" dirty="0">
              <a:solidFill>
                <a:schemeClr val="tx1"/>
              </a:solidFill>
              <a:latin typeface="+mn-ea"/>
            </a:endParaRPr>
          </a:p>
        </p:txBody>
      </p:sp>
      <p:sp>
        <p:nvSpPr>
          <p:cNvPr id="4" name="正方形/長方形 3"/>
          <p:cNvSpPr/>
          <p:nvPr/>
        </p:nvSpPr>
        <p:spPr>
          <a:xfrm>
            <a:off x="395536" y="238461"/>
            <a:ext cx="496855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800" dirty="0" smtClean="0">
                <a:solidFill>
                  <a:srgbClr val="0000FF"/>
                </a:solidFill>
              </a:rPr>
              <a:t>（３）課題</a:t>
            </a:r>
            <a:r>
              <a:rPr lang="en-US" altLang="ja-JP" sz="2800" dirty="0">
                <a:solidFill>
                  <a:srgbClr val="0000FF"/>
                </a:solidFill>
              </a:rPr>
              <a:t>3</a:t>
            </a:r>
            <a:r>
              <a:rPr lang="ja-JP" altLang="en-US" sz="2800" dirty="0">
                <a:solidFill>
                  <a:srgbClr val="0000FF"/>
                </a:solidFill>
              </a:rPr>
              <a:t>：口腔ケア研修会</a:t>
            </a:r>
            <a:endParaRPr lang="en-US" altLang="ja-JP" sz="2800" dirty="0">
              <a:solidFill>
                <a:srgbClr val="0000FF"/>
              </a:solidFill>
            </a:endParaRPr>
          </a:p>
        </p:txBody>
      </p:sp>
    </p:spTree>
    <p:extLst>
      <p:ext uri="{BB962C8B-B14F-4D97-AF65-F5344CB8AC3E}">
        <p14:creationId xmlns:p14="http://schemas.microsoft.com/office/powerpoint/2010/main" val="2845396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sp>
        <p:nvSpPr>
          <p:cNvPr id="5" name="タイトル 1"/>
          <p:cNvSpPr txBox="1">
            <a:spLocks/>
          </p:cNvSpPr>
          <p:nvPr/>
        </p:nvSpPr>
        <p:spPr>
          <a:xfrm>
            <a:off x="130424" y="829862"/>
            <a:ext cx="8229600" cy="56207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t>平成２３年度　須高地域医療福祉シンポジウム</a:t>
            </a:r>
            <a:endParaRPr lang="ja-JP" altLang="en-US" sz="24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73992"/>
            <a:ext cx="7632848"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p:cNvSpPr txBox="1">
            <a:spLocks/>
          </p:cNvSpPr>
          <p:nvPr/>
        </p:nvSpPr>
        <p:spPr>
          <a:xfrm>
            <a:off x="35910" y="209625"/>
            <a:ext cx="8229600" cy="425053"/>
          </a:xfrm>
          <a:prstGeom prst="rect">
            <a:avLst/>
          </a:prstGeom>
        </p:spPr>
        <p:txBody>
          <a:bodyPr>
            <a:normAutofit fontScale="5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t>　　</a:t>
            </a:r>
            <a:r>
              <a:rPr lang="ja-JP" altLang="en-US" sz="4500" b="1" dirty="0" smtClean="0">
                <a:solidFill>
                  <a:srgbClr val="0000FF"/>
                </a:solidFill>
                <a:latin typeface="HGPｺﾞｼｯｸE" pitchFamily="50" charset="-128"/>
                <a:ea typeface="HGPｺﾞｼｯｸE" pitchFamily="50" charset="-128"/>
              </a:rPr>
              <a:t>キ　地域住民への普及啓発</a:t>
            </a:r>
            <a:endParaRPr lang="ja-JP" altLang="en-US" sz="4500" b="1" dirty="0">
              <a:solidFill>
                <a:srgbClr val="0000FF"/>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3100576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Autofit/>
          </a:bodyPr>
          <a:lstStyle/>
          <a:p>
            <a:r>
              <a:rPr kumimoji="1" lang="ja-JP" altLang="en-US" sz="3200" dirty="0" smtClean="0"/>
              <a:t>平成２４年度須高地域医療福祉を考える集い</a:t>
            </a:r>
            <a:endParaRPr kumimoji="1" lang="ja-JP" altLang="en-US" sz="3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848872" cy="519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789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fontScale="90000"/>
          </a:bodyPr>
          <a:lstStyle/>
          <a:p>
            <a:pPr algn="l"/>
            <a:r>
              <a:rPr kumimoji="1" lang="ja-JP" altLang="en-US" sz="3200" b="1" dirty="0" smtClean="0">
                <a:solidFill>
                  <a:schemeClr val="accent4">
                    <a:lumMod val="50000"/>
                  </a:schemeClr>
                </a:solidFill>
              </a:rPr>
              <a:t>一人ひとりが望む最期を支えるために</a:t>
            </a:r>
            <a:r>
              <a:rPr kumimoji="1" lang="en-US" altLang="ja-JP" sz="3200" b="1" dirty="0" smtClean="0">
                <a:solidFill>
                  <a:schemeClr val="accent4">
                    <a:lumMod val="50000"/>
                  </a:schemeClr>
                </a:solidFill>
              </a:rPr>
              <a:t/>
            </a:r>
            <a:br>
              <a:rPr kumimoji="1" lang="en-US" altLang="ja-JP" sz="3200" b="1" dirty="0" smtClean="0">
                <a:solidFill>
                  <a:schemeClr val="accent4">
                    <a:lumMod val="50000"/>
                  </a:schemeClr>
                </a:solidFill>
              </a:rPr>
            </a:br>
            <a:r>
              <a:rPr kumimoji="1" lang="ja-JP" altLang="en-US" sz="3200" b="1" dirty="0" smtClean="0">
                <a:solidFill>
                  <a:schemeClr val="accent4">
                    <a:lumMod val="50000"/>
                  </a:schemeClr>
                </a:solidFill>
              </a:rPr>
              <a:t>　　　　　　　　</a:t>
            </a:r>
            <a:r>
              <a:rPr lang="ja-JP" altLang="en-US" sz="3200" b="1" dirty="0" smtClean="0">
                <a:solidFill>
                  <a:schemeClr val="accent4">
                    <a:lumMod val="50000"/>
                  </a:schemeClr>
                </a:solidFill>
              </a:rPr>
              <a:t>リビング・ウィルの文化を育もう</a:t>
            </a:r>
            <a:endParaRPr kumimoji="1" lang="ja-JP" altLang="en-US" sz="3200" b="1" dirty="0">
              <a:solidFill>
                <a:schemeClr val="accent4">
                  <a:lumMod val="50000"/>
                </a:schemeClr>
              </a:solidFill>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4" y="2852936"/>
            <a:ext cx="4172281" cy="3699030"/>
          </a:xfrm>
        </p:spPr>
      </p:pic>
      <p:sp>
        <p:nvSpPr>
          <p:cNvPr id="9" name="角丸四角形 8"/>
          <p:cNvSpPr/>
          <p:nvPr/>
        </p:nvSpPr>
        <p:spPr>
          <a:xfrm>
            <a:off x="539552" y="1268760"/>
            <a:ext cx="8136904" cy="9361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b="1" dirty="0" smtClean="0">
              <a:solidFill>
                <a:schemeClr val="tx2">
                  <a:lumMod val="50000"/>
                </a:schemeClr>
              </a:solidFill>
            </a:endParaRPr>
          </a:p>
          <a:p>
            <a:endParaRPr lang="en-US" altLang="ja-JP" sz="2000" b="1" dirty="0" smtClean="0">
              <a:solidFill>
                <a:schemeClr val="tx2">
                  <a:lumMod val="50000"/>
                </a:schemeClr>
              </a:solidFill>
            </a:endParaRPr>
          </a:p>
          <a:p>
            <a:r>
              <a:rPr lang="ja-JP" altLang="en-US" sz="2000" b="1" dirty="0">
                <a:solidFill>
                  <a:schemeClr val="tx2">
                    <a:lumMod val="50000"/>
                  </a:schemeClr>
                </a:solidFill>
              </a:rPr>
              <a:t>　</a:t>
            </a:r>
            <a:r>
              <a:rPr lang="ja-JP" altLang="en-US" sz="2000" b="1" dirty="0" smtClean="0">
                <a:solidFill>
                  <a:schemeClr val="tx2">
                    <a:lumMod val="50000"/>
                  </a:schemeClr>
                </a:solidFill>
              </a:rPr>
              <a:t>　</a:t>
            </a:r>
            <a:r>
              <a:rPr lang="ja-JP" altLang="en-US" sz="2000" b="1" dirty="0" smtClean="0">
                <a:solidFill>
                  <a:schemeClr val="tx1"/>
                </a:solidFill>
              </a:rPr>
              <a:t>須高地域統一の</a:t>
            </a:r>
            <a:endParaRPr lang="en-US" altLang="ja-JP" sz="2000" b="1" dirty="0" smtClean="0">
              <a:solidFill>
                <a:schemeClr val="tx1"/>
              </a:solidFill>
            </a:endParaRPr>
          </a:p>
          <a:p>
            <a:r>
              <a:rPr lang="ja-JP" altLang="en-US" sz="2000" b="1" dirty="0">
                <a:solidFill>
                  <a:schemeClr val="tx1"/>
                </a:solidFill>
              </a:rPr>
              <a:t>　</a:t>
            </a:r>
            <a:r>
              <a:rPr lang="ja-JP" altLang="en-US" sz="2000" b="1" dirty="0" smtClean="0">
                <a:solidFill>
                  <a:schemeClr val="tx1"/>
                </a:solidFill>
              </a:rPr>
              <a:t>　　　　　　「終末期医療・ケアについての生前の　意思表明」書の作成</a:t>
            </a:r>
            <a:endParaRPr lang="en-US" altLang="ja-JP" sz="2000" b="1" dirty="0" smtClean="0">
              <a:solidFill>
                <a:schemeClr val="tx1"/>
              </a:solidFill>
            </a:endParaRPr>
          </a:p>
          <a:p>
            <a:r>
              <a:rPr lang="ja-JP" altLang="en-US" sz="2000" b="1" dirty="0" smtClean="0">
                <a:solidFill>
                  <a:schemeClr val="tx1"/>
                </a:solidFill>
              </a:rPr>
              <a:t>　　　　　　　　　　　　</a:t>
            </a:r>
            <a:endParaRPr lang="en-US" altLang="ja-JP" sz="2000" b="1" dirty="0" smtClean="0">
              <a:solidFill>
                <a:schemeClr val="tx1"/>
              </a:solidFill>
            </a:endParaRPr>
          </a:p>
          <a:p>
            <a:endParaRPr lang="en-US" altLang="ja-JP" sz="2000" b="1" dirty="0" smtClean="0">
              <a:solidFill>
                <a:schemeClr val="tx2">
                  <a:lumMod val="50000"/>
                </a:schemeClr>
              </a:solidFill>
            </a:endParaRPr>
          </a:p>
          <a:p>
            <a:pPr algn="ctr"/>
            <a:endParaRPr kumimoji="1" lang="ja-JP" altLang="en-US" b="1" dirty="0">
              <a:solidFill>
                <a:schemeClr val="tx2">
                  <a:lumMod val="50000"/>
                </a:schemeClr>
              </a:solidFill>
            </a:endParaRPr>
          </a:p>
        </p:txBody>
      </p:sp>
      <p:sp>
        <p:nvSpPr>
          <p:cNvPr id="6" name="テキスト ボックス 5"/>
          <p:cNvSpPr txBox="1"/>
          <p:nvPr/>
        </p:nvSpPr>
        <p:spPr>
          <a:xfrm>
            <a:off x="4608004" y="2636912"/>
            <a:ext cx="4284476" cy="3785652"/>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000" b="1" dirty="0" smtClean="0">
                <a:solidFill>
                  <a:srgbClr val="0000CC"/>
                </a:solidFill>
                <a:latin typeface="HG丸ｺﾞｼｯｸM-PRO" pitchFamily="50" charset="-128"/>
                <a:ea typeface="HG丸ｺﾞｼｯｸM-PRO" pitchFamily="50" charset="-128"/>
              </a:rPr>
              <a:t>特徴</a:t>
            </a:r>
            <a:endParaRPr kumimoji="1" lang="en-US" altLang="ja-JP" sz="2000" b="1" dirty="0" smtClean="0">
              <a:solidFill>
                <a:srgbClr val="0000CC"/>
              </a:solidFill>
              <a:latin typeface="HG丸ｺﾞｼｯｸM-PRO" pitchFamily="50" charset="-128"/>
              <a:ea typeface="HG丸ｺﾞｼｯｸM-PRO" pitchFamily="50" charset="-128"/>
            </a:endParaRPr>
          </a:p>
          <a:p>
            <a:r>
              <a:rPr lang="ja-JP" altLang="en-US" sz="2000" b="1" dirty="0" smtClean="0">
                <a:solidFill>
                  <a:srgbClr val="0000CC"/>
                </a:solidFill>
                <a:latin typeface="HG丸ｺﾞｼｯｸM-PRO" pitchFamily="50" charset="-128"/>
                <a:ea typeface="HG丸ｺﾞｼｯｸM-PRO" pitchFamily="50" charset="-128"/>
              </a:rPr>
              <a:t>①　法的な根拠はありません。</a:t>
            </a:r>
            <a:endParaRPr lang="en-US" altLang="ja-JP" sz="2000" b="1" dirty="0" smtClean="0">
              <a:solidFill>
                <a:srgbClr val="0000CC"/>
              </a:solidFill>
              <a:latin typeface="HG丸ｺﾞｼｯｸM-PRO" pitchFamily="50" charset="-128"/>
              <a:ea typeface="HG丸ｺﾞｼｯｸM-PRO" pitchFamily="50" charset="-128"/>
            </a:endParaRPr>
          </a:p>
          <a:p>
            <a:r>
              <a:rPr kumimoji="1" lang="ja-JP" altLang="en-US" sz="2000" b="1" dirty="0" smtClean="0">
                <a:solidFill>
                  <a:srgbClr val="0000CC"/>
                </a:solidFill>
                <a:latin typeface="HG丸ｺﾞｼｯｸM-PRO" pitchFamily="50" charset="-128"/>
                <a:ea typeface="HG丸ｺﾞｼｯｸM-PRO" pitchFamily="50" charset="-128"/>
              </a:rPr>
              <a:t>②　何回も書き換えることが</a:t>
            </a:r>
            <a:r>
              <a:rPr lang="ja-JP" altLang="en-US" sz="2000" b="1" dirty="0" smtClean="0">
                <a:solidFill>
                  <a:srgbClr val="0000CC"/>
                </a:solidFill>
                <a:latin typeface="HG丸ｺﾞｼｯｸM-PRO" pitchFamily="50" charset="-128"/>
                <a:ea typeface="HG丸ｺﾞｼｯｸM-PRO" pitchFamily="50" charset="-128"/>
              </a:rPr>
              <a:t>できま　　す。（気持ちが揺れるのは当然です。）</a:t>
            </a:r>
            <a:endParaRPr lang="en-US" altLang="ja-JP" sz="2000" b="1" dirty="0" smtClean="0">
              <a:solidFill>
                <a:srgbClr val="0000CC"/>
              </a:solidFill>
              <a:latin typeface="HG丸ｺﾞｼｯｸM-PRO" pitchFamily="50" charset="-128"/>
              <a:ea typeface="HG丸ｺﾞｼｯｸM-PRO" pitchFamily="50" charset="-128"/>
            </a:endParaRPr>
          </a:p>
          <a:p>
            <a:r>
              <a:rPr kumimoji="1" lang="ja-JP" altLang="en-US" sz="2000" b="1" dirty="0" smtClean="0">
                <a:solidFill>
                  <a:srgbClr val="0000CC"/>
                </a:solidFill>
                <a:latin typeface="HG丸ｺﾞｼｯｸM-PRO" pitchFamily="50" charset="-128"/>
                <a:ea typeface="HG丸ｺﾞｼｯｸM-PRO" pitchFamily="50" charset="-128"/>
              </a:rPr>
              <a:t>③　元気なときに自分の最期の迎え方を考えることは「良く生きる」ことにつながります。</a:t>
            </a:r>
            <a:endParaRPr kumimoji="1" lang="en-US" altLang="ja-JP" sz="2000" b="1" dirty="0" smtClean="0">
              <a:solidFill>
                <a:srgbClr val="0000CC"/>
              </a:solidFill>
              <a:latin typeface="HG丸ｺﾞｼｯｸM-PRO" pitchFamily="50" charset="-128"/>
              <a:ea typeface="HG丸ｺﾞｼｯｸM-PRO" pitchFamily="50" charset="-128"/>
            </a:endParaRPr>
          </a:p>
          <a:p>
            <a:r>
              <a:rPr lang="ja-JP" altLang="en-US" sz="2000" b="1" dirty="0" smtClean="0">
                <a:solidFill>
                  <a:srgbClr val="0000CC"/>
                </a:solidFill>
                <a:latin typeface="HG丸ｺﾞｼｯｸM-PRO" pitchFamily="50" charset="-128"/>
                <a:ea typeface="HG丸ｺﾞｼｯｸM-PRO" pitchFamily="50" charset="-128"/>
              </a:rPr>
              <a:t>④　これを、一つのツールとして、家族と話し合うきっかけとしてください。</a:t>
            </a:r>
            <a:endParaRPr lang="en-US" altLang="ja-JP" sz="2000" b="1" dirty="0" smtClean="0">
              <a:solidFill>
                <a:srgbClr val="0000CC"/>
              </a:solidFill>
              <a:latin typeface="HG丸ｺﾞｼｯｸM-PRO" pitchFamily="50" charset="-128"/>
              <a:ea typeface="HG丸ｺﾞｼｯｸM-PRO" pitchFamily="50" charset="-128"/>
            </a:endParaRPr>
          </a:p>
          <a:p>
            <a:r>
              <a:rPr kumimoji="1" lang="ja-JP" altLang="en-US" sz="2000" b="1" dirty="0" smtClean="0">
                <a:solidFill>
                  <a:srgbClr val="0000CC"/>
                </a:solidFill>
                <a:latin typeface="HG丸ｺﾞｼｯｸM-PRO" pitchFamily="50" charset="-128"/>
                <a:ea typeface="HG丸ｺﾞｼｯｸM-PRO" pitchFamily="50" charset="-128"/>
              </a:rPr>
              <a:t>⑤　携帯カードもついています。</a:t>
            </a:r>
            <a:endParaRPr kumimoji="1" lang="ja-JP" altLang="en-US" sz="2000" b="1" dirty="0">
              <a:solidFill>
                <a:srgbClr val="0000CC"/>
              </a:solidFill>
              <a:latin typeface="HG丸ｺﾞｼｯｸM-PRO" pitchFamily="50" charset="-128"/>
              <a:ea typeface="HG丸ｺﾞｼｯｸM-PRO" pitchFamily="50" charset="-128"/>
            </a:endParaRPr>
          </a:p>
        </p:txBody>
      </p:sp>
      <p:sp>
        <p:nvSpPr>
          <p:cNvPr id="10" name="テキスト ボックス 9"/>
          <p:cNvSpPr txBox="1"/>
          <p:nvPr/>
        </p:nvSpPr>
        <p:spPr>
          <a:xfrm>
            <a:off x="539552" y="2430364"/>
            <a:ext cx="3384376" cy="400110"/>
          </a:xfrm>
          <a:prstGeom prst="rect">
            <a:avLst/>
          </a:prstGeom>
          <a:noFill/>
        </p:spPr>
        <p:txBody>
          <a:bodyPr wrap="square" rtlCol="0">
            <a:spAutoFit/>
          </a:bodyPr>
          <a:lstStyle/>
          <a:p>
            <a:r>
              <a:rPr kumimoji="1" lang="ja-JP" altLang="en-US" sz="2000" b="1" dirty="0" smtClean="0"/>
              <a:t>実績：</a:t>
            </a:r>
            <a:r>
              <a:rPr kumimoji="1" lang="en-US" altLang="ja-JP" sz="2000" b="1" dirty="0" smtClean="0"/>
              <a:t>1800</a:t>
            </a:r>
            <a:r>
              <a:rPr kumimoji="1" lang="ja-JP" altLang="en-US" sz="2000" b="1" dirty="0" smtClean="0"/>
              <a:t>部配布</a:t>
            </a:r>
            <a:endParaRPr kumimoji="1" lang="ja-JP" altLang="en-US" sz="2000" b="1" dirty="0"/>
          </a:p>
        </p:txBody>
      </p:sp>
    </p:spTree>
    <p:extLst>
      <p:ext uri="{BB962C8B-B14F-4D97-AF65-F5344CB8AC3E}">
        <p14:creationId xmlns:p14="http://schemas.microsoft.com/office/powerpoint/2010/main" val="628564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716016" y="2852936"/>
            <a:ext cx="4031940" cy="389911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143508" y="332656"/>
            <a:ext cx="8856984" cy="2376264"/>
          </a:xfrm>
        </p:spPr>
        <p:txBody>
          <a:bodyPr wrap="none">
            <a:noAutofit/>
          </a:bodyPr>
          <a:lstStyle/>
          <a:p>
            <a:pPr marL="0" indent="0">
              <a:buNone/>
            </a:pPr>
            <a:r>
              <a:rPr lang="ja-JP" altLang="en-US" sz="2800" dirty="0" smtClean="0"/>
              <a:t>平成</a:t>
            </a:r>
            <a:r>
              <a:rPr lang="en-US" altLang="ja-JP" sz="2800" dirty="0" smtClean="0"/>
              <a:t>25</a:t>
            </a:r>
            <a:r>
              <a:rPr lang="ja-JP" altLang="en-US" sz="2800" dirty="0" smtClean="0"/>
              <a:t>年度</a:t>
            </a:r>
            <a:r>
              <a:rPr lang="en-US" altLang="ja-JP" sz="2800" dirty="0" smtClean="0"/>
              <a:t>『</a:t>
            </a:r>
            <a:r>
              <a:rPr kumimoji="1" lang="ja-JP" altLang="en-US" sz="2800" dirty="0" smtClean="0"/>
              <a:t>須高地域医療福祉を考える集い</a:t>
            </a:r>
            <a:r>
              <a:rPr kumimoji="1" lang="en-US" altLang="ja-JP" sz="2800" dirty="0" smtClean="0"/>
              <a:t>』</a:t>
            </a:r>
          </a:p>
          <a:p>
            <a:pPr marL="0" indent="0">
              <a:buNone/>
            </a:pPr>
            <a:r>
              <a:rPr lang="ja-JP" altLang="en-US" dirty="0" smtClean="0"/>
              <a:t>　</a:t>
            </a:r>
            <a:r>
              <a:rPr lang="ja-JP" altLang="en-US" sz="2800" dirty="0" smtClean="0"/>
              <a:t>平成</a:t>
            </a:r>
            <a:r>
              <a:rPr lang="en-US" altLang="ja-JP" sz="2800" dirty="0"/>
              <a:t>26</a:t>
            </a:r>
            <a:r>
              <a:rPr lang="ja-JP" altLang="en-US" sz="2800" dirty="0"/>
              <a:t>年</a:t>
            </a:r>
            <a:r>
              <a:rPr lang="en-US" altLang="ja-JP" sz="2800" dirty="0"/>
              <a:t>1</a:t>
            </a:r>
            <a:r>
              <a:rPr lang="ja-JP" altLang="en-US" sz="2800" dirty="0"/>
              <a:t>月</a:t>
            </a:r>
            <a:r>
              <a:rPr lang="en-US" altLang="ja-JP" sz="2800" dirty="0"/>
              <a:t>25</a:t>
            </a:r>
            <a:r>
              <a:rPr lang="ja-JP" altLang="en-US" sz="2800" dirty="0"/>
              <a:t>日（土</a:t>
            </a:r>
            <a:r>
              <a:rPr lang="ja-JP" altLang="en-US" sz="2800" dirty="0" smtClean="0"/>
              <a:t>）　</a:t>
            </a:r>
            <a:r>
              <a:rPr lang="ja-JP" altLang="en-US" sz="2800" u="heavy" dirty="0" smtClean="0"/>
              <a:t>参加者　９２名</a:t>
            </a:r>
            <a:r>
              <a:rPr lang="ja-JP" altLang="en-US" sz="2000" b="1" u="heavy" dirty="0" smtClean="0"/>
              <a:t>（６０代が最も多かった）</a:t>
            </a:r>
            <a:endParaRPr kumimoji="1" lang="en-US" altLang="ja-JP" sz="2000" b="1" u="heavy" dirty="0" smtClean="0"/>
          </a:p>
          <a:p>
            <a:pPr marL="0" indent="0">
              <a:buNone/>
            </a:pPr>
            <a:r>
              <a:rPr lang="ja-JP" altLang="en-US" b="1" dirty="0"/>
              <a:t>　</a:t>
            </a:r>
            <a:r>
              <a:rPr lang="en-US" altLang="ja-JP" dirty="0" smtClean="0"/>
              <a:t>【</a:t>
            </a:r>
            <a:r>
              <a:rPr lang="ja-JP" altLang="en-US" dirty="0" smtClean="0"/>
              <a:t>テーマ</a:t>
            </a:r>
            <a:r>
              <a:rPr lang="en-US" altLang="ja-JP" dirty="0" smtClean="0"/>
              <a:t>】</a:t>
            </a:r>
            <a:r>
              <a:rPr lang="ja-JP" altLang="en-US" dirty="0" smtClean="0"/>
              <a:t>　</a:t>
            </a:r>
            <a:endParaRPr lang="en-US" altLang="ja-JP" dirty="0" smtClean="0"/>
          </a:p>
          <a:p>
            <a:pPr marL="0" indent="0">
              <a:buNone/>
            </a:pPr>
            <a:r>
              <a:rPr lang="ja-JP" altLang="en-US" dirty="0"/>
              <a:t>　</a:t>
            </a:r>
            <a:r>
              <a:rPr lang="ja-JP" altLang="en-US" dirty="0" smtClean="0"/>
              <a:t>「知っておくと安心！在宅療養と介護に</a:t>
            </a:r>
            <a:r>
              <a:rPr lang="ja-JP" altLang="en-US" dirty="0"/>
              <a:t>ついて</a:t>
            </a:r>
            <a:r>
              <a:rPr lang="ja-JP" altLang="en-US" dirty="0" smtClean="0"/>
              <a:t>」</a:t>
            </a:r>
            <a:endParaRPr lang="en-US" altLang="ja-JP" dirty="0" smtClean="0"/>
          </a:p>
          <a:p>
            <a:pPr marL="0" indent="0">
              <a:buNone/>
            </a:pPr>
            <a:endParaRPr lang="en-US" altLang="ja-JP" dirty="0"/>
          </a:p>
          <a:p>
            <a:pPr marL="0" indent="0">
              <a:buNone/>
            </a:pPr>
            <a:endParaRPr lang="ja-JP" altLang="en-US" sz="2800" dirty="0"/>
          </a:p>
          <a:p>
            <a:pPr marL="0" indent="0">
              <a:buNone/>
            </a:pPr>
            <a:endParaRPr lang="en-US" altLang="ja-JP" sz="2800" dirty="0" smtClean="0"/>
          </a:p>
          <a:p>
            <a:pPr marL="0" indent="0">
              <a:buNone/>
            </a:pPr>
            <a:endParaRPr kumimoji="1" lang="en-US" altLang="ja-JP" sz="2800" dirty="0" smtClean="0"/>
          </a:p>
          <a:p>
            <a:pPr marL="0" indent="0">
              <a:buNone/>
            </a:pPr>
            <a:r>
              <a:rPr lang="ja-JP" altLang="en-US" dirty="0"/>
              <a:t>　</a:t>
            </a:r>
            <a:r>
              <a:rPr lang="ja-JP" altLang="en-US" dirty="0" smtClean="0"/>
              <a:t>　</a:t>
            </a:r>
            <a:endParaRPr lang="en-US" altLang="ja-JP" dirty="0" smtClean="0"/>
          </a:p>
          <a:p>
            <a:pPr marL="0" indent="0">
              <a:buNone/>
            </a:pPr>
            <a:endParaRPr kumimoji="1" lang="ja-JP" altLang="en-US" dirty="0"/>
          </a:p>
        </p:txBody>
      </p:sp>
      <p:sp>
        <p:nvSpPr>
          <p:cNvPr id="4" name="テキスト ボックス 3"/>
          <p:cNvSpPr txBox="1"/>
          <p:nvPr/>
        </p:nvSpPr>
        <p:spPr>
          <a:xfrm>
            <a:off x="251520" y="2996952"/>
            <a:ext cx="4320480" cy="2554545"/>
          </a:xfrm>
          <a:prstGeom prst="rect">
            <a:avLst/>
          </a:prstGeom>
          <a:solidFill>
            <a:schemeClr val="accent2">
              <a:lumMod val="40000"/>
              <a:lumOff val="60000"/>
            </a:schemeClr>
          </a:solidFill>
        </p:spPr>
        <p:txBody>
          <a:bodyPr wrap="square" rtlCol="0">
            <a:spAutoFit/>
          </a:bodyPr>
          <a:lstStyle/>
          <a:p>
            <a:r>
              <a:rPr kumimoji="1" lang="ja-JP" altLang="en-US" dirty="0" smtClean="0"/>
              <a:t>　</a:t>
            </a:r>
            <a:r>
              <a:rPr kumimoji="1" lang="en-US" altLang="ja-JP" sz="2400" b="1" dirty="0" smtClean="0"/>
              <a:t>【</a:t>
            </a:r>
            <a:r>
              <a:rPr kumimoji="1" lang="ja-JP" altLang="en-US" sz="2400" b="1" dirty="0" smtClean="0"/>
              <a:t>第２専門委員による　リレートーク</a:t>
            </a:r>
            <a:r>
              <a:rPr kumimoji="1" lang="en-US" altLang="ja-JP" sz="2400" b="1" dirty="0" smtClean="0"/>
              <a:t>】</a:t>
            </a:r>
          </a:p>
          <a:p>
            <a:r>
              <a:rPr lang="ja-JP" altLang="en-US" dirty="0"/>
              <a:t>　</a:t>
            </a:r>
            <a:r>
              <a:rPr lang="ja-JP" altLang="en-US" sz="2400" b="1" dirty="0" smtClean="0"/>
              <a:t>「安心して在宅療養・介護ができるようにサービスや相談窓口を知ろう」</a:t>
            </a:r>
            <a:endParaRPr lang="en-US" altLang="ja-JP" sz="2400" b="1" dirty="0" smtClean="0"/>
          </a:p>
          <a:p>
            <a:endParaRPr kumimoji="1" lang="en-US" altLang="ja-JP" sz="2000" b="1" dirty="0" smtClean="0"/>
          </a:p>
          <a:p>
            <a:endParaRPr kumimoji="1" lang="ja-JP" altLang="en-US" sz="2000" b="1"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35</a:t>
            </a:fld>
            <a:endParaRPr kumimoji="1" lang="ja-JP"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782" y="3130290"/>
            <a:ext cx="3672408" cy="287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004048" y="6017278"/>
            <a:ext cx="3672408" cy="369332"/>
          </a:xfrm>
          <a:prstGeom prst="rect">
            <a:avLst/>
          </a:prstGeom>
          <a:noFill/>
        </p:spPr>
        <p:txBody>
          <a:bodyPr wrap="square" rtlCol="0">
            <a:spAutoFit/>
          </a:bodyPr>
          <a:lstStyle/>
          <a:p>
            <a:r>
              <a:rPr kumimoji="1" lang="ja-JP" altLang="en-US" b="1" dirty="0" smtClean="0"/>
              <a:t>診療所医師　須高医師会副会長</a:t>
            </a:r>
            <a:endParaRPr kumimoji="1" lang="ja-JP" altLang="en-US" b="1" dirty="0"/>
          </a:p>
        </p:txBody>
      </p:sp>
    </p:spTree>
    <p:extLst>
      <p:ext uri="{BB962C8B-B14F-4D97-AF65-F5344CB8AC3E}">
        <p14:creationId xmlns:p14="http://schemas.microsoft.com/office/powerpoint/2010/main" val="2638166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88640"/>
            <a:ext cx="8712968" cy="2304256"/>
          </a:xfrm>
        </p:spPr>
        <p:txBody>
          <a:bodyPr>
            <a:normAutofit lnSpcReduction="10000"/>
          </a:bodyPr>
          <a:lstStyle/>
          <a:p>
            <a:pPr marL="0" indent="0">
              <a:buNone/>
            </a:pPr>
            <a:r>
              <a:rPr kumimoji="1" lang="en-US" altLang="ja-JP" sz="2800" dirty="0" smtClean="0">
                <a:solidFill>
                  <a:srgbClr val="0000CC"/>
                </a:solidFill>
              </a:rPr>
              <a:t>｢</a:t>
            </a:r>
            <a:r>
              <a:rPr kumimoji="1" lang="ja-JP" altLang="en-US" sz="2800" dirty="0" smtClean="0">
                <a:solidFill>
                  <a:srgbClr val="0000CC"/>
                </a:solidFill>
              </a:rPr>
              <a:t>知っておくと安心</a:t>
            </a:r>
            <a:r>
              <a:rPr kumimoji="1" lang="en-US" altLang="ja-JP" sz="2800" dirty="0" smtClean="0">
                <a:solidFill>
                  <a:srgbClr val="0000CC"/>
                </a:solidFill>
              </a:rPr>
              <a:t>!</a:t>
            </a:r>
            <a:r>
              <a:rPr kumimoji="1" lang="ja-JP" altLang="en-US" sz="2800" dirty="0" smtClean="0">
                <a:solidFill>
                  <a:srgbClr val="0000CC"/>
                </a:solidFill>
              </a:rPr>
              <a:t>在宅療養と介護について</a:t>
            </a:r>
            <a:r>
              <a:rPr kumimoji="1" lang="en-US" altLang="ja-JP" sz="2800" dirty="0" smtClean="0">
                <a:solidFill>
                  <a:srgbClr val="0000CC"/>
                </a:solidFill>
              </a:rPr>
              <a:t>｣DVD</a:t>
            </a:r>
            <a:r>
              <a:rPr kumimoji="1" lang="ja-JP" altLang="en-US" sz="2800" dirty="0" smtClean="0">
                <a:solidFill>
                  <a:srgbClr val="0000CC"/>
                </a:solidFill>
              </a:rPr>
              <a:t>作成</a:t>
            </a:r>
            <a:endParaRPr lang="en-US" altLang="ja-JP" sz="2800" dirty="0">
              <a:solidFill>
                <a:srgbClr val="0000CC"/>
              </a:solidFill>
            </a:endParaRPr>
          </a:p>
          <a:p>
            <a:pPr marL="0" indent="0">
              <a:buNone/>
            </a:pPr>
            <a:r>
              <a:rPr lang="ja-JP" altLang="en-US" sz="2600" b="1" dirty="0" smtClean="0">
                <a:latin typeface="HG丸ｺﾞｼｯｸM-PRO" pitchFamily="50" charset="-128"/>
                <a:ea typeface="HG丸ｺﾞｼｯｸM-PRO" pitchFamily="50" charset="-128"/>
              </a:rPr>
              <a:t>・平成２５年度須高地域医療福祉を考える集い</a:t>
            </a:r>
            <a:endParaRPr lang="en-US" altLang="ja-JP" sz="2600" b="1" dirty="0" smtClean="0">
              <a:latin typeface="HG丸ｺﾞｼｯｸM-PRO" pitchFamily="50" charset="-128"/>
              <a:ea typeface="HG丸ｺﾞｼｯｸM-PRO" pitchFamily="50" charset="-128"/>
            </a:endParaRPr>
          </a:p>
          <a:p>
            <a:pPr marL="0" indent="0">
              <a:buNone/>
            </a:pPr>
            <a:r>
              <a:rPr lang="ja-JP" altLang="en-US" sz="2600" b="1" dirty="0" smtClean="0">
                <a:latin typeface="HG丸ｺﾞｼｯｸM-PRO" pitchFamily="50" charset="-128"/>
                <a:ea typeface="HG丸ｺﾞｼｯｸM-PRO" pitchFamily="50" charset="-128"/>
              </a:rPr>
              <a:t>　第２専門委員によるリレートークを</a:t>
            </a:r>
            <a:r>
              <a:rPr lang="en-US" altLang="ja-JP" sz="2600" b="1" dirty="0" smtClean="0">
                <a:latin typeface="HG丸ｺﾞｼｯｸM-PRO" pitchFamily="50" charset="-128"/>
                <a:ea typeface="HG丸ｺﾞｼｯｸM-PRO" pitchFamily="50" charset="-128"/>
              </a:rPr>
              <a:t>DVD</a:t>
            </a:r>
            <a:r>
              <a:rPr lang="ja-JP" altLang="en-US" sz="2600" b="1" dirty="0" smtClean="0">
                <a:latin typeface="HG丸ｺﾞｼｯｸM-PRO" pitchFamily="50" charset="-128"/>
                <a:ea typeface="HG丸ｺﾞｼｯｸM-PRO" pitchFamily="50" charset="-128"/>
              </a:rPr>
              <a:t>化</a:t>
            </a:r>
            <a:endParaRPr lang="en-US" altLang="ja-JP" sz="2600" b="1" dirty="0" smtClean="0">
              <a:latin typeface="HG丸ｺﾞｼｯｸM-PRO" pitchFamily="50" charset="-128"/>
              <a:ea typeface="HG丸ｺﾞｼｯｸM-PRO" pitchFamily="50" charset="-128"/>
            </a:endParaRPr>
          </a:p>
          <a:p>
            <a:pPr marL="0" indent="0">
              <a:buNone/>
            </a:pPr>
            <a:r>
              <a:rPr lang="ja-JP" altLang="en-US" sz="2600" b="1" dirty="0" smtClean="0">
                <a:latin typeface="HG丸ｺﾞｼｯｸM-PRO" pitchFamily="50" charset="-128"/>
                <a:ea typeface="HG丸ｺﾞｼｯｸM-PRO" pitchFamily="50" charset="-128"/>
              </a:rPr>
              <a:t>・在宅療養・介護のサービスや相談窓口などを紹介</a:t>
            </a:r>
            <a:endParaRPr lang="en-US" altLang="ja-JP" sz="2600" b="1" dirty="0" smtClean="0">
              <a:latin typeface="HG丸ｺﾞｼｯｸM-PRO" pitchFamily="50" charset="-128"/>
              <a:ea typeface="HG丸ｺﾞｼｯｸM-PRO" pitchFamily="50" charset="-128"/>
            </a:endParaRPr>
          </a:p>
          <a:p>
            <a:pPr marL="0" indent="0">
              <a:buNone/>
            </a:pPr>
            <a:r>
              <a:rPr kumimoji="1" lang="ja-JP" altLang="en-US" sz="2600" b="1" dirty="0" smtClean="0">
                <a:latin typeface="HG丸ｺﾞｼｯｸM-PRO" pitchFamily="50" charset="-128"/>
                <a:ea typeface="HG丸ｺﾞｼｯｸM-PRO" pitchFamily="50" charset="-128"/>
              </a:rPr>
              <a:t>・住民への啓発や関係者の研修に活用する</a:t>
            </a:r>
            <a:endParaRPr kumimoji="1" lang="ja-JP" altLang="en-US" sz="2600" b="1"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pic>
        <p:nvPicPr>
          <p:cNvPr id="6" name="図 5"/>
          <p:cNvPicPr/>
          <p:nvPr/>
        </p:nvPicPr>
        <p:blipFill rotWithShape="1">
          <a:blip r:embed="rId3"/>
          <a:srcRect l="27904" t="10968" r="26771" b="7044"/>
          <a:stretch/>
        </p:blipFill>
        <p:spPr bwMode="auto">
          <a:xfrm>
            <a:off x="107504" y="3140968"/>
            <a:ext cx="3399651" cy="3508210"/>
          </a:xfrm>
          <a:prstGeom prst="rect">
            <a:avLst/>
          </a:prstGeom>
          <a:ln>
            <a:noFill/>
          </a:ln>
          <a:extLst>
            <a:ext uri="{53640926-AAD7-44D8-BBD7-CCE9431645EC}">
              <a14:shadowObscured xmlns:a14="http://schemas.microsoft.com/office/drawing/2010/main"/>
            </a:ext>
          </a:extLst>
        </p:spPr>
      </p:pic>
      <p:pic>
        <p:nvPicPr>
          <p:cNvPr id="8" name="図 7"/>
          <p:cNvPicPr/>
          <p:nvPr/>
        </p:nvPicPr>
        <p:blipFill rotWithShape="1">
          <a:blip r:embed="rId4"/>
          <a:srcRect l="5916" t="18140" r="59864" b="9342"/>
          <a:stretch/>
        </p:blipFill>
        <p:spPr bwMode="auto">
          <a:xfrm>
            <a:off x="3484522" y="2780928"/>
            <a:ext cx="2577013" cy="3731139"/>
          </a:xfrm>
          <a:prstGeom prst="rect">
            <a:avLst/>
          </a:prstGeom>
          <a:ln>
            <a:noFill/>
          </a:ln>
          <a:extLst>
            <a:ext uri="{53640926-AAD7-44D8-BBD7-CCE9431645EC}">
              <a14:shadowObscured xmlns:a14="http://schemas.microsoft.com/office/drawing/2010/main"/>
            </a:ext>
          </a:extLst>
        </p:spPr>
      </p:pic>
      <p:pic>
        <p:nvPicPr>
          <p:cNvPr id="9" name="図 8"/>
          <p:cNvPicPr/>
          <p:nvPr/>
        </p:nvPicPr>
        <p:blipFill rotWithShape="1">
          <a:blip r:embed="rId4"/>
          <a:srcRect l="49437" t="18238" r="13325" b="9342"/>
          <a:stretch/>
        </p:blipFill>
        <p:spPr bwMode="auto">
          <a:xfrm>
            <a:off x="6061535" y="2636913"/>
            <a:ext cx="2664296" cy="38618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080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860032" y="1052736"/>
            <a:ext cx="3754760" cy="461665"/>
          </a:xfrm>
          <a:prstGeom prst="rect">
            <a:avLst/>
          </a:prstGeom>
        </p:spPr>
        <p:txBody>
          <a:bodyPr wrap="square">
            <a:spAutoFit/>
          </a:bodyPr>
          <a:lstStyle/>
          <a:p>
            <a:r>
              <a:rPr lang="ja-JP" altLang="en-US" sz="2400" b="1" dirty="0">
                <a:solidFill>
                  <a:srgbClr val="C00000"/>
                </a:solidFill>
              </a:rPr>
              <a:t>◎アンケート結果</a:t>
            </a:r>
            <a:endParaRPr lang="en-US" altLang="ja-JP" sz="2400" b="1" dirty="0">
              <a:solidFill>
                <a:srgbClr val="C00000"/>
              </a:solidFill>
            </a:endParaRPr>
          </a:p>
        </p:txBody>
      </p:sp>
      <p:sp>
        <p:nvSpPr>
          <p:cNvPr id="2" name="コンテンツ プレースホルダー 1"/>
          <p:cNvSpPr>
            <a:spLocks noGrp="1"/>
          </p:cNvSpPr>
          <p:nvPr>
            <p:ph idx="1"/>
          </p:nvPr>
        </p:nvSpPr>
        <p:spPr>
          <a:xfrm>
            <a:off x="4644008" y="1412776"/>
            <a:ext cx="4330824" cy="5001419"/>
          </a:xfrm>
        </p:spPr>
        <p:txBody>
          <a:bodyPr>
            <a:normAutofit/>
          </a:bodyPr>
          <a:lstStyle/>
          <a:p>
            <a:pPr marL="0" indent="0">
              <a:buNone/>
            </a:pPr>
            <a:r>
              <a:rPr kumimoji="1" lang="ja-JP" altLang="en-US" sz="2200" b="1" dirty="0" smtClean="0">
                <a:latin typeface="HG丸ｺﾞｼｯｸM-PRO" pitchFamily="50" charset="-128"/>
                <a:ea typeface="HG丸ｺﾞｼｯｸM-PRO" pitchFamily="50" charset="-128"/>
              </a:rPr>
              <a:t>・平穏死について考えるきっかけになった。</a:t>
            </a:r>
            <a:r>
              <a:rPr lang="ja-JP" altLang="en-US" sz="2200" b="1" dirty="0">
                <a:latin typeface="HG丸ｺﾞｼｯｸM-PRO" pitchFamily="50" charset="-128"/>
                <a:ea typeface="HG丸ｺﾞｼｯｸM-PRO" pitchFamily="50" charset="-128"/>
              </a:rPr>
              <a:t>自分の</a:t>
            </a:r>
            <a:r>
              <a:rPr lang="ja-JP" altLang="en-US" sz="2200" b="1" dirty="0" smtClean="0">
                <a:latin typeface="HG丸ｺﾞｼｯｸM-PRO" pitchFamily="50" charset="-128"/>
                <a:ea typeface="HG丸ｺﾞｼｯｸM-PRO" pitchFamily="50" charset="-128"/>
              </a:rPr>
              <a:t>死について真剣に考える必要があると感じた。</a:t>
            </a:r>
            <a:endParaRPr lang="en-US" altLang="ja-JP" sz="2200" b="1" dirty="0" smtClean="0">
              <a:latin typeface="HG丸ｺﾞｼｯｸM-PRO" pitchFamily="50" charset="-128"/>
              <a:ea typeface="HG丸ｺﾞｼｯｸM-PRO" pitchFamily="50" charset="-128"/>
            </a:endParaRPr>
          </a:p>
          <a:p>
            <a:pPr marL="0" indent="0">
              <a:buNone/>
            </a:pPr>
            <a:r>
              <a:rPr kumimoji="1" lang="ja-JP" altLang="en-US" sz="2200" b="1" dirty="0" smtClean="0">
                <a:latin typeface="HG丸ｺﾞｼｯｸM-PRO" pitchFamily="50" charset="-128"/>
                <a:ea typeface="HG丸ｺﾞｼｯｸM-PRO" pitchFamily="50" charset="-128"/>
              </a:rPr>
              <a:t>・自分の終末は自分で決める、そのとおりだと思う。普段から家族と話すことの大切さがわかった。</a:t>
            </a:r>
            <a:endParaRPr kumimoji="1" lang="en-US" altLang="ja-JP" sz="2200" b="1" dirty="0" smtClean="0">
              <a:latin typeface="HG丸ｺﾞｼｯｸM-PRO" pitchFamily="50" charset="-128"/>
              <a:ea typeface="HG丸ｺﾞｼｯｸM-PRO" pitchFamily="50" charset="-128"/>
            </a:endParaRPr>
          </a:p>
          <a:p>
            <a:pPr marL="0" indent="0">
              <a:buNone/>
            </a:pPr>
            <a:r>
              <a:rPr lang="ja-JP" altLang="en-US" sz="2200" b="1" dirty="0" smtClean="0">
                <a:latin typeface="HG丸ｺﾞｼｯｸM-PRO" pitchFamily="50" charset="-128"/>
                <a:ea typeface="HG丸ｺﾞｼｯｸM-PRO" pitchFamily="50" charset="-128"/>
              </a:rPr>
              <a:t>・母の気持ちを理解しながらやっていこうという気持ちが持てた。</a:t>
            </a:r>
            <a:endParaRPr lang="en-US" altLang="ja-JP" sz="2200" b="1" dirty="0" smtClean="0">
              <a:latin typeface="HG丸ｺﾞｼｯｸM-PRO" pitchFamily="50" charset="-128"/>
              <a:ea typeface="HG丸ｺﾞｼｯｸM-PRO" pitchFamily="50" charset="-128"/>
            </a:endParaRPr>
          </a:p>
          <a:p>
            <a:pPr marL="0" indent="0">
              <a:buNone/>
            </a:pPr>
            <a:r>
              <a:rPr kumimoji="1" lang="ja-JP" altLang="en-US" sz="2200" b="1" dirty="0" smtClean="0">
                <a:latin typeface="HG丸ｺﾞｼｯｸM-PRO" pitchFamily="50" charset="-128"/>
                <a:ea typeface="HG丸ｺﾞｼｯｸM-PRO" pitchFamily="50" charset="-128"/>
              </a:rPr>
              <a:t>・義母を自宅で看取ったが、家族もとても良い時間だった。</a:t>
            </a:r>
            <a:endParaRPr kumimoji="1" lang="en-US" altLang="ja-JP" sz="2200" b="1" dirty="0" smtClean="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95536" y="908720"/>
            <a:ext cx="396044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73338" y="188639"/>
            <a:ext cx="7249100" cy="523220"/>
          </a:xfrm>
          <a:prstGeom prst="rect">
            <a:avLst/>
          </a:prstGeom>
        </p:spPr>
        <p:txBody>
          <a:bodyPr wrap="none">
            <a:spAutoFit/>
          </a:bodyPr>
          <a:lstStyle/>
          <a:p>
            <a:r>
              <a:rPr lang="ja-JP" altLang="en-US" sz="2800" b="1" dirty="0" smtClean="0"/>
              <a:t>平成</a:t>
            </a:r>
            <a:r>
              <a:rPr lang="en-US" altLang="ja-JP" sz="2800" b="1" dirty="0" smtClean="0"/>
              <a:t>26</a:t>
            </a:r>
            <a:r>
              <a:rPr lang="ja-JP" altLang="en-US" sz="2800" b="1" dirty="0" smtClean="0"/>
              <a:t>年度</a:t>
            </a:r>
            <a:r>
              <a:rPr lang="en-US" altLang="ja-JP" sz="2800" b="1" dirty="0" smtClean="0"/>
              <a:t>『</a:t>
            </a:r>
            <a:r>
              <a:rPr lang="ja-JP" altLang="en-US" sz="2800" b="1" dirty="0"/>
              <a:t>須高地域医療福祉を考える集い</a:t>
            </a:r>
            <a:r>
              <a:rPr lang="en-US" altLang="ja-JP" sz="2800" b="1" dirty="0"/>
              <a:t>』</a:t>
            </a:r>
            <a:endParaRPr lang="ja-JP" altLang="en-US" sz="2800" b="1" dirty="0"/>
          </a:p>
        </p:txBody>
      </p:sp>
      <p:sp>
        <p:nvSpPr>
          <p:cNvPr id="7" name="テキスト ボックス 6"/>
          <p:cNvSpPr txBox="1"/>
          <p:nvPr/>
        </p:nvSpPr>
        <p:spPr>
          <a:xfrm>
            <a:off x="4788024" y="697483"/>
            <a:ext cx="3312368" cy="400110"/>
          </a:xfrm>
          <a:prstGeom prst="rect">
            <a:avLst/>
          </a:prstGeom>
          <a:noFill/>
        </p:spPr>
        <p:txBody>
          <a:bodyPr wrap="square" rtlCol="0">
            <a:spAutoFit/>
          </a:bodyPr>
          <a:lstStyle/>
          <a:p>
            <a:r>
              <a:rPr kumimoji="1" lang="ja-JP" altLang="en-US" sz="2000" b="1" dirty="0" smtClean="0"/>
              <a:t>参加者　：　</a:t>
            </a:r>
            <a:r>
              <a:rPr kumimoji="1" lang="en-US" altLang="ja-JP" sz="2000" b="1" dirty="0" smtClean="0"/>
              <a:t>450</a:t>
            </a:r>
            <a:r>
              <a:rPr kumimoji="1" lang="ja-JP" altLang="en-US" sz="2000" b="1" dirty="0" smtClean="0"/>
              <a:t>人</a:t>
            </a:r>
            <a:endParaRPr kumimoji="1" lang="ja-JP" altLang="en-US" sz="2000" b="1" dirty="0"/>
          </a:p>
        </p:txBody>
      </p:sp>
    </p:spTree>
    <p:extLst>
      <p:ext uri="{BB962C8B-B14F-4D97-AF65-F5344CB8AC3E}">
        <p14:creationId xmlns:p14="http://schemas.microsoft.com/office/powerpoint/2010/main" val="958564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Autofit/>
          </a:bodyPr>
          <a:lstStyle/>
          <a:p>
            <a:pPr algn="l"/>
            <a:r>
              <a:rPr kumimoji="1" lang="ja-JP" altLang="en-US" sz="3200" dirty="0" smtClean="0">
                <a:solidFill>
                  <a:srgbClr val="0000FF"/>
                </a:solidFill>
              </a:rPr>
              <a:t>ク　在宅医療・介護連携に関する</a:t>
            </a:r>
            <a:r>
              <a:rPr kumimoji="1" lang="en-US" altLang="ja-JP" sz="3200" dirty="0" smtClean="0">
                <a:solidFill>
                  <a:srgbClr val="0000FF"/>
                </a:solidFill>
              </a:rPr>
              <a:t/>
            </a:r>
            <a:br>
              <a:rPr kumimoji="1" lang="en-US" altLang="ja-JP" sz="3200" dirty="0" smtClean="0">
                <a:solidFill>
                  <a:srgbClr val="0000FF"/>
                </a:solidFill>
              </a:rPr>
            </a:br>
            <a:r>
              <a:rPr lang="ja-JP" altLang="en-US" sz="3200" dirty="0">
                <a:solidFill>
                  <a:srgbClr val="0000FF"/>
                </a:solidFill>
              </a:rPr>
              <a:t>　</a:t>
            </a:r>
            <a:r>
              <a:rPr lang="ja-JP" altLang="en-US" sz="3200" dirty="0" smtClean="0">
                <a:solidFill>
                  <a:srgbClr val="0000FF"/>
                </a:solidFill>
              </a:rPr>
              <a:t>　　　　　　　　　　　　</a:t>
            </a:r>
            <a:r>
              <a:rPr kumimoji="1" lang="ja-JP" altLang="en-US" sz="3200" dirty="0" smtClean="0">
                <a:solidFill>
                  <a:srgbClr val="0000FF"/>
                </a:solidFill>
              </a:rPr>
              <a:t>関係市町村の連携</a:t>
            </a:r>
            <a:endParaRPr kumimoji="1" lang="ja-JP" altLang="en-US" sz="3200" dirty="0">
              <a:solidFill>
                <a:srgbClr val="0000FF"/>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38</a:t>
            </a:fld>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803464176"/>
              </p:ext>
            </p:extLst>
          </p:nvPr>
        </p:nvGraphicFramePr>
        <p:xfrm>
          <a:off x="323528" y="1988840"/>
          <a:ext cx="8096250" cy="4291014"/>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539552" y="1484784"/>
            <a:ext cx="4752528" cy="461665"/>
          </a:xfrm>
          <a:prstGeom prst="rect">
            <a:avLst/>
          </a:prstGeom>
          <a:noFill/>
        </p:spPr>
        <p:txBody>
          <a:bodyPr wrap="square" rtlCol="0">
            <a:spAutoFit/>
          </a:bodyPr>
          <a:lstStyle/>
          <a:p>
            <a:r>
              <a:rPr kumimoji="1" lang="ja-JP" altLang="en-US" sz="2400" b="1" dirty="0" smtClean="0"/>
              <a:t>◆　事業評価について</a:t>
            </a:r>
            <a:endParaRPr kumimoji="1" lang="ja-JP" altLang="en-US" sz="2400" b="1" dirty="0"/>
          </a:p>
        </p:txBody>
      </p:sp>
    </p:spTree>
    <p:extLst>
      <p:ext uri="{BB962C8B-B14F-4D97-AF65-F5344CB8AC3E}">
        <p14:creationId xmlns:p14="http://schemas.microsoft.com/office/powerpoint/2010/main" val="4120301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5274" y="357781"/>
            <a:ext cx="5585460" cy="4183380"/>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39</a:t>
            </a:fld>
            <a:endParaRPr kumimoji="1"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862" y="2454997"/>
            <a:ext cx="3459480" cy="4061460"/>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2506621"/>
            <a:ext cx="3314700" cy="4069080"/>
          </a:xfrm>
          <a:prstGeom prst="rect">
            <a:avLst/>
          </a:prstGeom>
        </p:spPr>
      </p:pic>
      <p:sp>
        <p:nvSpPr>
          <p:cNvPr id="3" name="テキスト ボックス 2"/>
          <p:cNvSpPr txBox="1"/>
          <p:nvPr/>
        </p:nvSpPr>
        <p:spPr>
          <a:xfrm>
            <a:off x="467544" y="2276872"/>
            <a:ext cx="8280920" cy="769441"/>
          </a:xfrm>
          <a:prstGeom prst="rect">
            <a:avLst/>
          </a:prstGeom>
          <a:noFill/>
        </p:spPr>
        <p:txBody>
          <a:bodyPr wrap="square" rtlCol="0">
            <a:spAutoFit/>
          </a:bodyPr>
          <a:lstStyle/>
          <a:p>
            <a:r>
              <a:rPr kumimoji="1" lang="ja-JP" altLang="en-US" sz="4400" dirty="0" smtClean="0">
                <a:solidFill>
                  <a:srgbClr val="92D050"/>
                </a:solidFill>
                <a:latin typeface="HGS創英角ﾎﾟｯﾌﾟ体" pitchFamily="50" charset="-128"/>
                <a:ea typeface="HGS創英角ﾎﾟｯﾌﾟ体" pitchFamily="50" charset="-128"/>
              </a:rPr>
              <a:t>ご清聴ありがとうございました</a:t>
            </a:r>
            <a:endParaRPr kumimoji="1" lang="ja-JP" altLang="en-US" sz="4400" dirty="0">
              <a:solidFill>
                <a:srgbClr val="92D050"/>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18094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928992" cy="1143000"/>
          </a:xfrm>
        </p:spPr>
        <p:style>
          <a:lnRef idx="2">
            <a:schemeClr val="accent1"/>
          </a:lnRef>
          <a:fillRef idx="1">
            <a:schemeClr val="lt1"/>
          </a:fillRef>
          <a:effectRef idx="0">
            <a:schemeClr val="accent1"/>
          </a:effectRef>
          <a:fontRef idx="minor">
            <a:schemeClr val="dk1"/>
          </a:fontRef>
        </p:style>
        <p:txBody>
          <a:bodyPr>
            <a:noAutofit/>
          </a:bodyPr>
          <a:lstStyle/>
          <a:p>
            <a:pPr algn="l"/>
            <a:r>
              <a:rPr kumimoji="1" lang="ja-JP" altLang="en-US" sz="3600" dirty="0" smtClean="0">
                <a:latin typeface="HGP創英角ﾎﾟｯﾌﾟ体" pitchFamily="50" charset="-128"/>
                <a:ea typeface="HGP創英角ﾎﾟｯﾌﾟ体" pitchFamily="50" charset="-128"/>
              </a:rPr>
              <a:t>１在宅医療・介護連携推進事業の背景と</a:t>
            </a:r>
            <a:r>
              <a:rPr kumimoji="1" lang="en-US" altLang="ja-JP" sz="3600" dirty="0" smtClean="0">
                <a:latin typeface="HGP創英角ﾎﾟｯﾌﾟ体" pitchFamily="50" charset="-128"/>
                <a:ea typeface="HGP創英角ﾎﾟｯﾌﾟ体" pitchFamily="50" charset="-128"/>
              </a:rPr>
              <a:t/>
            </a:r>
            <a:br>
              <a:rPr kumimoji="1" lang="en-US" altLang="ja-JP" sz="3600" dirty="0" smtClean="0">
                <a:latin typeface="HGP創英角ﾎﾟｯﾌﾟ体" pitchFamily="50" charset="-128"/>
                <a:ea typeface="HGP創英角ﾎﾟｯﾌﾟ体" pitchFamily="50" charset="-128"/>
              </a:rPr>
            </a:br>
            <a:r>
              <a:rPr kumimoji="1" lang="ja-JP" altLang="en-US" sz="3600" dirty="0" smtClean="0">
                <a:latin typeface="HGP創英角ﾎﾟｯﾌﾟ体" pitchFamily="50" charset="-128"/>
                <a:ea typeface="HGP創英角ﾎﾟｯﾌﾟ体" pitchFamily="50" charset="-128"/>
              </a:rPr>
              <a:t>今後の位置づけ</a:t>
            </a:r>
            <a:r>
              <a:rPr kumimoji="1" lang="ja-JP" altLang="en-US" sz="2000" dirty="0" smtClean="0"/>
              <a:t>（在宅医療・介護連携推進事業の手引き（案）より）</a:t>
            </a:r>
            <a:endParaRPr kumimoji="1" lang="ja-JP" altLang="en-US" sz="20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09603014"/>
              </p:ext>
            </p:extLst>
          </p:nvPr>
        </p:nvGraphicFramePr>
        <p:xfrm>
          <a:off x="467544" y="1412776"/>
          <a:ext cx="8229600" cy="355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grpSp>
        <p:nvGrpSpPr>
          <p:cNvPr id="5" name="グループ化 4"/>
          <p:cNvGrpSpPr/>
          <p:nvPr/>
        </p:nvGrpSpPr>
        <p:grpSpPr>
          <a:xfrm>
            <a:off x="467544" y="5013176"/>
            <a:ext cx="2962656" cy="1357301"/>
            <a:chOff x="0" y="1976483"/>
            <a:chExt cx="2962656" cy="1357301"/>
          </a:xfrm>
        </p:grpSpPr>
        <p:sp>
          <p:nvSpPr>
            <p:cNvPr id="7" name="角丸四角形 6"/>
            <p:cNvSpPr/>
            <p:nvPr/>
          </p:nvSpPr>
          <p:spPr>
            <a:xfrm>
              <a:off x="0" y="1976483"/>
              <a:ext cx="2962656" cy="1357301"/>
            </a:xfrm>
            <a:prstGeom prst="roundRec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sp>
        <p:sp>
          <p:nvSpPr>
            <p:cNvPr id="8" name="角丸四角形 4"/>
            <p:cNvSpPr/>
            <p:nvPr/>
          </p:nvSpPr>
          <p:spPr>
            <a:xfrm>
              <a:off x="66258" y="2042741"/>
              <a:ext cx="2830140" cy="1224785"/>
            </a:xfrm>
            <a:prstGeom prst="rec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平成</a:t>
              </a:r>
              <a:r>
                <a:rPr lang="en-US" altLang="ja-JP" sz="2800" dirty="0"/>
                <a:t>27</a:t>
              </a:r>
              <a:r>
                <a:rPr lang="ja-JP" altLang="en-US" sz="2800" dirty="0" smtClean="0"/>
                <a:t>年度</a:t>
              </a:r>
              <a:r>
                <a:rPr lang="ja-JP" altLang="en-US" sz="2800" dirty="0"/>
                <a:t>～</a:t>
              </a:r>
              <a:endParaRPr kumimoji="1" lang="en-US" altLang="ja-JP" sz="2800" kern="1200" dirty="0" smtClean="0"/>
            </a:p>
          </p:txBody>
        </p:sp>
      </p:grpSp>
      <p:grpSp>
        <p:nvGrpSpPr>
          <p:cNvPr id="9" name="グループ化 8"/>
          <p:cNvGrpSpPr/>
          <p:nvPr/>
        </p:nvGrpSpPr>
        <p:grpSpPr>
          <a:xfrm>
            <a:off x="3635896" y="5013176"/>
            <a:ext cx="5266944" cy="1440595"/>
            <a:chOff x="2962656" y="1934836"/>
            <a:chExt cx="5266944" cy="1440595"/>
          </a:xfrm>
        </p:grpSpPr>
        <p:sp>
          <p:nvSpPr>
            <p:cNvPr id="10" name="片側の 2 つの角を丸めた四角形 9"/>
            <p:cNvSpPr/>
            <p:nvPr/>
          </p:nvSpPr>
          <p:spPr>
            <a:xfrm rot="5400000">
              <a:off x="4875830" y="21662"/>
              <a:ext cx="1440595" cy="5266944"/>
            </a:xfrm>
            <a:prstGeom prst="round2SameRect">
              <a:avLst/>
            </a:prstGeom>
            <a:solidFill>
              <a:schemeClr val="accent2">
                <a:lumMod val="20000"/>
                <a:lumOff val="80000"/>
              </a:schemeClr>
            </a:solidFill>
            <a:ln>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sp>
        <p:sp>
          <p:nvSpPr>
            <p:cNvPr id="11" name="片側の 2 つの角を丸めた四角形 4"/>
            <p:cNvSpPr/>
            <p:nvPr/>
          </p:nvSpPr>
          <p:spPr>
            <a:xfrm>
              <a:off x="2962656" y="2005160"/>
              <a:ext cx="5196620" cy="12999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t>介護保険法の地域支援事業の包括的支援事業に位置づける</a:t>
              </a:r>
              <a:endParaRPr kumimoji="1" lang="ja-JP" altLang="en-US" sz="2800" kern="1200" dirty="0"/>
            </a:p>
          </p:txBody>
        </p:sp>
      </p:grpSp>
    </p:spTree>
    <p:extLst>
      <p:ext uri="{BB962C8B-B14F-4D97-AF65-F5344CB8AC3E}">
        <p14:creationId xmlns:p14="http://schemas.microsoft.com/office/powerpoint/2010/main" val="151403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272583377"/>
              </p:ext>
            </p:extLst>
          </p:nvPr>
        </p:nvGraphicFramePr>
        <p:xfrm>
          <a:off x="107504" y="67666"/>
          <a:ext cx="8856984" cy="6769534"/>
        </p:xfrm>
        <a:graphic>
          <a:graphicData uri="http://schemas.openxmlformats.org/presentationml/2006/ole">
            <mc:AlternateContent xmlns:mc="http://schemas.openxmlformats.org/markup-compatibility/2006">
              <mc:Choice xmlns:v="urn:schemas-microsoft-com:vml" Requires="v">
                <p:oleObj spid="_x0000_s2083" name="Acrobat Document" r:id="rId3" imgW="8020016" imgH="5667355" progId="AcroExch.Document.7">
                  <p:embed/>
                </p:oleObj>
              </mc:Choice>
              <mc:Fallback>
                <p:oleObj name="Acrobat Document" r:id="rId3" imgW="8020016" imgH="5667355" progId="AcroExch.Document.7">
                  <p:embed/>
                  <p:pic>
                    <p:nvPicPr>
                      <p:cNvPr id="0" name=""/>
                      <p:cNvPicPr/>
                      <p:nvPr/>
                    </p:nvPicPr>
                    <p:blipFill>
                      <a:blip r:embed="rId4"/>
                      <a:stretch>
                        <a:fillRect/>
                      </a:stretch>
                    </p:blipFill>
                    <p:spPr>
                      <a:xfrm>
                        <a:off x="107504" y="67666"/>
                        <a:ext cx="8856984" cy="6769534"/>
                      </a:xfrm>
                      <a:prstGeom prst="rect">
                        <a:avLst/>
                      </a:prstGeom>
                    </p:spPr>
                  </p:pic>
                </p:oleObj>
              </mc:Fallback>
            </mc:AlternateContent>
          </a:graphicData>
        </a:graphic>
      </p:graphicFrame>
    </p:spTree>
    <p:extLst>
      <p:ext uri="{BB962C8B-B14F-4D97-AF65-F5344CB8AC3E}">
        <p14:creationId xmlns:p14="http://schemas.microsoft.com/office/powerpoint/2010/main" val="393567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01" y="78318"/>
            <a:ext cx="1032376" cy="85983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dirty="0"/>
          </a:p>
        </p:txBody>
      </p:sp>
      <p:sp>
        <p:nvSpPr>
          <p:cNvPr id="4" name="角丸四角形 3"/>
          <p:cNvSpPr/>
          <p:nvPr/>
        </p:nvSpPr>
        <p:spPr>
          <a:xfrm>
            <a:off x="568189" y="938152"/>
            <a:ext cx="7964251" cy="5731208"/>
          </a:xfrm>
          <a:prstGeom prst="roundRect">
            <a:avLst>
              <a:gd name="adj" fmla="val 11966"/>
            </a:avLst>
          </a:prstGeom>
          <a:solidFill>
            <a:srgbClr val="FEF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角丸四角形 4"/>
          <p:cNvSpPr/>
          <p:nvPr/>
        </p:nvSpPr>
        <p:spPr>
          <a:xfrm>
            <a:off x="106542" y="1357312"/>
            <a:ext cx="2161201" cy="36586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ysClr val="windowText" lastClr="000000"/>
              </a:solidFill>
            </a:endParaRPr>
          </a:p>
        </p:txBody>
      </p:sp>
      <p:sp>
        <p:nvSpPr>
          <p:cNvPr id="6" name="角丸四角形 5"/>
          <p:cNvSpPr/>
          <p:nvPr/>
        </p:nvSpPr>
        <p:spPr>
          <a:xfrm>
            <a:off x="7020272" y="1403088"/>
            <a:ext cx="2008371" cy="40904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ysClr val="windowText" lastClr="000000"/>
              </a:solidFill>
            </a:endParaRPr>
          </a:p>
        </p:txBody>
      </p:sp>
      <p:sp>
        <p:nvSpPr>
          <p:cNvPr id="7" name="円/楕円 6"/>
          <p:cNvSpPr/>
          <p:nvPr/>
        </p:nvSpPr>
        <p:spPr>
          <a:xfrm>
            <a:off x="639343" y="1825095"/>
            <a:ext cx="1020626" cy="74506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100" dirty="0" smtClean="0">
              <a:solidFill>
                <a:sysClr val="windowText" lastClr="000000"/>
              </a:solidFill>
            </a:endParaRPr>
          </a:p>
          <a:p>
            <a:pPr algn="ctr"/>
            <a:r>
              <a:rPr kumimoji="1" lang="ja-JP" altLang="en-US" sz="1100" dirty="0" smtClean="0">
                <a:solidFill>
                  <a:sysClr val="windowText" lastClr="000000"/>
                </a:solidFill>
              </a:rPr>
              <a:t>病院</a:t>
            </a:r>
            <a:endParaRPr kumimoji="1" lang="ja-JP" altLang="en-US" sz="1100" dirty="0">
              <a:solidFill>
                <a:sysClr val="windowText" lastClr="000000"/>
              </a:solidFill>
            </a:endParaRPr>
          </a:p>
        </p:txBody>
      </p:sp>
      <p:sp>
        <p:nvSpPr>
          <p:cNvPr id="8" name="テキスト ボックス 1"/>
          <p:cNvSpPr txBox="1"/>
          <p:nvPr/>
        </p:nvSpPr>
        <p:spPr>
          <a:xfrm>
            <a:off x="1989667" y="116417"/>
            <a:ext cx="5834592" cy="381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latin typeface="HGS創英角ｺﾞｼｯｸUB" panose="020B0900000000000000" pitchFamily="50" charset="-128"/>
                <a:ea typeface="HGS創英角ｺﾞｼｯｸUB" panose="020B0900000000000000" pitchFamily="50" charset="-128"/>
              </a:rPr>
              <a:t>須坂市地域包括ケアシステムのイメージ</a:t>
            </a:r>
            <a:endParaRPr kumimoji="1" lang="en-US" altLang="ja-JP" sz="1800" dirty="0">
              <a:latin typeface="HGS創英角ｺﾞｼｯｸUB" panose="020B0900000000000000" pitchFamily="50" charset="-128"/>
              <a:ea typeface="HGS創英角ｺﾞｼｯｸUB" panose="020B0900000000000000" pitchFamily="50" charset="-128"/>
            </a:endParaRPr>
          </a:p>
        </p:txBody>
      </p:sp>
      <p:sp>
        <p:nvSpPr>
          <p:cNvPr id="9" name="テキスト ボックス 5"/>
          <p:cNvSpPr txBox="1"/>
          <p:nvPr/>
        </p:nvSpPr>
        <p:spPr>
          <a:xfrm>
            <a:off x="7230723" y="1281903"/>
            <a:ext cx="808559" cy="357717"/>
          </a:xfrm>
          <a:prstGeom prst="rect">
            <a:avLst/>
          </a:prstGeom>
          <a:solidFill>
            <a:srgbClr val="E08602"/>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a:solidFill>
                  <a:schemeClr val="bg1"/>
                </a:solidFill>
                <a:latin typeface="HGP創英角ﾎﾟｯﾌﾟ体" panose="040B0A00000000000000" pitchFamily="50" charset="-128"/>
                <a:ea typeface="HGP創英角ﾎﾟｯﾌﾟ体" panose="040B0A00000000000000" pitchFamily="50" charset="-128"/>
              </a:rPr>
              <a:t>介護</a:t>
            </a:r>
          </a:p>
        </p:txBody>
      </p:sp>
      <p:sp>
        <p:nvSpPr>
          <p:cNvPr id="10" name="円/楕円 9"/>
          <p:cNvSpPr/>
          <p:nvPr/>
        </p:nvSpPr>
        <p:spPr>
          <a:xfrm>
            <a:off x="731665" y="1513945"/>
            <a:ext cx="836957" cy="3901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t>急性期</a:t>
            </a:r>
            <a:endParaRPr kumimoji="1" lang="en-US" altLang="ja-JP" sz="1000" dirty="0"/>
          </a:p>
        </p:txBody>
      </p:sp>
      <p:sp>
        <p:nvSpPr>
          <p:cNvPr id="11" name="円/楕円 10"/>
          <p:cNvSpPr/>
          <p:nvPr/>
        </p:nvSpPr>
        <p:spPr>
          <a:xfrm>
            <a:off x="131758" y="2305387"/>
            <a:ext cx="866492" cy="3901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t>回復期</a:t>
            </a:r>
            <a:endParaRPr kumimoji="1" lang="en-US" altLang="ja-JP" sz="1000" dirty="0"/>
          </a:p>
        </p:txBody>
      </p:sp>
      <p:sp>
        <p:nvSpPr>
          <p:cNvPr id="12" name="円/楕円 11"/>
          <p:cNvSpPr/>
          <p:nvPr/>
        </p:nvSpPr>
        <p:spPr>
          <a:xfrm>
            <a:off x="1385531" y="2296967"/>
            <a:ext cx="801709" cy="398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t>慢性期</a:t>
            </a:r>
            <a:endParaRPr kumimoji="1" lang="en-US" altLang="ja-JP" sz="1000" dirty="0"/>
          </a:p>
        </p:txBody>
      </p:sp>
      <p:sp>
        <p:nvSpPr>
          <p:cNvPr id="13" name="円/楕円 12"/>
          <p:cNvSpPr/>
          <p:nvPr/>
        </p:nvSpPr>
        <p:spPr>
          <a:xfrm>
            <a:off x="380097" y="3812653"/>
            <a:ext cx="1573094" cy="107501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dirty="0">
                <a:solidFill>
                  <a:sysClr val="windowText" lastClr="000000"/>
                </a:solidFill>
              </a:rPr>
              <a:t>　</a:t>
            </a:r>
            <a:r>
              <a:rPr kumimoji="1" lang="ja-JP" altLang="en-US" sz="1100" dirty="0" smtClean="0">
                <a:solidFill>
                  <a:sysClr val="windowText" lastClr="000000"/>
                </a:solidFill>
              </a:rPr>
              <a:t>日常</a:t>
            </a:r>
            <a:r>
              <a:rPr kumimoji="1" lang="ja-JP" altLang="en-US" sz="1100" dirty="0">
                <a:solidFill>
                  <a:sysClr val="windowText" lastClr="000000"/>
                </a:solidFill>
              </a:rPr>
              <a:t>の医療</a:t>
            </a:r>
            <a:endParaRPr kumimoji="1" lang="en-US" altLang="ja-JP" sz="1100" dirty="0">
              <a:solidFill>
                <a:sysClr val="windowText" lastClr="000000"/>
              </a:solidFill>
            </a:endParaRPr>
          </a:p>
          <a:p>
            <a:pPr algn="l"/>
            <a:r>
              <a:rPr kumimoji="1" lang="ja-JP" altLang="en-US" sz="1100" dirty="0">
                <a:solidFill>
                  <a:sysClr val="windowText" lastClr="000000"/>
                </a:solidFill>
              </a:rPr>
              <a:t>　　・</a:t>
            </a:r>
            <a:r>
              <a:rPr kumimoji="1" lang="ja-JP" altLang="en-US" sz="1100" dirty="0" smtClean="0">
                <a:solidFill>
                  <a:sysClr val="windowText" lastClr="000000"/>
                </a:solidFill>
              </a:rPr>
              <a:t>診療所</a:t>
            </a:r>
            <a:endParaRPr kumimoji="1" lang="en-US" altLang="ja-JP" sz="1100" dirty="0" smtClean="0">
              <a:solidFill>
                <a:sysClr val="windowText" lastClr="000000"/>
              </a:solidFill>
            </a:endParaRPr>
          </a:p>
          <a:p>
            <a:pPr algn="l"/>
            <a:r>
              <a:rPr kumimoji="1" lang="ja-JP" altLang="en-US" sz="1100" dirty="0" smtClean="0">
                <a:solidFill>
                  <a:sysClr val="windowText" lastClr="000000"/>
                </a:solidFill>
              </a:rPr>
              <a:t>　　・歯科医療</a:t>
            </a:r>
            <a:endParaRPr kumimoji="1" lang="en-US" altLang="ja-JP" sz="1100" dirty="0" smtClean="0">
              <a:solidFill>
                <a:sysClr val="windowText" lastClr="000000"/>
              </a:solidFill>
            </a:endParaRPr>
          </a:p>
          <a:p>
            <a:pPr algn="l"/>
            <a:r>
              <a:rPr kumimoji="1" lang="ja-JP" altLang="en-US" sz="1100" dirty="0">
                <a:solidFill>
                  <a:sysClr val="windowText" lastClr="000000"/>
                </a:solidFill>
              </a:rPr>
              <a:t>　　</a:t>
            </a:r>
            <a:r>
              <a:rPr kumimoji="1" lang="ja-JP" altLang="en-US" sz="1100" dirty="0" smtClean="0">
                <a:solidFill>
                  <a:sysClr val="windowText" lastClr="000000"/>
                </a:solidFill>
              </a:rPr>
              <a:t>・</a:t>
            </a:r>
            <a:r>
              <a:rPr kumimoji="1" lang="ja-JP" altLang="en-US" sz="1100" dirty="0">
                <a:solidFill>
                  <a:sysClr val="windowText" lastClr="000000"/>
                </a:solidFill>
              </a:rPr>
              <a:t>調剤薬局　</a:t>
            </a:r>
          </a:p>
        </p:txBody>
      </p:sp>
      <p:sp>
        <p:nvSpPr>
          <p:cNvPr id="14" name="テキスト ボックス 18"/>
          <p:cNvSpPr txBox="1"/>
          <p:nvPr/>
        </p:nvSpPr>
        <p:spPr>
          <a:xfrm>
            <a:off x="1187145" y="3040591"/>
            <a:ext cx="925443" cy="41698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dirty="0"/>
              <a:t>訪問看護</a:t>
            </a:r>
            <a:endParaRPr kumimoji="1" lang="en-US" altLang="ja-JP" sz="1000" dirty="0"/>
          </a:p>
          <a:p>
            <a:pPr algn="ctr"/>
            <a:r>
              <a:rPr kumimoji="1" lang="ja-JP" altLang="en-US" sz="1000" dirty="0"/>
              <a:t>ステーション</a:t>
            </a:r>
          </a:p>
        </p:txBody>
      </p:sp>
      <p:cxnSp>
        <p:nvCxnSpPr>
          <p:cNvPr id="15" name="直線矢印コネクタ 14"/>
          <p:cNvCxnSpPr/>
          <p:nvPr/>
        </p:nvCxnSpPr>
        <p:spPr>
          <a:xfrm flipH="1">
            <a:off x="565004" y="1820860"/>
            <a:ext cx="166663" cy="4746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1541199" y="1820861"/>
            <a:ext cx="211094" cy="4746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38"/>
          <p:cNvSpPr txBox="1"/>
          <p:nvPr/>
        </p:nvSpPr>
        <p:spPr>
          <a:xfrm>
            <a:off x="7118003" y="1910290"/>
            <a:ext cx="1842558" cy="1583268"/>
          </a:xfrm>
          <a:prstGeom prst="rect">
            <a:avLst/>
          </a:prstGeom>
          <a:solidFill>
            <a:schemeClr val="accent6">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■居宅系サービス</a:t>
            </a:r>
            <a:endParaRPr kumimoji="1" lang="en-US" altLang="ja-JP" sz="1100" dirty="0"/>
          </a:p>
          <a:p>
            <a:r>
              <a:rPr kumimoji="1" lang="ja-JP" altLang="en-US" sz="1050" dirty="0"/>
              <a:t>・訪問介護　　　・通所介護</a:t>
            </a:r>
            <a:endParaRPr kumimoji="1" lang="en-US" altLang="ja-JP" sz="1050" dirty="0"/>
          </a:p>
          <a:p>
            <a:r>
              <a:rPr kumimoji="1" lang="ja-JP" altLang="en-US" sz="1050" dirty="0"/>
              <a:t>・訪問看護　　　・通所リハビリ</a:t>
            </a:r>
            <a:endParaRPr kumimoji="1" lang="en-US" altLang="ja-JP" sz="1050" dirty="0"/>
          </a:p>
          <a:p>
            <a:r>
              <a:rPr kumimoji="1" lang="ja-JP" altLang="en-US" sz="1050" dirty="0"/>
              <a:t>・訪問入浴　　　・短期入所　　</a:t>
            </a:r>
            <a:endParaRPr kumimoji="1" lang="en-US" altLang="ja-JP" sz="1050" dirty="0"/>
          </a:p>
          <a:p>
            <a:r>
              <a:rPr kumimoji="1" lang="ja-JP" altLang="en-US" sz="1050" dirty="0"/>
              <a:t>・訪問リハビリ</a:t>
            </a:r>
            <a:endParaRPr kumimoji="1" lang="en-US" altLang="ja-JP" sz="1050" dirty="0"/>
          </a:p>
          <a:p>
            <a:r>
              <a:rPr kumimoji="1" lang="ja-JP" altLang="en-US" sz="1050" dirty="0"/>
              <a:t>・小規模多機能</a:t>
            </a:r>
            <a:endParaRPr kumimoji="1" lang="en-US" altLang="ja-JP" sz="1050" dirty="0"/>
          </a:p>
          <a:p>
            <a:r>
              <a:rPr kumimoji="1" lang="ja-JP" altLang="en-US" sz="1050" dirty="0"/>
              <a:t>・認知症デイサービス</a:t>
            </a:r>
          </a:p>
        </p:txBody>
      </p:sp>
      <p:sp>
        <p:nvSpPr>
          <p:cNvPr id="18" name="テキスト ボックス 39"/>
          <p:cNvSpPr txBox="1"/>
          <p:nvPr/>
        </p:nvSpPr>
        <p:spPr>
          <a:xfrm>
            <a:off x="7118003" y="3566770"/>
            <a:ext cx="1842559" cy="1154641"/>
          </a:xfrm>
          <a:prstGeom prst="rect">
            <a:avLst/>
          </a:prstGeom>
          <a:solidFill>
            <a:schemeClr val="accent6">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■施設系サービス</a:t>
            </a:r>
            <a:endParaRPr kumimoji="1" lang="en-US" altLang="ja-JP" sz="1100" dirty="0"/>
          </a:p>
          <a:p>
            <a:r>
              <a:rPr kumimoji="1" lang="ja-JP" altLang="en-US" sz="1050" dirty="0"/>
              <a:t>・介護老人福祉施設</a:t>
            </a:r>
            <a:endParaRPr kumimoji="1" lang="en-US" altLang="ja-JP" sz="1050" dirty="0"/>
          </a:p>
          <a:p>
            <a:r>
              <a:rPr kumimoji="1" lang="ja-JP" altLang="en-US" sz="1050" dirty="0"/>
              <a:t>・介護老人保健施設</a:t>
            </a:r>
            <a:endParaRPr kumimoji="1" lang="en-US" altLang="ja-JP" sz="1050" dirty="0"/>
          </a:p>
          <a:p>
            <a:r>
              <a:rPr kumimoji="1" lang="ja-JP" altLang="en-US" sz="1050" dirty="0"/>
              <a:t>・養護老人ホーム</a:t>
            </a:r>
            <a:endParaRPr kumimoji="1" lang="en-US" altLang="ja-JP" sz="1050" dirty="0"/>
          </a:p>
          <a:p>
            <a:r>
              <a:rPr kumimoji="1" lang="ja-JP" altLang="en-US" sz="1050" dirty="0"/>
              <a:t>・グループホーム</a:t>
            </a:r>
            <a:endParaRPr kumimoji="1" lang="en-US" altLang="ja-JP" sz="1050" dirty="0"/>
          </a:p>
          <a:p>
            <a:endParaRPr kumimoji="1" lang="ja-JP" altLang="en-US" sz="1100" dirty="0"/>
          </a:p>
        </p:txBody>
      </p:sp>
      <p:sp>
        <p:nvSpPr>
          <p:cNvPr id="19" name="角丸四角形 18"/>
          <p:cNvSpPr/>
          <p:nvPr/>
        </p:nvSpPr>
        <p:spPr>
          <a:xfrm>
            <a:off x="2339752" y="3284538"/>
            <a:ext cx="4607504" cy="3273425"/>
          </a:xfrm>
          <a:prstGeom prst="roundRect">
            <a:avLst>
              <a:gd name="adj" fmla="val 131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ysClr val="windowText" lastClr="000000"/>
              </a:solidFill>
            </a:endParaRPr>
          </a:p>
        </p:txBody>
      </p:sp>
      <p:sp>
        <p:nvSpPr>
          <p:cNvPr id="20" name="テキスト ボックス 50"/>
          <p:cNvSpPr txBox="1"/>
          <p:nvPr/>
        </p:nvSpPr>
        <p:spPr>
          <a:xfrm>
            <a:off x="2449605" y="3632495"/>
            <a:ext cx="2469528" cy="1121146"/>
          </a:xfrm>
          <a:prstGeom prst="rect">
            <a:avLst/>
          </a:prstGeom>
          <a:solidFill>
            <a:schemeClr val="accent5">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t>■介護予防・生活支援サービス事業</a:t>
            </a:r>
            <a:endParaRPr kumimoji="1" lang="en-US" altLang="ja-JP" sz="1050" dirty="0"/>
          </a:p>
          <a:p>
            <a:r>
              <a:rPr kumimoji="1" lang="ja-JP" altLang="en-US" sz="1050" dirty="0"/>
              <a:t>・訪問系サービス</a:t>
            </a:r>
            <a:endParaRPr kumimoji="1" lang="en-US" altLang="ja-JP" sz="1050" dirty="0"/>
          </a:p>
          <a:p>
            <a:r>
              <a:rPr kumimoji="1" lang="ja-JP" altLang="en-US" sz="1050" dirty="0"/>
              <a:t>　（委託訪問介護・訪問指導　等）</a:t>
            </a:r>
            <a:endParaRPr kumimoji="1" lang="en-US" altLang="ja-JP" sz="1050" dirty="0"/>
          </a:p>
          <a:p>
            <a:r>
              <a:rPr kumimoji="1" lang="ja-JP" altLang="en-US" sz="1050" dirty="0"/>
              <a:t>・通所系サービス</a:t>
            </a:r>
            <a:endParaRPr kumimoji="1" lang="en-US" altLang="ja-JP" sz="1050" dirty="0"/>
          </a:p>
          <a:p>
            <a:r>
              <a:rPr kumimoji="1" lang="ja-JP" altLang="en-US" sz="1050" dirty="0"/>
              <a:t>　（委託通所介護・介護予防教室　等）</a:t>
            </a:r>
            <a:endParaRPr kumimoji="1" lang="en-US" altLang="ja-JP" sz="1050" dirty="0"/>
          </a:p>
          <a:p>
            <a:r>
              <a:rPr kumimoji="1" lang="ja-JP" altLang="en-US" sz="1050" dirty="0"/>
              <a:t>・生活支援（見守り・権利擁護・配食　等）</a:t>
            </a:r>
            <a:endParaRPr kumimoji="1" lang="en-US" altLang="ja-JP" sz="1050" dirty="0"/>
          </a:p>
        </p:txBody>
      </p:sp>
      <p:sp>
        <p:nvSpPr>
          <p:cNvPr id="21" name="テキスト ボックス 53"/>
          <p:cNvSpPr txBox="1"/>
          <p:nvPr/>
        </p:nvSpPr>
        <p:spPr>
          <a:xfrm>
            <a:off x="4973465" y="3619500"/>
            <a:ext cx="1884536" cy="1049182"/>
          </a:xfrm>
          <a:prstGeom prst="rect">
            <a:avLst/>
          </a:prstGeom>
          <a:solidFill>
            <a:schemeClr val="accent5">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t>■一般介護予防事業</a:t>
            </a:r>
            <a:endParaRPr kumimoji="1" lang="en-US" altLang="ja-JP" sz="1050" dirty="0"/>
          </a:p>
          <a:p>
            <a:r>
              <a:rPr kumimoji="1" lang="ja-JP" altLang="en-US" sz="1050" dirty="0"/>
              <a:t>・介護予防普及啓発事業</a:t>
            </a:r>
            <a:endParaRPr kumimoji="1" lang="en-US" altLang="ja-JP" sz="1050" dirty="0"/>
          </a:p>
          <a:p>
            <a:r>
              <a:rPr kumimoji="1" lang="ja-JP" altLang="en-US" sz="1050" dirty="0"/>
              <a:t>・地域介護予防活動支援事業</a:t>
            </a:r>
            <a:endParaRPr kumimoji="1" lang="en-US" altLang="ja-JP" sz="1050" dirty="0"/>
          </a:p>
          <a:p>
            <a:r>
              <a:rPr kumimoji="1" lang="ja-JP" altLang="en-US" sz="1050" dirty="0"/>
              <a:t>・地域リハ活動支援事業　等</a:t>
            </a:r>
            <a:endParaRPr kumimoji="1" lang="en-US" altLang="ja-JP" sz="1050" dirty="0"/>
          </a:p>
        </p:txBody>
      </p:sp>
      <p:sp>
        <p:nvSpPr>
          <p:cNvPr id="22" name="テキスト ボックス 54"/>
          <p:cNvSpPr txBox="1"/>
          <p:nvPr/>
        </p:nvSpPr>
        <p:spPr>
          <a:xfrm>
            <a:off x="7110601" y="4777313"/>
            <a:ext cx="1842559" cy="334441"/>
          </a:xfrm>
          <a:prstGeom prst="rect">
            <a:avLst/>
          </a:prstGeom>
          <a:solidFill>
            <a:schemeClr val="accent6">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a:t>
            </a:r>
            <a:r>
              <a:rPr kumimoji="1" lang="ja-JP" altLang="en-US" sz="1100" dirty="0" err="1"/>
              <a:t>障がい</a:t>
            </a:r>
            <a:r>
              <a:rPr kumimoji="1" lang="ja-JP" altLang="en-US" sz="1100" dirty="0"/>
              <a:t>サービス</a:t>
            </a:r>
            <a:endParaRPr kumimoji="1" lang="en-US" altLang="ja-JP" sz="1100" dirty="0"/>
          </a:p>
          <a:p>
            <a:endParaRPr kumimoji="1" lang="ja-JP" altLang="en-US" sz="1100" dirty="0"/>
          </a:p>
        </p:txBody>
      </p:sp>
      <p:sp>
        <p:nvSpPr>
          <p:cNvPr id="23" name="円/楕円 22"/>
          <p:cNvSpPr/>
          <p:nvPr/>
        </p:nvSpPr>
        <p:spPr>
          <a:xfrm>
            <a:off x="3280008" y="5256089"/>
            <a:ext cx="1270737" cy="36907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ysClr val="windowText" lastClr="000000"/>
                </a:solidFill>
              </a:rPr>
              <a:t>地域サロン</a:t>
            </a:r>
            <a:endParaRPr kumimoji="1" lang="en-US" altLang="ja-JP" sz="1100" dirty="0">
              <a:solidFill>
                <a:sysClr val="windowText" lastClr="000000"/>
              </a:solidFill>
            </a:endParaRPr>
          </a:p>
        </p:txBody>
      </p:sp>
      <p:sp>
        <p:nvSpPr>
          <p:cNvPr id="24" name="円/楕円 23"/>
          <p:cNvSpPr/>
          <p:nvPr/>
        </p:nvSpPr>
        <p:spPr>
          <a:xfrm>
            <a:off x="5354269" y="5608902"/>
            <a:ext cx="1147251" cy="39369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ysClr val="windowText" lastClr="000000"/>
                </a:solidFill>
              </a:rPr>
              <a:t>就労</a:t>
            </a:r>
            <a:endParaRPr kumimoji="1" lang="en-US" altLang="ja-JP" sz="1100" dirty="0">
              <a:solidFill>
                <a:sysClr val="windowText" lastClr="000000"/>
              </a:solidFill>
            </a:endParaRPr>
          </a:p>
        </p:txBody>
      </p:sp>
      <p:sp>
        <p:nvSpPr>
          <p:cNvPr id="25" name="円/楕円 24"/>
          <p:cNvSpPr/>
          <p:nvPr/>
        </p:nvSpPr>
        <p:spPr>
          <a:xfrm>
            <a:off x="2645430" y="5608902"/>
            <a:ext cx="1229139" cy="41301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a:solidFill>
                  <a:sysClr val="windowText" lastClr="000000"/>
                </a:solidFill>
              </a:rPr>
              <a:t>老人クラブ</a:t>
            </a:r>
            <a:endParaRPr kumimoji="1" lang="en-US" altLang="ja-JP" sz="1100">
              <a:solidFill>
                <a:sysClr val="windowText" lastClr="000000"/>
              </a:solidFill>
            </a:endParaRPr>
          </a:p>
        </p:txBody>
      </p:sp>
      <p:sp>
        <p:nvSpPr>
          <p:cNvPr id="26" name="フローチャート : 代替処理 25"/>
          <p:cNvSpPr/>
          <p:nvPr/>
        </p:nvSpPr>
        <p:spPr>
          <a:xfrm>
            <a:off x="3174911" y="6078004"/>
            <a:ext cx="1375834" cy="329141"/>
          </a:xfrm>
          <a:prstGeom prst="flowChartAlternateProcess">
            <a:avLst/>
          </a:prstGeom>
          <a:solidFill>
            <a:srgbClr val="92B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a:solidFill>
                  <a:sysClr val="windowText" lastClr="000000"/>
                </a:solidFill>
              </a:rPr>
              <a:t>社会福祉協議会</a:t>
            </a:r>
          </a:p>
        </p:txBody>
      </p:sp>
      <p:sp>
        <p:nvSpPr>
          <p:cNvPr id="27" name="フローチャート : 代替処理 26"/>
          <p:cNvSpPr/>
          <p:nvPr/>
        </p:nvSpPr>
        <p:spPr>
          <a:xfrm>
            <a:off x="4643504" y="6078004"/>
            <a:ext cx="1842560" cy="329141"/>
          </a:xfrm>
          <a:prstGeom prst="flowChartAlternateProcess">
            <a:avLst/>
          </a:prstGeom>
          <a:solidFill>
            <a:srgbClr val="92B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a:solidFill>
                  <a:sysClr val="windowText" lastClr="000000"/>
                </a:solidFill>
              </a:rPr>
              <a:t>シルバー人材センター</a:t>
            </a:r>
          </a:p>
        </p:txBody>
      </p:sp>
      <p:sp>
        <p:nvSpPr>
          <p:cNvPr id="28" name="左右矢印 27"/>
          <p:cNvSpPr/>
          <p:nvPr/>
        </p:nvSpPr>
        <p:spPr>
          <a:xfrm>
            <a:off x="6674381" y="3422394"/>
            <a:ext cx="546099" cy="171451"/>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9" name="左右矢印 28"/>
          <p:cNvSpPr/>
          <p:nvPr/>
        </p:nvSpPr>
        <p:spPr>
          <a:xfrm>
            <a:off x="1873251" y="1524003"/>
            <a:ext cx="5147021" cy="201082"/>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0" name="左右矢印 29"/>
          <p:cNvSpPr/>
          <p:nvPr/>
        </p:nvSpPr>
        <p:spPr>
          <a:xfrm rot="5400000">
            <a:off x="244661" y="3129898"/>
            <a:ext cx="1618727" cy="131610"/>
          </a:xfrm>
          <a:prstGeom prst="lef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1" name="左右矢印 30"/>
          <p:cNvSpPr/>
          <p:nvPr/>
        </p:nvSpPr>
        <p:spPr>
          <a:xfrm rot="7433028">
            <a:off x="1024947" y="3634635"/>
            <a:ext cx="684921" cy="136483"/>
          </a:xfrm>
          <a:prstGeom prst="lef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フローチャート : 端子 31"/>
          <p:cNvSpPr/>
          <p:nvPr/>
        </p:nvSpPr>
        <p:spPr>
          <a:xfrm>
            <a:off x="2254257" y="647099"/>
            <a:ext cx="2114857" cy="710213"/>
          </a:xfrm>
          <a:prstGeom prst="flowChartTerminator">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a:latin typeface="HGS創英角ｺﾞｼｯｸUB" panose="020B0900000000000000" pitchFamily="50" charset="-128"/>
                <a:ea typeface="HGS創英角ｺﾞｼｯｸUB" panose="020B0900000000000000" pitchFamily="50" charset="-128"/>
              </a:rPr>
              <a:t>地域医療福祉</a:t>
            </a:r>
            <a:endParaRPr kumimoji="1" lang="en-US" altLang="ja-JP" sz="1200">
              <a:latin typeface="HGS創英角ｺﾞｼｯｸUB" panose="020B0900000000000000" pitchFamily="50" charset="-128"/>
              <a:ea typeface="HGS創英角ｺﾞｼｯｸUB" panose="020B0900000000000000" pitchFamily="50" charset="-128"/>
            </a:endParaRPr>
          </a:p>
          <a:p>
            <a:pPr algn="ctr"/>
            <a:r>
              <a:rPr kumimoji="1" lang="ja-JP" altLang="en-US" sz="1200">
                <a:latin typeface="HGS創英角ｺﾞｼｯｸUB" panose="020B0900000000000000" pitchFamily="50" charset="-128"/>
                <a:ea typeface="HGS創英角ｺﾞｼｯｸUB" panose="020B0900000000000000" pitchFamily="50" charset="-128"/>
              </a:rPr>
              <a:t>ネットワーク推進室</a:t>
            </a:r>
            <a:endParaRPr kumimoji="1" lang="en-US" altLang="ja-JP" sz="1200">
              <a:latin typeface="HGS創英角ｺﾞｼｯｸUB" panose="020B0900000000000000" pitchFamily="50" charset="-128"/>
              <a:ea typeface="HGS創英角ｺﾞｼｯｸUB" panose="020B0900000000000000" pitchFamily="50" charset="-128"/>
            </a:endParaRPr>
          </a:p>
        </p:txBody>
      </p:sp>
      <p:sp>
        <p:nvSpPr>
          <p:cNvPr id="33" name="フローチャート : 端子 32"/>
          <p:cNvSpPr/>
          <p:nvPr/>
        </p:nvSpPr>
        <p:spPr>
          <a:xfrm>
            <a:off x="7149339" y="5688535"/>
            <a:ext cx="1716617" cy="482071"/>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a:latin typeface="HGS創英角ｺﾞｼｯｸUB" panose="020B0900000000000000" pitchFamily="50" charset="-128"/>
                <a:ea typeface="HGS創英角ｺﾞｼｯｸUB" panose="020B0900000000000000" pitchFamily="50" charset="-128"/>
              </a:rPr>
              <a:t>ケアマネジャー</a:t>
            </a:r>
          </a:p>
        </p:txBody>
      </p:sp>
      <p:sp>
        <p:nvSpPr>
          <p:cNvPr id="34" name="フローチャート : 端子 33"/>
          <p:cNvSpPr/>
          <p:nvPr/>
        </p:nvSpPr>
        <p:spPr>
          <a:xfrm>
            <a:off x="184151" y="5094818"/>
            <a:ext cx="1898122" cy="691620"/>
          </a:xfrm>
          <a:prstGeom prst="flowChartTerminator">
            <a:avLst/>
          </a:prstGeom>
          <a:solidFill>
            <a:srgbClr val="6DC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a:latin typeface="HGS創英角ｺﾞｼｯｸUB" panose="020B0900000000000000" pitchFamily="50" charset="-128"/>
                <a:ea typeface="HGS創英角ｺﾞｼｯｸUB" panose="020B0900000000000000" pitchFamily="50" charset="-128"/>
              </a:rPr>
              <a:t>長野県地域包括医療協議会須高地区協議会</a:t>
            </a:r>
            <a:endParaRPr kumimoji="1" lang="en-US" altLang="ja-JP" sz="1200">
              <a:latin typeface="HGS創英角ｺﾞｼｯｸUB" panose="020B0900000000000000" pitchFamily="50" charset="-128"/>
              <a:ea typeface="HGS創英角ｺﾞｼｯｸUB" panose="020B0900000000000000" pitchFamily="50" charset="-128"/>
            </a:endParaRPr>
          </a:p>
        </p:txBody>
      </p:sp>
      <p:sp>
        <p:nvSpPr>
          <p:cNvPr id="35" name="フローチャート : 端子 34"/>
          <p:cNvSpPr/>
          <p:nvPr/>
        </p:nvSpPr>
        <p:spPr>
          <a:xfrm>
            <a:off x="175646" y="5885924"/>
            <a:ext cx="1915131" cy="697433"/>
          </a:xfrm>
          <a:prstGeom prst="flowChartTerminator">
            <a:avLst/>
          </a:prstGeom>
          <a:solidFill>
            <a:srgbClr val="39A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須</a:t>
            </a:r>
            <a:r>
              <a:rPr kumimoji="1" lang="ja-JP" altLang="en-US" sz="1200" dirty="0" smtClean="0">
                <a:latin typeface="HGS創英角ｺﾞｼｯｸUB" panose="020B0900000000000000" pitchFamily="50" charset="-128"/>
                <a:ea typeface="HGS創英角ｺﾞｼｯｸUB" panose="020B0900000000000000" pitchFamily="50" charset="-128"/>
              </a:rPr>
              <a:t>高地域</a:t>
            </a:r>
            <a:r>
              <a:rPr kumimoji="1" lang="ja-JP" altLang="en-US" sz="1200" dirty="0">
                <a:latin typeface="HGS創英角ｺﾞｼｯｸUB" panose="020B0900000000000000" pitchFamily="50" charset="-128"/>
                <a:ea typeface="HGS創英角ｺﾞｼｯｸUB" panose="020B0900000000000000" pitchFamily="50" charset="-128"/>
              </a:rPr>
              <a:t>医療</a:t>
            </a:r>
            <a:endParaRPr kumimoji="1" lang="en-US" altLang="ja-JP" sz="1200" dirty="0">
              <a:latin typeface="HGS創英角ｺﾞｼｯｸUB" panose="020B0900000000000000" pitchFamily="50" charset="-128"/>
              <a:ea typeface="HGS創英角ｺﾞｼｯｸUB" panose="020B0900000000000000" pitchFamily="50" charset="-128"/>
            </a:endParaRPr>
          </a:p>
          <a:p>
            <a:pPr algn="ctr"/>
            <a:r>
              <a:rPr kumimoji="1" lang="ja-JP" altLang="en-US" sz="1200" dirty="0">
                <a:latin typeface="HGS創英角ｺﾞｼｯｸUB" panose="020B0900000000000000" pitchFamily="50" charset="-128"/>
                <a:ea typeface="HGS創英角ｺﾞｼｯｸUB" panose="020B0900000000000000" pitchFamily="50" charset="-128"/>
              </a:rPr>
              <a:t>福祉推進協議会</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sp>
        <p:nvSpPr>
          <p:cNvPr id="36" name="円/楕円 35"/>
          <p:cNvSpPr/>
          <p:nvPr/>
        </p:nvSpPr>
        <p:spPr>
          <a:xfrm>
            <a:off x="7297316" y="715819"/>
            <a:ext cx="1607609" cy="444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dirty="0">
                <a:latin typeface="HGS創英角ｺﾞｼｯｸUB" panose="020B0900000000000000" pitchFamily="50" charset="-128"/>
                <a:ea typeface="HGS創英角ｺﾞｼｯｸUB" panose="020B0900000000000000" pitchFamily="50" charset="-128"/>
              </a:rPr>
              <a:t>地域ケア会議</a:t>
            </a:r>
          </a:p>
        </p:txBody>
      </p:sp>
      <p:pic>
        <p:nvPicPr>
          <p:cNvPr id="37" name="図 36" descr="ILM17_AC01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9" y="2954290"/>
            <a:ext cx="892760" cy="748586"/>
          </a:xfrm>
          <a:prstGeom prst="rect">
            <a:avLst/>
          </a:prstGeom>
          <a:noFill/>
          <a:extLst>
            <a:ext uri="{909E8E84-426E-40DD-AFC4-6F175D3DCCD1}">
              <a14:hiddenFill xmlns:a14="http://schemas.microsoft.com/office/drawing/2010/main">
                <a:solidFill>
                  <a:srgbClr val="FFFFFF"/>
                </a:solidFill>
              </a14:hiddenFill>
            </a:ext>
          </a:extLst>
        </p:spPr>
      </p:pic>
      <p:sp>
        <p:nvSpPr>
          <p:cNvPr id="38" name="左右矢印 37"/>
          <p:cNvSpPr/>
          <p:nvPr/>
        </p:nvSpPr>
        <p:spPr>
          <a:xfrm>
            <a:off x="6163205" y="1927219"/>
            <a:ext cx="1014412" cy="179919"/>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9" name="円/楕円 38"/>
          <p:cNvSpPr/>
          <p:nvPr/>
        </p:nvSpPr>
        <p:spPr>
          <a:xfrm>
            <a:off x="3920965" y="5608901"/>
            <a:ext cx="1377950" cy="39369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ysClr val="windowText" lastClr="000000"/>
                </a:solidFill>
              </a:rPr>
              <a:t>ボランティア</a:t>
            </a:r>
            <a:endParaRPr kumimoji="1" lang="en-US" altLang="ja-JP" sz="1100" dirty="0">
              <a:solidFill>
                <a:sysClr val="windowText" lastClr="000000"/>
              </a:solidFill>
            </a:endParaRPr>
          </a:p>
        </p:txBody>
      </p:sp>
      <p:sp>
        <p:nvSpPr>
          <p:cNvPr id="40" name="円/楕円 39"/>
          <p:cNvSpPr/>
          <p:nvPr/>
        </p:nvSpPr>
        <p:spPr>
          <a:xfrm>
            <a:off x="4703411" y="5256089"/>
            <a:ext cx="1165929" cy="35281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ysClr val="windowText" lastClr="000000"/>
                </a:solidFill>
              </a:rPr>
              <a:t>生きがい</a:t>
            </a:r>
            <a:endParaRPr kumimoji="1" lang="en-US" altLang="ja-JP" sz="1100" dirty="0">
              <a:solidFill>
                <a:sysClr val="windowText" lastClr="000000"/>
              </a:solidFill>
            </a:endParaRPr>
          </a:p>
        </p:txBody>
      </p:sp>
      <p:sp>
        <p:nvSpPr>
          <p:cNvPr id="41" name="フローチャート : 端子 40"/>
          <p:cNvSpPr/>
          <p:nvPr/>
        </p:nvSpPr>
        <p:spPr>
          <a:xfrm>
            <a:off x="3434299" y="4887671"/>
            <a:ext cx="2512485" cy="334442"/>
          </a:xfrm>
          <a:prstGeom prst="flowChartTerminator">
            <a:avLst/>
          </a:prstGeom>
          <a:solidFill>
            <a:srgbClr val="02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生活支援コーディネーター</a:t>
            </a:r>
          </a:p>
        </p:txBody>
      </p:sp>
      <p:sp>
        <p:nvSpPr>
          <p:cNvPr id="42" name="円/楕円 41"/>
          <p:cNvSpPr/>
          <p:nvPr/>
        </p:nvSpPr>
        <p:spPr>
          <a:xfrm>
            <a:off x="3505200" y="2295523"/>
            <a:ext cx="2481883" cy="549277"/>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dirty="0">
                <a:solidFill>
                  <a:sysClr val="windowText" lastClr="000000"/>
                </a:solidFill>
              </a:rPr>
              <a:t>・自宅・ｼﾙﾊﾞｰﾊｳｼﾞﾝｸﾞ</a:t>
            </a:r>
            <a:endParaRPr kumimoji="1" lang="en-US" altLang="ja-JP" sz="1100" dirty="0">
              <a:solidFill>
                <a:sysClr val="windowText" lastClr="000000"/>
              </a:solidFill>
            </a:endParaRPr>
          </a:p>
          <a:p>
            <a:pPr algn="l"/>
            <a:r>
              <a:rPr kumimoji="1" lang="ja-JP" altLang="en-US" sz="1100" dirty="0">
                <a:solidFill>
                  <a:sysClr val="windowText" lastClr="000000"/>
                </a:solidFill>
              </a:rPr>
              <a:t>・有料老人ﾎｰﾑ・ｹｱﾊｳｽ</a:t>
            </a:r>
          </a:p>
        </p:txBody>
      </p:sp>
      <p:sp>
        <p:nvSpPr>
          <p:cNvPr id="43" name="テキスト ボックス 6"/>
          <p:cNvSpPr txBox="1"/>
          <p:nvPr/>
        </p:nvSpPr>
        <p:spPr>
          <a:xfrm>
            <a:off x="3777522" y="3080599"/>
            <a:ext cx="2049992" cy="351111"/>
          </a:xfrm>
          <a:prstGeom prst="rect">
            <a:avLst/>
          </a:prstGeom>
          <a:solidFill>
            <a:schemeClr val="tx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a:solidFill>
                  <a:schemeClr val="bg1"/>
                </a:solidFill>
                <a:latin typeface="HGP創英角ﾎﾟｯﾌﾟ体" panose="040B0A00000000000000" pitchFamily="50" charset="-128"/>
                <a:ea typeface="HGP創英角ﾎﾟｯﾌﾟ体" panose="040B0A00000000000000" pitchFamily="50" charset="-128"/>
              </a:rPr>
              <a:t>生活支援・介護予防</a:t>
            </a:r>
          </a:p>
        </p:txBody>
      </p:sp>
      <p:pic>
        <p:nvPicPr>
          <p:cNvPr id="44" name="図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667" y="2762814"/>
            <a:ext cx="1436213" cy="789000"/>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3"/>
          <p:cNvSpPr txBox="1"/>
          <p:nvPr/>
        </p:nvSpPr>
        <p:spPr>
          <a:xfrm>
            <a:off x="4453469" y="1852350"/>
            <a:ext cx="1665815" cy="295009"/>
          </a:xfrm>
          <a:prstGeom prst="rect">
            <a:avLst/>
          </a:prstGeom>
          <a:solidFill>
            <a:schemeClr val="accent5">
              <a:lumMod val="7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a:solidFill>
                  <a:schemeClr val="bg1"/>
                </a:solidFill>
                <a:latin typeface="HGP創英角ﾎﾟｯﾌﾟ体" panose="040B0A00000000000000" pitchFamily="50" charset="-128"/>
                <a:ea typeface="HGP創英角ﾎﾟｯﾌﾟ体" panose="040B0A00000000000000" pitchFamily="50" charset="-128"/>
              </a:rPr>
              <a:t>住まい（</a:t>
            </a:r>
            <a:r>
              <a:rPr kumimoji="1" lang="ja-JP" altLang="ja-JP" sz="1100">
                <a:solidFill>
                  <a:schemeClr val="bg1"/>
                </a:solidFill>
                <a:effectLst/>
                <a:latin typeface="HGP創英角ﾎﾟｯﾌﾟ体" panose="040B0A00000000000000" pitchFamily="50" charset="-128"/>
                <a:ea typeface="HGP創英角ﾎﾟｯﾌﾟ体" panose="040B0A00000000000000" pitchFamily="50" charset="-128"/>
                <a:cs typeface="+mn-cs"/>
              </a:rPr>
              <a:t>生活の場</a:t>
            </a:r>
            <a:r>
              <a:rPr kumimoji="1" lang="ja-JP" altLang="en-US" sz="1200">
                <a:solidFill>
                  <a:schemeClr val="bg1"/>
                </a:solidFill>
                <a:latin typeface="HGP創英角ﾎﾟｯﾌﾟ体" panose="040B0A00000000000000" pitchFamily="50" charset="-128"/>
                <a:ea typeface="HGP創英角ﾎﾟｯﾌﾟ体" panose="040B0A00000000000000" pitchFamily="50" charset="-128"/>
              </a:rPr>
              <a:t>）</a:t>
            </a:r>
          </a:p>
        </p:txBody>
      </p:sp>
      <p:pic>
        <p:nvPicPr>
          <p:cNvPr id="46" name="図 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443" y="1346197"/>
            <a:ext cx="966259" cy="949326"/>
          </a:xfrm>
          <a:prstGeom prst="rect">
            <a:avLst/>
          </a:prstGeom>
          <a:noFill/>
          <a:extLst>
            <a:ext uri="{909E8E84-426E-40DD-AFC4-6F175D3DCCD1}">
              <a14:hiddenFill xmlns:a14="http://schemas.microsoft.com/office/drawing/2010/main">
                <a:solidFill>
                  <a:srgbClr val="FFFFFF"/>
                </a:solidFill>
              </a14:hiddenFill>
            </a:ext>
          </a:extLst>
        </p:spPr>
      </p:pic>
      <p:pic>
        <p:nvPicPr>
          <p:cNvPr id="47" name="imgb" descr="http://www.town.tokigawa.lg.jp/div/common/commonimage/hoken_hukushi/kaigo_18.jp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580240" y="2205392"/>
            <a:ext cx="1066098" cy="639407"/>
          </a:xfrm>
          <a:prstGeom prst="rect">
            <a:avLst/>
          </a:prstGeom>
          <a:noFill/>
          <a:extLst>
            <a:ext uri="{909E8E84-426E-40DD-AFC4-6F175D3DCCD1}">
              <a14:hiddenFill xmlns:a14="http://schemas.microsoft.com/office/drawing/2010/main">
                <a:solidFill>
                  <a:srgbClr val="FFFFFF"/>
                </a:solidFill>
              </a14:hiddenFill>
            </a:ext>
          </a:extLst>
        </p:spPr>
      </p:pic>
      <p:sp>
        <p:nvSpPr>
          <p:cNvPr id="48" name="左右矢印 47"/>
          <p:cNvSpPr/>
          <p:nvPr/>
        </p:nvSpPr>
        <p:spPr>
          <a:xfrm>
            <a:off x="1929173" y="4318000"/>
            <a:ext cx="520431" cy="20108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フローチャート : 端子 48"/>
          <p:cNvSpPr/>
          <p:nvPr/>
        </p:nvSpPr>
        <p:spPr>
          <a:xfrm>
            <a:off x="4733925" y="647864"/>
            <a:ext cx="2226321" cy="727969"/>
          </a:xfrm>
          <a:prstGeom prst="flowChartTerminator">
            <a:avLst/>
          </a:prstGeom>
          <a:solidFill>
            <a:srgbClr val="F75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a:latin typeface="HGS創英角ｺﾞｼｯｸUB" panose="020B0900000000000000" pitchFamily="50" charset="-128"/>
                <a:ea typeface="HGS創英角ｺﾞｼｯｸUB" panose="020B0900000000000000" pitchFamily="50" charset="-128"/>
              </a:rPr>
              <a:t>地域包括支援センター</a:t>
            </a:r>
            <a:endParaRPr kumimoji="1" lang="en-US" altLang="ja-JP" sz="1200">
              <a:latin typeface="HGS創英角ｺﾞｼｯｸUB" panose="020B0900000000000000" pitchFamily="50" charset="-128"/>
              <a:ea typeface="HGS創英角ｺﾞｼｯｸUB" panose="020B0900000000000000" pitchFamily="50" charset="-128"/>
            </a:endParaRPr>
          </a:p>
          <a:p>
            <a:pPr algn="ctr"/>
            <a:r>
              <a:rPr kumimoji="1" lang="ja-JP" altLang="en-US" sz="1200">
                <a:latin typeface="HGS創英角ｺﾞｼｯｸUB" panose="020B0900000000000000" pitchFamily="50" charset="-128"/>
                <a:ea typeface="HGS創英角ｺﾞｼｯｸUB" panose="020B0900000000000000" pitchFamily="50" charset="-128"/>
              </a:rPr>
              <a:t>在宅介護支援センター等</a:t>
            </a:r>
          </a:p>
        </p:txBody>
      </p:sp>
      <p:pic>
        <p:nvPicPr>
          <p:cNvPr id="50" name="図 49" descr="ILM17_AD0102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1881" y="1253495"/>
            <a:ext cx="861559" cy="474141"/>
          </a:xfrm>
          <a:prstGeom prst="rect">
            <a:avLst/>
          </a:prstGeom>
          <a:noFill/>
          <a:extLst>
            <a:ext uri="{909E8E84-426E-40DD-AFC4-6F175D3DCCD1}">
              <a14:hiddenFill xmlns:a14="http://schemas.microsoft.com/office/drawing/2010/main">
                <a:solidFill>
                  <a:srgbClr val="FFFFFF"/>
                </a:solidFill>
              </a14:hiddenFill>
            </a:ext>
          </a:extLst>
        </p:spPr>
      </p:pic>
      <p:sp>
        <p:nvSpPr>
          <p:cNvPr id="51" name="左右矢印 50"/>
          <p:cNvSpPr/>
          <p:nvPr/>
        </p:nvSpPr>
        <p:spPr>
          <a:xfrm>
            <a:off x="1880505" y="1946275"/>
            <a:ext cx="1629833" cy="20108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左右矢印 51"/>
          <p:cNvSpPr/>
          <p:nvPr/>
        </p:nvSpPr>
        <p:spPr>
          <a:xfrm rot="5400000">
            <a:off x="4649258" y="2809922"/>
            <a:ext cx="354542" cy="185208"/>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4" name="テキスト ボックス 2"/>
          <p:cNvSpPr txBox="1"/>
          <p:nvPr/>
        </p:nvSpPr>
        <p:spPr>
          <a:xfrm>
            <a:off x="691357" y="1122259"/>
            <a:ext cx="849841" cy="357716"/>
          </a:xfrm>
          <a:prstGeom prst="rect">
            <a:avLst/>
          </a:prstGeom>
          <a:solidFill>
            <a:schemeClr val="accent6">
              <a:lumMod val="7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a:solidFill>
                  <a:schemeClr val="bg1"/>
                </a:solidFill>
                <a:latin typeface="HGP創英角ﾎﾟｯﾌﾟ体" panose="040B0A00000000000000" pitchFamily="50" charset="-128"/>
                <a:ea typeface="HGP創英角ﾎﾟｯﾌﾟ体" panose="040B0A00000000000000" pitchFamily="50" charset="-128"/>
              </a:rPr>
              <a:t>医療</a:t>
            </a:r>
          </a:p>
        </p:txBody>
      </p:sp>
      <p:sp>
        <p:nvSpPr>
          <p:cNvPr id="55" name="左右矢印 54"/>
          <p:cNvSpPr/>
          <p:nvPr/>
        </p:nvSpPr>
        <p:spPr>
          <a:xfrm rot="3622883">
            <a:off x="977453" y="2679612"/>
            <a:ext cx="756966" cy="141389"/>
          </a:xfrm>
          <a:prstGeom prst="lef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56" name="直線矢印コネクタ 55"/>
          <p:cNvCxnSpPr/>
          <p:nvPr/>
        </p:nvCxnSpPr>
        <p:spPr>
          <a:xfrm flipV="1">
            <a:off x="884187" y="2656500"/>
            <a:ext cx="591469" cy="84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64"/>
          <p:cNvSpPr txBox="1"/>
          <p:nvPr/>
        </p:nvSpPr>
        <p:spPr>
          <a:xfrm>
            <a:off x="5611814" y="2825349"/>
            <a:ext cx="920750" cy="2991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a:solidFill>
                  <a:sysClr val="windowText" lastClr="000000"/>
                </a:solidFill>
                <a:latin typeface="HGP創英角ﾎﾟｯﾌﾟ体" panose="040B0A00000000000000" pitchFamily="50" charset="-128"/>
                <a:ea typeface="HGP創英角ﾎﾟｯﾌﾟ体" panose="040B0A00000000000000" pitchFamily="50" charset="-128"/>
              </a:rPr>
              <a:t>高齢者</a:t>
            </a:r>
          </a:p>
        </p:txBody>
      </p:sp>
    </p:spTree>
    <p:extLst>
      <p:ext uri="{BB962C8B-B14F-4D97-AF65-F5344CB8AC3E}">
        <p14:creationId xmlns:p14="http://schemas.microsoft.com/office/powerpoint/2010/main" val="35727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712968" cy="922114"/>
          </a:xfrm>
        </p:spPr>
        <p:style>
          <a:lnRef idx="2">
            <a:schemeClr val="accent1"/>
          </a:lnRef>
          <a:fillRef idx="1">
            <a:schemeClr val="lt1"/>
          </a:fillRef>
          <a:effectRef idx="0">
            <a:schemeClr val="accent1"/>
          </a:effectRef>
          <a:fontRef idx="minor">
            <a:schemeClr val="dk1"/>
          </a:fontRef>
        </p:style>
        <p:txBody>
          <a:bodyPr>
            <a:noAutofit/>
          </a:bodyPr>
          <a:lstStyle/>
          <a:p>
            <a:pPr algn="l"/>
            <a:r>
              <a:rPr lang="en-US" altLang="ja-JP" sz="3200" dirty="0" smtClean="0"/>
              <a:t>(1) </a:t>
            </a:r>
            <a:r>
              <a:rPr kumimoji="1" lang="ja-JP" altLang="en-US" sz="3200" dirty="0" smtClean="0"/>
              <a:t>在宅医療・介護連携推進事業の具体的取組</a:t>
            </a:r>
            <a:endParaRPr kumimoji="1" lang="ja-JP" altLang="en-US" sz="3200" dirty="0"/>
          </a:p>
        </p:txBody>
      </p:sp>
      <p:sp>
        <p:nvSpPr>
          <p:cNvPr id="3" name="コンテンツ プレースホルダー 2"/>
          <p:cNvSpPr>
            <a:spLocks noGrp="1"/>
          </p:cNvSpPr>
          <p:nvPr>
            <p:ph idx="1"/>
          </p:nvPr>
        </p:nvSpPr>
        <p:spPr>
          <a:xfrm>
            <a:off x="179512" y="1196752"/>
            <a:ext cx="8784976" cy="5472608"/>
          </a:xfrm>
        </p:spPr>
        <p:txBody>
          <a:bodyPr>
            <a:normAutofit fontScale="92500" lnSpcReduction="10000"/>
          </a:bodyPr>
          <a:lstStyle/>
          <a:p>
            <a:pPr marL="0" indent="0">
              <a:buNone/>
            </a:pPr>
            <a:r>
              <a:rPr kumimoji="1" lang="ja-JP" altLang="en-US" dirty="0" smtClean="0"/>
              <a:t>（ア）地域の医療・介護の資源の把握</a:t>
            </a:r>
            <a:endParaRPr kumimoji="1" lang="en-US" altLang="ja-JP" dirty="0" smtClean="0"/>
          </a:p>
          <a:p>
            <a:pPr marL="0" indent="0">
              <a:buNone/>
            </a:pPr>
            <a:r>
              <a:rPr lang="ja-JP" altLang="en-US" dirty="0"/>
              <a:t>（</a:t>
            </a:r>
            <a:r>
              <a:rPr lang="ja-JP" altLang="en-US" dirty="0" smtClean="0"/>
              <a:t>イ）在宅医療・介護連携の課題と対応策の検討</a:t>
            </a:r>
            <a:endParaRPr lang="en-US" altLang="ja-JP" dirty="0" smtClean="0"/>
          </a:p>
          <a:p>
            <a:pPr marL="0" indent="0">
              <a:buNone/>
            </a:pPr>
            <a:r>
              <a:rPr lang="ja-JP" altLang="en-US" dirty="0"/>
              <a:t>　</a:t>
            </a:r>
            <a:r>
              <a:rPr lang="ja-JP" altLang="en-US" dirty="0" smtClean="0"/>
              <a:t>　　する会議の開催</a:t>
            </a:r>
            <a:endParaRPr lang="en-US" altLang="ja-JP" dirty="0" smtClean="0"/>
          </a:p>
          <a:p>
            <a:pPr marL="0" indent="0">
              <a:buNone/>
            </a:pPr>
            <a:r>
              <a:rPr kumimoji="1" lang="ja-JP" altLang="en-US" dirty="0" smtClean="0"/>
              <a:t>（</a:t>
            </a:r>
            <a:r>
              <a:rPr lang="ja-JP" altLang="en-US" dirty="0" smtClean="0"/>
              <a:t>ウ）切れ目のない在宅医療と介護の提供体制の</a:t>
            </a:r>
            <a:endParaRPr lang="en-US" altLang="ja-JP" dirty="0" smtClean="0"/>
          </a:p>
          <a:p>
            <a:pPr marL="0" indent="0">
              <a:buNone/>
            </a:pPr>
            <a:r>
              <a:rPr lang="ja-JP" altLang="en-US" dirty="0" smtClean="0"/>
              <a:t>　　　構築推進</a:t>
            </a:r>
            <a:endParaRPr lang="en-US" altLang="ja-JP" dirty="0" smtClean="0"/>
          </a:p>
          <a:p>
            <a:pPr marL="0" indent="0">
              <a:buNone/>
            </a:pPr>
            <a:r>
              <a:rPr kumimoji="1" lang="ja-JP" altLang="en-US" dirty="0" smtClean="0"/>
              <a:t>（エ）医療・介護関係者の情報共有の支援</a:t>
            </a:r>
            <a:endParaRPr kumimoji="1" lang="en-US" altLang="ja-JP" dirty="0" smtClean="0"/>
          </a:p>
          <a:p>
            <a:pPr marL="0" indent="0">
              <a:buNone/>
            </a:pPr>
            <a:r>
              <a:rPr lang="ja-JP" altLang="en-US" dirty="0" smtClean="0"/>
              <a:t>（オ）在宅医療・介護連携に関する相談支援</a:t>
            </a:r>
            <a:endParaRPr lang="en-US" altLang="ja-JP" dirty="0" smtClean="0"/>
          </a:p>
          <a:p>
            <a:pPr marL="0" indent="0">
              <a:buNone/>
            </a:pPr>
            <a:r>
              <a:rPr kumimoji="1" lang="ja-JP" altLang="en-US" dirty="0" smtClean="0"/>
              <a:t>（カ）医療・介護関係者の研修</a:t>
            </a:r>
            <a:endParaRPr kumimoji="1" lang="en-US" altLang="ja-JP" dirty="0" smtClean="0"/>
          </a:p>
          <a:p>
            <a:pPr marL="0" indent="0">
              <a:buNone/>
            </a:pPr>
            <a:r>
              <a:rPr lang="ja-JP" altLang="en-US" dirty="0"/>
              <a:t>（</a:t>
            </a:r>
            <a:r>
              <a:rPr lang="ja-JP" altLang="en-US" dirty="0" smtClean="0"/>
              <a:t>キ</a:t>
            </a:r>
            <a:r>
              <a:rPr lang="ja-JP" altLang="en-US" dirty="0"/>
              <a:t>）地域住民へ</a:t>
            </a:r>
            <a:r>
              <a:rPr lang="ja-JP" altLang="en-US" dirty="0" smtClean="0"/>
              <a:t>の普及啓発</a:t>
            </a:r>
            <a:endParaRPr lang="en-US" altLang="ja-JP" dirty="0" smtClean="0"/>
          </a:p>
          <a:p>
            <a:pPr marL="0" indent="0">
              <a:buNone/>
            </a:pPr>
            <a:r>
              <a:rPr lang="ja-JP" altLang="en-US" dirty="0" smtClean="0"/>
              <a:t>（ク）在宅医療・介護連携に関する関係市町村の連携</a:t>
            </a:r>
            <a:endParaRPr lang="en-US" altLang="ja-JP" dirty="0" smtClean="0"/>
          </a:p>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
        <p:nvSpPr>
          <p:cNvPr id="5" name="テキスト ボックス 4"/>
          <p:cNvSpPr txBox="1"/>
          <p:nvPr/>
        </p:nvSpPr>
        <p:spPr>
          <a:xfrm>
            <a:off x="2123728" y="6246604"/>
            <a:ext cx="6192688" cy="369332"/>
          </a:xfrm>
          <a:prstGeom prst="rect">
            <a:avLst/>
          </a:prstGeom>
          <a:noFill/>
        </p:spPr>
        <p:txBody>
          <a:bodyPr wrap="square" rtlCol="0">
            <a:spAutoFit/>
          </a:bodyPr>
          <a:lstStyle/>
          <a:p>
            <a:r>
              <a:rPr kumimoji="1" lang="ja-JP" altLang="en-US" dirty="0" smtClean="0"/>
              <a:t>手引き案より（平成</a:t>
            </a:r>
            <a:r>
              <a:rPr kumimoji="1" lang="en-US" altLang="ja-JP" dirty="0" smtClean="0"/>
              <a:t>27</a:t>
            </a:r>
            <a:r>
              <a:rPr kumimoji="1" lang="ja-JP" altLang="en-US" dirty="0" smtClean="0"/>
              <a:t>年</a:t>
            </a:r>
            <a:r>
              <a:rPr kumimoji="1" lang="en-US" altLang="ja-JP" dirty="0" smtClean="0"/>
              <a:t>2</a:t>
            </a:r>
            <a:r>
              <a:rPr kumimoji="1" lang="ja-JP" altLang="en-US" dirty="0" smtClean="0"/>
              <a:t>月</a:t>
            </a:r>
            <a:r>
              <a:rPr kumimoji="1" lang="en-US" altLang="ja-JP" dirty="0" smtClean="0"/>
              <a:t>9</a:t>
            </a:r>
            <a:r>
              <a:rPr kumimoji="1" lang="ja-JP" altLang="en-US" dirty="0" smtClean="0"/>
              <a:t>日　厚労省　老健局老人保健課）</a:t>
            </a:r>
            <a:endParaRPr kumimoji="1" lang="ja-JP" altLang="en-US" dirty="0"/>
          </a:p>
        </p:txBody>
      </p:sp>
    </p:spTree>
    <p:extLst>
      <p:ext uri="{BB962C8B-B14F-4D97-AF65-F5344CB8AC3E}">
        <p14:creationId xmlns:p14="http://schemas.microsoft.com/office/powerpoint/2010/main" val="1485464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タイトル 1"/>
          <p:cNvSpPr>
            <a:spLocks/>
          </p:cNvSpPr>
          <p:nvPr/>
        </p:nvSpPr>
        <p:spPr bwMode="auto">
          <a:xfrm>
            <a:off x="146124" y="260648"/>
            <a:ext cx="7666236" cy="874638"/>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p>
            <a:endParaRPr lang="en-US" altLang="ja-JP" sz="2800" b="1" dirty="0" smtClean="0">
              <a:solidFill>
                <a:schemeClr val="accent4">
                  <a:lumMod val="50000"/>
                </a:schemeClr>
              </a:solidFill>
              <a:ea typeface="HGP創英角ﾎﾟｯﾌﾟ体" pitchFamily="50" charset="-128"/>
            </a:endParaRPr>
          </a:p>
          <a:p>
            <a:r>
              <a:rPr lang="ja-JP" altLang="en-US" sz="2800" b="1" dirty="0">
                <a:ea typeface="HGP創英角ﾎﾟｯﾌﾟ体" pitchFamily="50" charset="-128"/>
              </a:rPr>
              <a:t>２</a:t>
            </a:r>
            <a:r>
              <a:rPr lang="ja-JP" altLang="en-US" sz="2800" b="1" dirty="0" smtClean="0">
                <a:ea typeface="HGP創英角ﾎﾟｯﾌﾟ体" pitchFamily="50" charset="-128"/>
              </a:rPr>
              <a:t>　須高地域医療福祉</a:t>
            </a:r>
            <a:r>
              <a:rPr lang="ja-JP" altLang="en-US" sz="2800" b="1" dirty="0">
                <a:ea typeface="HGP創英角ﾎﾟｯﾌﾟ体" pitchFamily="50" charset="-128"/>
              </a:rPr>
              <a:t>推進協</a:t>
            </a:r>
            <a:r>
              <a:rPr lang="ja-JP" altLang="en-US" sz="2800" b="1" dirty="0" smtClean="0">
                <a:ea typeface="HGP創英角ﾎﾟｯﾌﾟ体" pitchFamily="50" charset="-128"/>
              </a:rPr>
              <a:t>議会について</a:t>
            </a:r>
            <a:endParaRPr lang="en-US" altLang="ja-JP" sz="2800" b="1" dirty="0">
              <a:ea typeface="HGP創英角ﾎﾟｯﾌﾟ体" pitchFamily="50" charset="-128"/>
            </a:endParaRPr>
          </a:p>
          <a:p>
            <a:r>
              <a:rPr lang="ja-JP" altLang="en-US" sz="2800" b="1" dirty="0" smtClean="0">
                <a:solidFill>
                  <a:schemeClr val="accent6">
                    <a:lumMod val="50000"/>
                  </a:schemeClr>
                </a:solidFill>
                <a:ea typeface="HGP創英角ﾎﾟｯﾌﾟ体" pitchFamily="50" charset="-128"/>
              </a:rPr>
              <a:t>　</a:t>
            </a:r>
            <a:r>
              <a:rPr lang="ja-JP" altLang="en-US" sz="2800" b="1" dirty="0" smtClean="0">
                <a:solidFill>
                  <a:sysClr val="windowText" lastClr="000000"/>
                </a:solidFill>
                <a:ea typeface="HGP創英角ﾎﾟｯﾌﾟ体" pitchFamily="50" charset="-128"/>
              </a:rPr>
              <a:t>（１</a:t>
            </a:r>
            <a:r>
              <a:rPr lang="ja-JP" altLang="en-US" sz="2800" b="1" dirty="0">
                <a:solidFill>
                  <a:sysClr val="windowText" lastClr="000000"/>
                </a:solidFill>
                <a:ea typeface="HGP創英角ﾎﾟｯﾌﾟ体" pitchFamily="50" charset="-128"/>
              </a:rPr>
              <a:t>）</a:t>
            </a:r>
            <a:r>
              <a:rPr lang="ja-JP" altLang="en-US" sz="2800" b="1" dirty="0" smtClean="0">
                <a:solidFill>
                  <a:sysClr val="windowText" lastClr="000000"/>
                </a:solidFill>
                <a:ea typeface="HGP創英角ﾎﾟｯﾌﾟ体" pitchFamily="50" charset="-128"/>
              </a:rPr>
              <a:t>須坂市</a:t>
            </a:r>
            <a:r>
              <a:rPr lang="ja-JP" altLang="en-US" sz="2800" b="1" dirty="0">
                <a:solidFill>
                  <a:sysClr val="windowText" lastClr="000000"/>
                </a:solidFill>
                <a:ea typeface="HGP創英角ﾎﾟｯﾌﾟ体" pitchFamily="50" charset="-128"/>
              </a:rPr>
              <a:t>・小布施町・</a:t>
            </a:r>
            <a:r>
              <a:rPr lang="ja-JP" altLang="en-US" sz="2800" b="1" dirty="0" smtClean="0">
                <a:solidFill>
                  <a:sysClr val="windowText" lastClr="000000"/>
                </a:solidFill>
                <a:ea typeface="HGP創英角ﾎﾟｯﾌﾟ体" pitchFamily="50" charset="-128"/>
              </a:rPr>
              <a:t>高山村特性</a:t>
            </a:r>
            <a:endParaRPr lang="en-US" altLang="ja-JP" sz="2800" b="1" dirty="0" smtClean="0">
              <a:solidFill>
                <a:sysClr val="windowText" lastClr="000000"/>
              </a:solidFill>
              <a:ea typeface="HGP創英角ﾎﾟｯﾌﾟ体" pitchFamily="50" charset="-128"/>
            </a:endParaRPr>
          </a:p>
          <a:p>
            <a:r>
              <a:rPr lang="ja-JP" altLang="en-US" sz="2800" b="1" dirty="0">
                <a:solidFill>
                  <a:schemeClr val="accent4">
                    <a:lumMod val="50000"/>
                  </a:schemeClr>
                </a:solidFill>
                <a:ea typeface="HGP創英角ﾎﾟｯﾌﾟ体" pitchFamily="50" charset="-128"/>
              </a:rPr>
              <a:t>　</a:t>
            </a:r>
            <a:r>
              <a:rPr lang="ja-JP" altLang="en-US" sz="2800" b="1" dirty="0" smtClean="0">
                <a:solidFill>
                  <a:schemeClr val="accent4">
                    <a:lumMod val="50000"/>
                  </a:schemeClr>
                </a:solidFill>
                <a:ea typeface="HGP創英角ﾎﾟｯﾌﾟ体" pitchFamily="50" charset="-128"/>
              </a:rPr>
              <a:t>　　</a:t>
            </a:r>
            <a:endParaRPr lang="ja-JP" altLang="en-US" sz="2800" dirty="0">
              <a:solidFill>
                <a:schemeClr val="accent4">
                  <a:lumMod val="50000"/>
                </a:schemeClr>
              </a:solidFill>
              <a:ea typeface="HGP創英角ﾎﾟｯﾌﾟ体" pitchFamily="50" charset="-128"/>
            </a:endParaRPr>
          </a:p>
        </p:txBody>
      </p:sp>
      <p:pic>
        <p:nvPicPr>
          <p:cNvPr id="2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58215">
            <a:off x="3826147" y="1823171"/>
            <a:ext cx="1126959" cy="92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3" y="4725144"/>
            <a:ext cx="2448272" cy="166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6"/>
          <p:cNvSpPr>
            <a:spLocks noChangeArrowheads="1"/>
          </p:cNvSpPr>
          <p:nvPr/>
        </p:nvSpPr>
        <p:spPr bwMode="auto">
          <a:xfrm>
            <a:off x="6156176" y="4292992"/>
            <a:ext cx="211797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p>
            <a:pPr algn="just"/>
            <a:r>
              <a:rPr lang="ja-JP" altLang="en-US" sz="1200" dirty="0" smtClean="0">
                <a:latin typeface="ＭＳ ゴシック" pitchFamily="49" charset="-128"/>
                <a:ea typeface="ＭＳ ゴシック" pitchFamily="49" charset="-128"/>
                <a:cs typeface="ＭＳ Ｐゴシック" charset="-128"/>
              </a:rPr>
              <a:t>平成２７年２月１日現在</a:t>
            </a:r>
            <a:endParaRPr lang="ja-JP" altLang="en-US" sz="1200" dirty="0">
              <a:ea typeface="ＭＳ ゴシック" pitchFamily="49" charset="-128"/>
              <a:cs typeface="ＭＳ Ｐゴシック" charset="-128"/>
            </a:endParaRPr>
          </a:p>
        </p:txBody>
      </p:sp>
      <p:graphicFrame>
        <p:nvGraphicFramePr>
          <p:cNvPr id="2063" name="Group 15"/>
          <p:cNvGraphicFramePr>
            <a:graphicFrameLocks noGrp="1"/>
          </p:cNvGraphicFramePr>
          <p:nvPr>
            <p:extLst>
              <p:ext uri="{D42A27DB-BD31-4B8C-83A1-F6EECF244321}">
                <p14:modId xmlns:p14="http://schemas.microsoft.com/office/powerpoint/2010/main" val="3231337972"/>
              </p:ext>
            </p:extLst>
          </p:nvPr>
        </p:nvGraphicFramePr>
        <p:xfrm>
          <a:off x="3275856" y="4503534"/>
          <a:ext cx="4752528" cy="1952442"/>
        </p:xfrm>
        <a:graphic>
          <a:graphicData uri="http://schemas.openxmlformats.org/drawingml/2006/table">
            <a:tbl>
              <a:tblPr/>
              <a:tblGrid>
                <a:gridCol w="915112"/>
                <a:gridCol w="1368152"/>
                <a:gridCol w="1512168"/>
                <a:gridCol w="957096"/>
              </a:tblGrid>
              <a:tr h="611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ＭＳ ゴシック" pitchFamily="49" charset="-128"/>
                          <a:ea typeface="ＭＳ 明朝" pitchFamily="17" charset="-128"/>
                          <a:cs typeface="ＭＳ Ｐゴシック" charset="-128"/>
                        </a:rPr>
                        <a:t> </a:t>
                      </a:r>
                      <a:endParaRPr kumimoji="0"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人　口</a:t>
                      </a:r>
                      <a:endPar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世帯数</a:t>
                      </a:r>
                      <a:endPar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高齢化率</a:t>
                      </a:r>
                      <a:endPar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r h="4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須坂市</a:t>
                      </a:r>
                      <a:endPar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５１，９１３人</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１９，４５１世帯</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２９</a:t>
                      </a:r>
                      <a:r>
                        <a:rPr kumimoji="0" lang="en-US" altLang="ja-JP"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a:t>
                      </a: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３％</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小布施町</a:t>
                      </a:r>
                      <a:endPar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１１，２９５人</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３，７１０世帯</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３０</a:t>
                      </a:r>
                      <a:r>
                        <a:rPr kumimoji="0" lang="en-US" altLang="ja-JP"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a:t>
                      </a: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９％</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高山村</a:t>
                      </a:r>
                      <a:endPar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７，３９３人</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２，４０１世帯</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３０</a:t>
                      </a:r>
                      <a:r>
                        <a:rPr kumimoji="0" lang="en-US" altLang="ja-JP"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a:t>
                      </a: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０％</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合　計</a:t>
                      </a:r>
                      <a:endParaRPr kumimoji="0"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７０，６０１人</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charset="-128"/>
                        </a:rPr>
                        <a:t>２５，５６２世帯</a:t>
                      </a:r>
                      <a:endPar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２９</a:t>
                      </a:r>
                      <a:r>
                        <a:rPr kumimoji="0" lang="en-US" altLang="ja-JP"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0"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６％</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sp>
        <p:nvSpPr>
          <p:cNvPr id="9" name="角丸四角形 8"/>
          <p:cNvSpPr/>
          <p:nvPr/>
        </p:nvSpPr>
        <p:spPr>
          <a:xfrm>
            <a:off x="497993" y="1107690"/>
            <a:ext cx="8280920" cy="316835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dirty="0" smtClean="0">
              <a:solidFill>
                <a:schemeClr val="tx2">
                  <a:lumMod val="50000"/>
                </a:schemeClr>
              </a:solidFill>
            </a:endParaRPr>
          </a:p>
          <a:p>
            <a:endParaRPr lang="en-US" altLang="ja-JP" sz="2000" dirty="0">
              <a:solidFill>
                <a:schemeClr val="tx2">
                  <a:lumMod val="50000"/>
                </a:schemeClr>
              </a:solidFill>
            </a:endParaRPr>
          </a:p>
          <a:p>
            <a:endParaRPr kumimoji="1" lang="en-US" altLang="ja-JP" sz="2000" dirty="0" smtClean="0">
              <a:solidFill>
                <a:schemeClr val="tx2">
                  <a:lumMod val="50000"/>
                </a:schemeClr>
              </a:solidFill>
            </a:endParaRPr>
          </a:p>
          <a:p>
            <a:r>
              <a:rPr kumimoji="1" lang="ja-JP" altLang="en-US" sz="2400" b="1" dirty="0" smtClean="0">
                <a:solidFill>
                  <a:srgbClr val="002060"/>
                </a:solidFill>
              </a:rPr>
              <a:t>◆三市町村は昔からつながりが強い地域</a:t>
            </a:r>
            <a:endParaRPr kumimoji="1" lang="en-US" altLang="ja-JP" sz="2400" b="1" dirty="0" smtClean="0">
              <a:solidFill>
                <a:srgbClr val="002060"/>
              </a:solidFill>
            </a:endParaRPr>
          </a:p>
          <a:p>
            <a:r>
              <a:rPr lang="ja-JP" altLang="en-US" sz="2400" b="1" dirty="0" smtClean="0">
                <a:solidFill>
                  <a:srgbClr val="002060"/>
                </a:solidFill>
              </a:rPr>
              <a:t>◆医師会・歯科医師会・薬剤師会も須高地域をエリアとしており、大変関係が良い。</a:t>
            </a:r>
            <a:endParaRPr kumimoji="1" lang="en-US" altLang="ja-JP" sz="2400" b="1" dirty="0" smtClean="0">
              <a:solidFill>
                <a:srgbClr val="002060"/>
              </a:solidFill>
            </a:endParaRPr>
          </a:p>
          <a:p>
            <a:r>
              <a:rPr lang="ja-JP" altLang="en-US" sz="2400" b="1" dirty="0">
                <a:solidFill>
                  <a:srgbClr val="002060"/>
                </a:solidFill>
              </a:rPr>
              <a:t>◆医療機関</a:t>
            </a:r>
            <a:endParaRPr lang="en-US" altLang="ja-JP" sz="2400" b="1" dirty="0">
              <a:solidFill>
                <a:srgbClr val="002060"/>
              </a:solidFill>
            </a:endParaRPr>
          </a:p>
          <a:p>
            <a:r>
              <a:rPr lang="ja-JP" altLang="en-US" sz="2400" b="1" dirty="0">
                <a:solidFill>
                  <a:srgbClr val="002060"/>
                </a:solidFill>
              </a:rPr>
              <a:t>　</a:t>
            </a:r>
            <a:r>
              <a:rPr lang="ja-JP" altLang="en-US" sz="2400" b="1" dirty="0" smtClean="0">
                <a:solidFill>
                  <a:srgbClr val="002060"/>
                </a:solidFill>
              </a:rPr>
              <a:t>・</a:t>
            </a:r>
            <a:r>
              <a:rPr lang="ja-JP" altLang="en-US" sz="2400" b="1" dirty="0">
                <a:solidFill>
                  <a:srgbClr val="002060"/>
                </a:solidFill>
              </a:rPr>
              <a:t>急性期病院：県立須坂病院</a:t>
            </a:r>
            <a:r>
              <a:rPr lang="ja-JP" altLang="en-US" sz="2000" b="1" dirty="0">
                <a:solidFill>
                  <a:srgbClr val="002060"/>
                </a:solidFill>
              </a:rPr>
              <a:t>（</a:t>
            </a:r>
            <a:r>
              <a:rPr lang="en-US" altLang="ja-JP" sz="2000" b="1" dirty="0">
                <a:solidFill>
                  <a:srgbClr val="002060"/>
                </a:solidFill>
              </a:rPr>
              <a:t>338</a:t>
            </a:r>
            <a:r>
              <a:rPr lang="ja-JP" altLang="en-US" sz="2000" b="1" dirty="0">
                <a:solidFill>
                  <a:srgbClr val="002060"/>
                </a:solidFill>
              </a:rPr>
              <a:t>床</a:t>
            </a:r>
            <a:r>
              <a:rPr lang="ja-JP" altLang="en-US" sz="2000" b="1" dirty="0" smtClean="0">
                <a:solidFill>
                  <a:srgbClr val="002060"/>
                </a:solidFill>
              </a:rPr>
              <a:t>）（地域包括ケア病棟４６床）</a:t>
            </a:r>
            <a:endParaRPr lang="en-US" altLang="ja-JP" sz="2000" b="1" dirty="0" smtClean="0">
              <a:solidFill>
                <a:srgbClr val="002060"/>
              </a:solidFill>
            </a:endParaRPr>
          </a:p>
          <a:p>
            <a:r>
              <a:rPr lang="ja-JP" altLang="en-US" sz="2400" b="1" dirty="0" smtClean="0">
                <a:solidFill>
                  <a:srgbClr val="002060"/>
                </a:solidFill>
              </a:rPr>
              <a:t>　・回復期</a:t>
            </a:r>
            <a:r>
              <a:rPr lang="ja-JP" altLang="en-US" sz="2400" b="1" dirty="0">
                <a:solidFill>
                  <a:srgbClr val="002060"/>
                </a:solidFill>
              </a:rPr>
              <a:t>病院：</a:t>
            </a:r>
            <a:r>
              <a:rPr lang="ja-JP" altLang="en-US" sz="2400" b="1" dirty="0" smtClean="0">
                <a:solidFill>
                  <a:srgbClr val="002060"/>
                </a:solidFill>
              </a:rPr>
              <a:t>新生病院</a:t>
            </a:r>
            <a:r>
              <a:rPr lang="ja-JP" altLang="en-US" sz="2000" b="1" dirty="0" smtClean="0">
                <a:solidFill>
                  <a:srgbClr val="002060"/>
                </a:solidFill>
              </a:rPr>
              <a:t>（</a:t>
            </a:r>
            <a:r>
              <a:rPr lang="en-US" altLang="ja-JP" sz="2000" b="1" dirty="0" smtClean="0">
                <a:solidFill>
                  <a:srgbClr val="002060"/>
                </a:solidFill>
              </a:rPr>
              <a:t>155</a:t>
            </a:r>
            <a:r>
              <a:rPr lang="ja-JP" altLang="en-US" sz="2000" b="1" dirty="0" smtClean="0">
                <a:solidFill>
                  <a:srgbClr val="002060"/>
                </a:solidFill>
              </a:rPr>
              <a:t>床）</a:t>
            </a:r>
            <a:r>
              <a:rPr lang="ja-JP" altLang="en-US" sz="2400" b="1" dirty="0" smtClean="0">
                <a:solidFill>
                  <a:srgbClr val="002060"/>
                </a:solidFill>
              </a:rPr>
              <a:t>・</a:t>
            </a:r>
            <a:r>
              <a:rPr lang="ja-JP" altLang="en-US" sz="2400" b="1" dirty="0">
                <a:solidFill>
                  <a:srgbClr val="002060"/>
                </a:solidFill>
              </a:rPr>
              <a:t>慢性期病院：轟病院</a:t>
            </a:r>
            <a:r>
              <a:rPr lang="ja-JP" altLang="en-US" sz="2000" b="1" dirty="0">
                <a:solidFill>
                  <a:srgbClr val="002060"/>
                </a:solidFill>
              </a:rPr>
              <a:t>（</a:t>
            </a:r>
            <a:r>
              <a:rPr lang="en-US" altLang="ja-JP" sz="2000" b="1" dirty="0">
                <a:solidFill>
                  <a:srgbClr val="002060"/>
                </a:solidFill>
              </a:rPr>
              <a:t>95</a:t>
            </a:r>
            <a:r>
              <a:rPr lang="ja-JP" altLang="en-US" sz="2000" b="1" dirty="0">
                <a:solidFill>
                  <a:srgbClr val="002060"/>
                </a:solidFill>
              </a:rPr>
              <a:t>床）</a:t>
            </a:r>
            <a:endParaRPr lang="en-US" altLang="ja-JP" sz="2000" b="1" dirty="0">
              <a:solidFill>
                <a:srgbClr val="002060"/>
              </a:solidFill>
            </a:endParaRPr>
          </a:p>
          <a:p>
            <a:r>
              <a:rPr lang="ja-JP" altLang="en-US" sz="2400" b="1" dirty="0">
                <a:solidFill>
                  <a:srgbClr val="002060"/>
                </a:solidFill>
              </a:rPr>
              <a:t>　</a:t>
            </a:r>
            <a:r>
              <a:rPr lang="ja-JP" altLang="en-US" sz="2400" b="1" dirty="0" smtClean="0">
                <a:solidFill>
                  <a:srgbClr val="002060"/>
                </a:solidFill>
              </a:rPr>
              <a:t>・</a:t>
            </a:r>
            <a:r>
              <a:rPr lang="ja-JP" altLang="en-US" sz="2400" b="1" dirty="0">
                <a:solidFill>
                  <a:srgbClr val="002060"/>
                </a:solidFill>
              </a:rPr>
              <a:t>診療所　７６　：医科（４８）　歯科（２８）</a:t>
            </a:r>
            <a:endParaRPr lang="en-US" altLang="ja-JP" sz="2400" b="1" dirty="0">
              <a:solidFill>
                <a:srgbClr val="002060"/>
              </a:solidFill>
            </a:endParaRPr>
          </a:p>
          <a:p>
            <a:r>
              <a:rPr lang="ja-JP" altLang="en-US" sz="2400" b="1" dirty="0">
                <a:solidFill>
                  <a:srgbClr val="002060"/>
                </a:solidFill>
              </a:rPr>
              <a:t>◆調剤薬局　２６　</a:t>
            </a:r>
          </a:p>
          <a:p>
            <a:endParaRPr kumimoji="1" lang="en-US" altLang="ja-JP" sz="2400" dirty="0" smtClean="0">
              <a:solidFill>
                <a:schemeClr val="accent1">
                  <a:lumMod val="50000"/>
                </a:schemeClr>
              </a:solidFill>
            </a:endParaRPr>
          </a:p>
          <a:p>
            <a:endParaRPr kumimoji="1" lang="ja-JP" altLang="en-US" sz="2400" dirty="0">
              <a:solidFill>
                <a:schemeClr val="accent1">
                  <a:lumMod val="50000"/>
                </a:schemeClr>
              </a:solidFill>
            </a:endParaRPr>
          </a:p>
        </p:txBody>
      </p:sp>
    </p:spTree>
    <p:extLst>
      <p:ext uri="{BB962C8B-B14F-4D97-AF65-F5344CB8AC3E}">
        <p14:creationId xmlns:p14="http://schemas.microsoft.com/office/powerpoint/2010/main" val="26800302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idx="4294967295"/>
          </p:nvPr>
        </p:nvSpPr>
        <p:spPr>
          <a:xfrm>
            <a:off x="0" y="260350"/>
            <a:ext cx="8723944" cy="1080418"/>
          </a:xfrm>
        </p:spPr>
        <p:txBody>
          <a:bodyPr>
            <a:normAutofit fontScale="90000"/>
          </a:bodyPr>
          <a:lstStyle/>
          <a:p>
            <a:pPr algn="l"/>
            <a:r>
              <a:rPr lang="ja-JP" altLang="en-US" dirty="0">
                <a:solidFill>
                  <a:schemeClr val="accent6">
                    <a:lumMod val="50000"/>
                  </a:schemeClr>
                </a:solidFill>
                <a:latin typeface="HGP創英角ﾎﾟｯﾌﾟ体" pitchFamily="50" charset="-128"/>
                <a:ea typeface="HGP創英角ﾎﾟｯﾌﾟ体" pitchFamily="50" charset="-128"/>
              </a:rPr>
              <a:t>　</a:t>
            </a:r>
            <a:r>
              <a:rPr lang="ja-JP" altLang="en-US" sz="3600" dirty="0">
                <a:solidFill>
                  <a:srgbClr val="0000FF"/>
                </a:solidFill>
                <a:latin typeface="HGP創英角ﾎﾟｯﾌﾟ体" pitchFamily="50" charset="-128"/>
                <a:ea typeface="HGP創英角ﾎﾟｯﾌﾟ体" pitchFamily="50" charset="-128"/>
              </a:rPr>
              <a:t>◆</a:t>
            </a:r>
            <a:r>
              <a:rPr lang="ja-JP" altLang="en-US" sz="3600" dirty="0" smtClean="0">
                <a:solidFill>
                  <a:srgbClr val="0000FF"/>
                </a:solidFill>
                <a:latin typeface="HGP創英角ﾎﾟｯﾌﾟ体" pitchFamily="50" charset="-128"/>
                <a:ea typeface="HGP創英角ﾎﾟｯﾌﾟ体" pitchFamily="50" charset="-128"/>
              </a:rPr>
              <a:t>地域</a:t>
            </a:r>
            <a:r>
              <a:rPr lang="ja-JP" altLang="en-US" sz="3600" dirty="0">
                <a:solidFill>
                  <a:srgbClr val="0000FF"/>
                </a:solidFill>
                <a:latin typeface="HGP創英角ﾎﾟｯﾌﾟ体" pitchFamily="50" charset="-128"/>
                <a:ea typeface="HGP創英角ﾎﾟｯﾌﾟ体" pitchFamily="50" charset="-128"/>
              </a:rPr>
              <a:t>医療</a:t>
            </a:r>
            <a:r>
              <a:rPr lang="ja-JP" altLang="en-US" sz="3600" dirty="0" smtClean="0">
                <a:solidFill>
                  <a:srgbClr val="0000FF"/>
                </a:solidFill>
                <a:latin typeface="HGP創英角ﾎﾟｯﾌﾟ体" pitchFamily="50" charset="-128"/>
                <a:ea typeface="HGP創英角ﾎﾟｯﾌﾟ体" pitchFamily="50" charset="-128"/>
              </a:rPr>
              <a:t>福祉</a:t>
            </a:r>
            <a:r>
              <a:rPr lang="ja-JP" altLang="en-US" sz="3600" dirty="0">
                <a:solidFill>
                  <a:srgbClr val="0000FF"/>
                </a:solidFill>
                <a:latin typeface="HGP創英角ﾎﾟｯﾌﾟ体" pitchFamily="50" charset="-128"/>
                <a:ea typeface="HGP創英角ﾎﾟｯﾌﾟ体" pitchFamily="50" charset="-128"/>
              </a:rPr>
              <a:t>ネットワーク</a:t>
            </a:r>
            <a:r>
              <a:rPr lang="ja-JP" altLang="en-US" sz="3600" dirty="0" smtClean="0">
                <a:solidFill>
                  <a:srgbClr val="0000FF"/>
                </a:solidFill>
                <a:latin typeface="HGP創英角ﾎﾟｯﾌﾟ体" pitchFamily="50" charset="-128"/>
                <a:ea typeface="HGP創英角ﾎﾟｯﾌﾟ体" pitchFamily="50" charset="-128"/>
              </a:rPr>
              <a:t>推進室　立ち上げ　　　（平成</a:t>
            </a:r>
            <a:r>
              <a:rPr lang="en-US" altLang="ja-JP" sz="3600" dirty="0" smtClean="0">
                <a:solidFill>
                  <a:srgbClr val="0000FF"/>
                </a:solidFill>
                <a:latin typeface="HGP創英角ﾎﾟｯﾌﾟ体" pitchFamily="50" charset="-128"/>
                <a:ea typeface="HGP創英角ﾎﾟｯﾌﾟ体" pitchFamily="50" charset="-128"/>
              </a:rPr>
              <a:t>22</a:t>
            </a:r>
            <a:r>
              <a:rPr lang="ja-JP" altLang="en-US" sz="3600" dirty="0" smtClean="0">
                <a:solidFill>
                  <a:srgbClr val="0000FF"/>
                </a:solidFill>
                <a:latin typeface="HGP創英角ﾎﾟｯﾌﾟ体" pitchFamily="50" charset="-128"/>
                <a:ea typeface="HGP創英角ﾎﾟｯﾌﾟ体" pitchFamily="50" charset="-128"/>
              </a:rPr>
              <a:t>年</a:t>
            </a:r>
            <a:r>
              <a:rPr lang="en-US" altLang="ja-JP" sz="3600" dirty="0" smtClean="0">
                <a:solidFill>
                  <a:srgbClr val="0000FF"/>
                </a:solidFill>
                <a:latin typeface="HGP創英角ﾎﾟｯﾌﾟ体" pitchFamily="50" charset="-128"/>
                <a:ea typeface="HGP創英角ﾎﾟｯﾌﾟ体" pitchFamily="50" charset="-128"/>
              </a:rPr>
              <a:t>4</a:t>
            </a:r>
            <a:r>
              <a:rPr lang="ja-JP" altLang="en-US" sz="3600" dirty="0" smtClean="0">
                <a:solidFill>
                  <a:srgbClr val="0000FF"/>
                </a:solidFill>
                <a:latin typeface="HGP創英角ﾎﾟｯﾌﾟ体" pitchFamily="50" charset="-128"/>
                <a:ea typeface="HGP創英角ﾎﾟｯﾌﾟ体" pitchFamily="50" charset="-128"/>
              </a:rPr>
              <a:t>月</a:t>
            </a:r>
            <a:r>
              <a:rPr lang="en-US" altLang="ja-JP" sz="3600" dirty="0" smtClean="0">
                <a:solidFill>
                  <a:srgbClr val="0000FF"/>
                </a:solidFill>
                <a:latin typeface="HGP創英角ﾎﾟｯﾌﾟ体" pitchFamily="50" charset="-128"/>
                <a:ea typeface="HGP創英角ﾎﾟｯﾌﾟ体" pitchFamily="50" charset="-128"/>
              </a:rPr>
              <a:t>1</a:t>
            </a:r>
            <a:r>
              <a:rPr lang="ja-JP" altLang="en-US" sz="3600" dirty="0" smtClean="0">
                <a:solidFill>
                  <a:srgbClr val="0000FF"/>
                </a:solidFill>
                <a:latin typeface="HGP創英角ﾎﾟｯﾌﾟ体" pitchFamily="50" charset="-128"/>
                <a:ea typeface="HGP創英角ﾎﾟｯﾌﾟ体" pitchFamily="50" charset="-128"/>
              </a:rPr>
              <a:t>日）</a:t>
            </a:r>
            <a:endParaRPr kumimoji="1" lang="ja-JP" altLang="en-US" sz="3600" dirty="0">
              <a:solidFill>
                <a:srgbClr val="0000FF"/>
              </a:solidFill>
              <a:latin typeface="HGP創英角ﾎﾟｯﾌﾟ体" pitchFamily="50" charset="-128"/>
              <a:ea typeface="HGP創英角ﾎﾟｯﾌﾟ体" pitchFamily="50" charset="-128"/>
            </a:endParaRPr>
          </a:p>
        </p:txBody>
      </p:sp>
      <p:sp>
        <p:nvSpPr>
          <p:cNvPr id="2" name="テキスト ボックス 1"/>
          <p:cNvSpPr txBox="1"/>
          <p:nvPr/>
        </p:nvSpPr>
        <p:spPr>
          <a:xfrm>
            <a:off x="5004048" y="6165304"/>
            <a:ext cx="4032448" cy="646331"/>
          </a:xfrm>
          <a:prstGeom prst="rect">
            <a:avLst/>
          </a:prstGeom>
          <a:noFill/>
        </p:spPr>
        <p:txBody>
          <a:bodyPr wrap="square" rtlCol="0">
            <a:spAutoFit/>
          </a:bodyPr>
          <a:lstStyle/>
          <a:p>
            <a:r>
              <a:rPr kumimoji="1" lang="ja-JP" altLang="en-US" dirty="0" smtClean="0"/>
              <a:t>　右：須高医師会前会長　大峡星夫</a:t>
            </a:r>
            <a:endParaRPr kumimoji="1" lang="en-US" altLang="ja-JP" dirty="0" smtClean="0"/>
          </a:p>
          <a:p>
            <a:r>
              <a:rPr lang="ja-JP" altLang="en-US" dirty="0"/>
              <a:t>　</a:t>
            </a:r>
            <a:r>
              <a:rPr lang="ja-JP" altLang="en-US" dirty="0" smtClean="0"/>
              <a:t>左</a:t>
            </a:r>
            <a:r>
              <a:rPr lang="ja-JP" altLang="en-US" dirty="0"/>
              <a:t>：須坂市長　三木正夫</a:t>
            </a:r>
            <a:endParaRPr kumimoji="1" lang="ja-JP" altLang="en-US" dirty="0"/>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04049" y="2852935"/>
            <a:ext cx="3465646" cy="3102533"/>
          </a:xfrm>
          <a:prstGeom prst="rect">
            <a:avLst/>
          </a:prstGeom>
        </p:spPr>
      </p:pic>
      <p:sp>
        <p:nvSpPr>
          <p:cNvPr id="6" name="角丸四角形 5"/>
          <p:cNvSpPr/>
          <p:nvPr/>
        </p:nvSpPr>
        <p:spPr>
          <a:xfrm>
            <a:off x="395536" y="1484784"/>
            <a:ext cx="4248472" cy="51845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b="1" dirty="0" smtClean="0">
                <a:latin typeface="HG丸ｺﾞｼｯｸM-PRO" pitchFamily="50" charset="-128"/>
                <a:ea typeface="HG丸ｺﾞｼｯｸM-PRO" pitchFamily="50" charset="-128"/>
              </a:rPr>
              <a:t>目　的</a:t>
            </a:r>
            <a:endParaRPr kumimoji="1" lang="en-US" altLang="ja-JP" sz="2400" b="1" dirty="0" smtClean="0">
              <a:latin typeface="HG丸ｺﾞｼｯｸM-PRO" pitchFamily="50" charset="-128"/>
              <a:ea typeface="HG丸ｺﾞｼｯｸM-PRO" pitchFamily="50" charset="-128"/>
            </a:endParaRPr>
          </a:p>
          <a:p>
            <a:r>
              <a:rPr lang="ja-JP" altLang="en-US" sz="2400" b="1" dirty="0">
                <a:latin typeface="HG丸ｺﾞｼｯｸM-PRO" pitchFamily="50" charset="-128"/>
                <a:ea typeface="HG丸ｺﾞｼｯｸM-PRO" pitchFamily="50" charset="-128"/>
              </a:rPr>
              <a:t>須高地域</a:t>
            </a:r>
            <a:r>
              <a:rPr lang="ja-JP" altLang="en-US" sz="2400" b="1" dirty="0" smtClean="0">
                <a:latin typeface="HG丸ｺﾞｼｯｸM-PRO" pitchFamily="50" charset="-128"/>
                <a:ea typeface="HG丸ｺﾞｼｯｸM-PRO" pitchFamily="50" charset="-128"/>
              </a:rPr>
              <a:t>が、将来に向けて住民の安心・安全を繋げる地域に発展するために三市町村が広域で共通課題解決に取り組む。</a:t>
            </a:r>
            <a:endParaRPr lang="en-US" altLang="ja-JP" sz="2400" b="1" dirty="0" smtClean="0">
              <a:latin typeface="HG丸ｺﾞｼｯｸM-PRO" pitchFamily="50" charset="-128"/>
              <a:ea typeface="HG丸ｺﾞｼｯｸM-PRO" pitchFamily="50" charset="-128"/>
            </a:endParaRPr>
          </a:p>
          <a:p>
            <a:endParaRPr kumimoji="1" lang="en-US" altLang="ja-JP" sz="2400" dirty="0"/>
          </a:p>
          <a:p>
            <a:r>
              <a:rPr lang="ja-JP" altLang="en-US" sz="2400" dirty="0"/>
              <a:t>　</a:t>
            </a:r>
            <a:r>
              <a:rPr lang="ja-JP" altLang="en-US" sz="2400" dirty="0" smtClean="0"/>
              <a:t>　　　　　</a:t>
            </a:r>
            <a:r>
              <a:rPr kumimoji="1" lang="ja-JP" altLang="en-US" sz="2400" dirty="0" smtClean="0"/>
              <a:t>　</a:t>
            </a:r>
            <a:r>
              <a:rPr kumimoji="1" lang="ja-JP" altLang="en-US" sz="2400" b="1" dirty="0" smtClean="0">
                <a:latin typeface="HG丸ｺﾞｼｯｸM-PRO" pitchFamily="50" charset="-128"/>
                <a:ea typeface="HG丸ｺﾞｼｯｸM-PRO" pitchFamily="50" charset="-128"/>
              </a:rPr>
              <a:t>背　景</a:t>
            </a:r>
            <a:endParaRPr kumimoji="1" lang="en-US" altLang="ja-JP" sz="2400" b="1" dirty="0" smtClean="0">
              <a:latin typeface="HG丸ｺﾞｼｯｸM-PRO" pitchFamily="50" charset="-128"/>
              <a:ea typeface="HG丸ｺﾞｼｯｸM-PRO" pitchFamily="50" charset="-128"/>
            </a:endParaRPr>
          </a:p>
          <a:p>
            <a:r>
              <a:rPr kumimoji="1" lang="ja-JP" altLang="en-US" sz="2400" b="1" dirty="0" smtClean="0">
                <a:latin typeface="HG丸ｺﾞｼｯｸM-PRO" pitchFamily="50" charset="-128"/>
                <a:ea typeface="HG丸ｺﾞｼｯｸM-PRO" pitchFamily="50" charset="-128"/>
              </a:rPr>
              <a:t>平成</a:t>
            </a:r>
            <a:r>
              <a:rPr kumimoji="1" lang="en-US" altLang="ja-JP" sz="2400" b="1" dirty="0" smtClean="0">
                <a:latin typeface="HG丸ｺﾞｼｯｸM-PRO" pitchFamily="50" charset="-128"/>
                <a:ea typeface="HG丸ｺﾞｼｯｸM-PRO" pitchFamily="50" charset="-128"/>
              </a:rPr>
              <a:t>20</a:t>
            </a:r>
            <a:r>
              <a:rPr kumimoji="1" lang="ja-JP" altLang="en-US" sz="2400" b="1" dirty="0" smtClean="0">
                <a:latin typeface="HG丸ｺﾞｼｯｸM-PRO" pitchFamily="50" charset="-128"/>
                <a:ea typeface="HG丸ｺﾞｼｯｸM-PRO" pitchFamily="50" charset="-128"/>
              </a:rPr>
              <a:t>年：産科医師不足により、県立須坂病院で出産ができない</a:t>
            </a:r>
            <a:endParaRPr kumimoji="1" lang="en-US" altLang="ja-JP" sz="2400" b="1" dirty="0" smtClean="0">
              <a:latin typeface="HG丸ｺﾞｼｯｸM-PRO" pitchFamily="50" charset="-128"/>
              <a:ea typeface="HG丸ｺﾞｼｯｸM-PRO" pitchFamily="50" charset="-128"/>
            </a:endParaRPr>
          </a:p>
          <a:p>
            <a:r>
              <a:rPr lang="ja-JP" altLang="en-US" sz="2400" b="1" dirty="0" smtClean="0">
                <a:latin typeface="HG丸ｺﾞｼｯｸM-PRO" pitchFamily="50" charset="-128"/>
                <a:ea typeface="HG丸ｺﾞｼｯｸM-PRO" pitchFamily="50" charset="-128"/>
              </a:rPr>
              <a:t>平成</a:t>
            </a:r>
            <a:r>
              <a:rPr lang="en-US" altLang="ja-JP" sz="2400" b="1" dirty="0">
                <a:latin typeface="HG丸ｺﾞｼｯｸM-PRO" pitchFamily="50" charset="-128"/>
                <a:ea typeface="HG丸ｺﾞｼｯｸM-PRO" pitchFamily="50" charset="-128"/>
              </a:rPr>
              <a:t>21</a:t>
            </a:r>
            <a:r>
              <a:rPr lang="ja-JP" altLang="en-US" sz="2400" b="1" dirty="0" smtClean="0">
                <a:latin typeface="HG丸ｺﾞｼｯｸM-PRO" pitchFamily="50" charset="-128"/>
                <a:ea typeface="HG丸ｺﾞｼｯｸM-PRO" pitchFamily="50" charset="-128"/>
              </a:rPr>
              <a:t>年：新型インフルエンザ対応</a:t>
            </a:r>
            <a:endParaRPr kumimoji="1" lang="ja-JP" altLang="en-US" sz="2400" b="1" dirty="0">
              <a:latin typeface="HG丸ｺﾞｼｯｸM-PRO" pitchFamily="50" charset="-128"/>
              <a:ea typeface="HG丸ｺﾞｼｯｸM-PRO" pitchFamily="50" charset="-128"/>
            </a:endParaRPr>
          </a:p>
        </p:txBody>
      </p:sp>
      <p:sp>
        <p:nvSpPr>
          <p:cNvPr id="4" name="円/楕円 3"/>
          <p:cNvSpPr/>
          <p:nvPr/>
        </p:nvSpPr>
        <p:spPr>
          <a:xfrm>
            <a:off x="5148064" y="1268760"/>
            <a:ext cx="3456384" cy="158417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医師会館の</a:t>
            </a:r>
            <a:r>
              <a:rPr kumimoji="1" lang="en-US" altLang="ja-JP" sz="2400" dirty="0" smtClean="0"/>
              <a:t>1</a:t>
            </a:r>
            <a:r>
              <a:rPr kumimoji="1" lang="ja-JP" altLang="en-US" sz="2400" dirty="0" smtClean="0"/>
              <a:t>室をお借りして</a:t>
            </a:r>
            <a:endParaRPr kumimoji="1" lang="ja-JP" altLang="en-US" sz="2400" dirty="0"/>
          </a:p>
        </p:txBody>
      </p:sp>
    </p:spTree>
    <p:extLst>
      <p:ext uri="{BB962C8B-B14F-4D97-AF65-F5344CB8AC3E}">
        <p14:creationId xmlns:p14="http://schemas.microsoft.com/office/powerpoint/2010/main" val="3307418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3682</TotalTime>
  <Words>1719</Words>
  <Application>Microsoft Office PowerPoint</Application>
  <PresentationFormat>画面に合わせる (4:3)</PresentationFormat>
  <Paragraphs>509</Paragraphs>
  <Slides>39</Slides>
  <Notes>22</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39</vt:i4>
      </vt:variant>
    </vt:vector>
  </HeadingPairs>
  <TitlesOfParts>
    <vt:vector size="53" baseType="lpstr">
      <vt:lpstr>HGPｺﾞｼｯｸE</vt:lpstr>
      <vt:lpstr>HGP創英角ﾎﾟｯﾌﾟ体</vt:lpstr>
      <vt:lpstr>HGS創英角ｺﾞｼｯｸUB</vt:lpstr>
      <vt:lpstr>HGS創英角ﾎﾟｯﾌﾟ体</vt:lpstr>
      <vt:lpstr>HG丸ｺﾞｼｯｸM-PRO</vt:lpstr>
      <vt:lpstr>ＭＳ Ｐゴシック</vt:lpstr>
      <vt:lpstr>ＭＳ ゴシック</vt:lpstr>
      <vt:lpstr>ＭＳ 明朝</vt:lpstr>
      <vt:lpstr>Arial</vt:lpstr>
      <vt:lpstr>Calibri</vt:lpstr>
      <vt:lpstr>Century</vt:lpstr>
      <vt:lpstr>Times New Roman</vt:lpstr>
      <vt:lpstr>Office テーマ</vt:lpstr>
      <vt:lpstr>Acrobat Document</vt:lpstr>
      <vt:lpstr>PowerPoint プレゼンテーション</vt:lpstr>
      <vt:lpstr> ～須坂市・小布施町・高山村～</vt:lpstr>
      <vt:lpstr>本　日　の　内　容</vt:lpstr>
      <vt:lpstr>１在宅医療・介護連携推進事業の背景と 今後の位置づけ（在宅医療・介護連携推進事業の手引き（案）より）</vt:lpstr>
      <vt:lpstr>PowerPoint プレゼンテーション</vt:lpstr>
      <vt:lpstr>PowerPoint プレゼンテーション</vt:lpstr>
      <vt:lpstr>(1) 在宅医療・介護連携推進事業の具体的取組</vt:lpstr>
      <vt:lpstr>PowerPoint プレゼンテーション</vt:lpstr>
      <vt:lpstr>　◆地域医療福祉ネットワーク推進室　立ち上げ　　　（平成22年4月1日）</vt:lpstr>
      <vt:lpstr>◆　組織の位置づけと運営費について</vt:lpstr>
      <vt:lpstr>◆　事業推進のため 須高地域医療福祉推進協議会を設置</vt:lpstr>
      <vt:lpstr>◆　二つの専門委員会を設置して活動する</vt:lpstr>
      <vt:lpstr>（２）地域医療福祉ネットワーク推進室が大切にしてきたこと</vt:lpstr>
      <vt:lpstr>PowerPoint プレゼンテーション</vt:lpstr>
      <vt:lpstr>イ　在宅医療・介護の資源の課題と対応策の検討する 　　会議の開催</vt:lpstr>
      <vt:lpstr>PowerPoint プレゼンテーション</vt:lpstr>
      <vt:lpstr>PowerPoint プレゼンテーション</vt:lpstr>
      <vt:lpstr>（１）　在宅医療推進に関する研究会の開催 　　　　参集者：医師会会員・三市町村行政</vt:lpstr>
      <vt:lpstr>(2)「在宅医療安心ネット」の運用にあたって</vt:lpstr>
      <vt:lpstr>(3)住民が安心して２４時間３６５日 　　　 在宅療養がおくれるための支援体制整備 </vt:lpstr>
      <vt:lpstr>(4)情報共有システム・エイルシステムの導入</vt:lpstr>
      <vt:lpstr>エ　医療・介護関係者の情報共有の支援</vt:lpstr>
      <vt:lpstr>オ　在宅医療・介護連携に関する相談支援</vt:lpstr>
      <vt:lpstr>カ　医療・介護関係者の研修</vt:lpstr>
      <vt:lpstr>PowerPoint プレゼンテーション</vt:lpstr>
      <vt:lpstr>PowerPoint プレゼンテーション</vt:lpstr>
      <vt:lpstr>PowerPoint プレゼンテーション</vt:lpstr>
      <vt:lpstr>PowerPoint プレゼンテーション</vt:lpstr>
      <vt:lpstr>受講生の声</vt:lpstr>
      <vt:lpstr>PowerPoint プレゼンテーション</vt:lpstr>
      <vt:lpstr>PowerPoint プレゼンテーション</vt:lpstr>
      <vt:lpstr>PowerPoint プレゼンテーション</vt:lpstr>
      <vt:lpstr>平成２４年度須高地域医療福祉を考える集い</vt:lpstr>
      <vt:lpstr>一人ひとりが望む最期を支えるために 　　　　　　　　リビング・ウィルの文化を育もう</vt:lpstr>
      <vt:lpstr>PowerPoint プレゼンテーション</vt:lpstr>
      <vt:lpstr>PowerPoint プレゼンテーション</vt:lpstr>
      <vt:lpstr>◎アンケート結果</vt:lpstr>
      <vt:lpstr>ク　在宅医療・介護連携に関する 　　　　　　　　　　　　　関係市町村の連携</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　多職種連携の推進</dc:title>
  <dc:creator>樽井　寛美</dc:creator>
  <cp:lastModifiedBy>中島貞男</cp:lastModifiedBy>
  <cp:revision>295</cp:revision>
  <cp:lastPrinted>2015-03-11T00:49:19Z</cp:lastPrinted>
  <dcterms:created xsi:type="dcterms:W3CDTF">2014-02-21T00:01:45Z</dcterms:created>
  <dcterms:modified xsi:type="dcterms:W3CDTF">2015-03-23T06:58:22Z</dcterms:modified>
</cp:coreProperties>
</file>