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1" r:id="rId5"/>
    <p:sldId id="262" r:id="rId6"/>
    <p:sldId id="259"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2" d="100"/>
          <a:sy n="62" d="100"/>
        </p:scale>
        <p:origin x="9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3/18/2015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多職種</a:t>
            </a:r>
            <a:r>
              <a:rPr lang="ja-JP" altLang="en-US" dirty="0"/>
              <a:t>協働</a:t>
            </a:r>
            <a:r>
              <a:rPr lang="ja-JP" altLang="en-US" dirty="0" smtClean="0"/>
              <a:t>による</a:t>
            </a:r>
            <a:r>
              <a:rPr lang="en-US" altLang="ja-JP" dirty="0" smtClean="0"/>
              <a:t/>
            </a:r>
            <a:br>
              <a:rPr lang="en-US" altLang="ja-JP" dirty="0" smtClean="0"/>
            </a:br>
            <a:r>
              <a:rPr lang="ja-JP" altLang="en-US" dirty="0" smtClean="0"/>
              <a:t>在宅チームを担う人材育成事業</a:t>
            </a:r>
            <a:endParaRPr kumimoji="1" lang="ja-JP" altLang="en-US" dirty="0"/>
          </a:p>
        </p:txBody>
      </p:sp>
      <p:sp>
        <p:nvSpPr>
          <p:cNvPr id="3" name="サブタイトル 2"/>
          <p:cNvSpPr>
            <a:spLocks noGrp="1"/>
          </p:cNvSpPr>
          <p:nvPr>
            <p:ph type="subTitle" idx="1"/>
          </p:nvPr>
        </p:nvSpPr>
        <p:spPr>
          <a:xfrm>
            <a:off x="2589213" y="5013158"/>
            <a:ext cx="8915399" cy="890504"/>
          </a:xfrm>
        </p:spPr>
        <p:txBody>
          <a:bodyPr>
            <a:normAutofit/>
          </a:bodyPr>
          <a:lstStyle/>
          <a:p>
            <a:pPr algn="r"/>
            <a:r>
              <a:rPr kumimoji="1" lang="en-US" altLang="ja-JP" sz="2000" dirty="0" smtClean="0">
                <a:latin typeface="HGP創英ﾌﾟﾚｾﾞﾝｽEB" panose="02020800000000000000" pitchFamily="18" charset="-128"/>
                <a:ea typeface="HGP創英ﾌﾟﾚｾﾞﾝｽEB" panose="02020800000000000000" pitchFamily="18" charset="-128"/>
              </a:rPr>
              <a:t>2014/8/9</a:t>
            </a:r>
            <a:r>
              <a:rPr kumimoji="1" lang="ja-JP" altLang="en-US" sz="2000" dirty="0" smtClean="0">
                <a:latin typeface="HGP創英ﾌﾟﾚｾﾞﾝｽEB" panose="02020800000000000000" pitchFamily="18" charset="-128"/>
                <a:ea typeface="HGP創英ﾌﾟﾚｾﾞﾝｽEB" panose="02020800000000000000" pitchFamily="18" charset="-128"/>
              </a:rPr>
              <a:t>　下伊那南部「地域包括ケアシステム」構築研修会</a:t>
            </a:r>
            <a:endParaRPr kumimoji="1" lang="en-US" altLang="ja-JP" sz="2000" dirty="0" smtClean="0">
              <a:latin typeface="HGP創英ﾌﾟﾚｾﾞﾝｽEB" panose="02020800000000000000" pitchFamily="18" charset="-128"/>
              <a:ea typeface="HGP創英ﾌﾟﾚｾﾞﾝｽEB" panose="02020800000000000000" pitchFamily="18" charset="-128"/>
            </a:endParaRPr>
          </a:p>
          <a:p>
            <a:pPr algn="r"/>
            <a:r>
              <a:rPr lang="ja-JP" altLang="en-US" sz="2000" dirty="0" smtClean="0">
                <a:latin typeface="HGP創英ﾌﾟﾚｾﾞﾝｽEB" panose="02020800000000000000" pitchFamily="18" charset="-128"/>
                <a:ea typeface="HGP創英ﾌﾟﾚｾﾞﾝｽEB" panose="02020800000000000000" pitchFamily="18" charset="-128"/>
              </a:rPr>
              <a:t>阿南町役場　民生課　坂井 保俊</a:t>
            </a:r>
            <a:endParaRPr kumimoji="1" lang="ja-JP" altLang="en-US" sz="20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326600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89212" y="978568"/>
            <a:ext cx="8915400" cy="5374106"/>
          </a:xfrm>
        </p:spPr>
        <p:txBody>
          <a:bodyPr>
            <a:normAutofit fontScale="85000" lnSpcReduction="20000"/>
          </a:bodyPr>
          <a:lstStyle/>
          <a:p>
            <a:pPr marL="0" indent="0">
              <a:buNone/>
            </a:pPr>
            <a:r>
              <a:rPr lang="ja-JP" altLang="en-US" sz="3200" dirty="0" smtClean="0"/>
              <a:t>■　</a:t>
            </a:r>
            <a:r>
              <a:rPr lang="en-US" altLang="ja-JP" sz="3200" dirty="0" smtClean="0"/>
              <a:t>2014</a:t>
            </a:r>
            <a:r>
              <a:rPr lang="ja-JP" altLang="en-US" sz="3200" dirty="0" smtClean="0"/>
              <a:t>年</a:t>
            </a:r>
            <a:r>
              <a:rPr lang="en-US" altLang="ja-JP" sz="3200" dirty="0" smtClean="0"/>
              <a:t>8</a:t>
            </a:r>
            <a:r>
              <a:rPr lang="ja-JP" altLang="en-US" sz="3200" dirty="0" smtClean="0"/>
              <a:t>月</a:t>
            </a:r>
            <a:r>
              <a:rPr lang="en-US" altLang="ja-JP" sz="3200" dirty="0" smtClean="0"/>
              <a:t>9</a:t>
            </a:r>
            <a:r>
              <a:rPr lang="ja-JP" altLang="en-US" sz="3200" dirty="0" smtClean="0"/>
              <a:t>日開催</a:t>
            </a:r>
            <a:r>
              <a:rPr lang="ja-JP" altLang="en-US" sz="3200" dirty="0"/>
              <a:t>　</a:t>
            </a:r>
            <a:r>
              <a:rPr lang="ja-JP" altLang="en-US" sz="3200" dirty="0" smtClean="0"/>
              <a:t>　</a:t>
            </a:r>
            <a:r>
              <a:rPr kumimoji="1" lang="en-US" altLang="ja-JP" sz="3200" dirty="0" smtClean="0"/>
              <a:t>98</a:t>
            </a:r>
            <a:r>
              <a:rPr lang="ja-JP" altLang="en-US" sz="3200" dirty="0" smtClean="0"/>
              <a:t>名 参加</a:t>
            </a:r>
            <a:endParaRPr lang="en-US" altLang="ja-JP" sz="3200" dirty="0" smtClean="0"/>
          </a:p>
          <a:p>
            <a:pPr marL="0" indent="0">
              <a:buNone/>
            </a:pPr>
            <a:endParaRPr kumimoji="1" lang="en-US" altLang="ja-JP" sz="2400" dirty="0" smtClean="0"/>
          </a:p>
          <a:p>
            <a:pPr marL="0" indent="0">
              <a:buNone/>
            </a:pPr>
            <a:r>
              <a:rPr kumimoji="1" lang="ja-JP" altLang="en-US" sz="3500" dirty="0" smtClean="0"/>
              <a:t>■　参集範囲</a:t>
            </a:r>
            <a:endParaRPr kumimoji="1" lang="en-US" altLang="ja-JP" sz="3500" dirty="0" smtClean="0"/>
          </a:p>
          <a:p>
            <a:pPr marL="0" indent="0">
              <a:buNone/>
            </a:pPr>
            <a:r>
              <a:rPr kumimoji="1" lang="ja-JP" altLang="en-US" dirty="0" smtClean="0"/>
              <a:t>　 </a:t>
            </a:r>
            <a:r>
              <a:rPr kumimoji="1" lang="ja-JP" altLang="en-US" sz="2200" dirty="0" smtClean="0"/>
              <a:t>行政：町村長、担当課長、地域包括支援</a:t>
            </a:r>
            <a:r>
              <a:rPr kumimoji="1" lang="en-US" altLang="ja-JP" sz="2200" dirty="0" smtClean="0"/>
              <a:t>C</a:t>
            </a:r>
            <a:r>
              <a:rPr kumimoji="1" lang="ja-JP" altLang="en-US" sz="2200" dirty="0" smtClean="0"/>
              <a:t>職員、保健師</a:t>
            </a:r>
            <a:endParaRPr kumimoji="1" lang="en-US" altLang="ja-JP" sz="2200" dirty="0" smtClean="0"/>
          </a:p>
          <a:p>
            <a:pPr marL="0" indent="0">
              <a:buNone/>
            </a:pPr>
            <a:r>
              <a:rPr lang="ja-JP" altLang="en-US" sz="2200" dirty="0"/>
              <a:t>　</a:t>
            </a:r>
            <a:r>
              <a:rPr lang="ja-JP" altLang="en-US" sz="2200" dirty="0" smtClean="0"/>
              <a:t>医療：阿南病院、町村内診療所・医院、歯科診療所、訪問看護ＳＴ</a:t>
            </a:r>
            <a:endParaRPr lang="en-US" altLang="ja-JP" sz="2200" dirty="0" smtClean="0"/>
          </a:p>
          <a:p>
            <a:pPr marL="0" indent="0">
              <a:buNone/>
            </a:pPr>
            <a:r>
              <a:rPr kumimoji="1" lang="ja-JP" altLang="en-US" sz="2200" dirty="0"/>
              <a:t>　</a:t>
            </a:r>
            <a:r>
              <a:rPr kumimoji="1" lang="ja-JP" altLang="en-US" sz="2200" dirty="0" smtClean="0"/>
              <a:t>福祉：社会福祉協議会、介護サービス事業所</a:t>
            </a:r>
            <a:endParaRPr kumimoji="1" lang="en-US" altLang="ja-JP" sz="2200" dirty="0" smtClean="0"/>
          </a:p>
          <a:p>
            <a:pPr marL="0" indent="0">
              <a:buNone/>
            </a:pPr>
            <a:r>
              <a:rPr lang="ja-JP" altLang="en-US" sz="2200" dirty="0"/>
              <a:t>　</a:t>
            </a:r>
            <a:r>
              <a:rPr lang="ja-JP" altLang="en-US" sz="2200" dirty="0" smtClean="0"/>
              <a:t>地域：民生児童委員</a:t>
            </a:r>
            <a:endParaRPr lang="en-US" altLang="ja-JP" sz="2200" dirty="0" smtClean="0"/>
          </a:p>
          <a:p>
            <a:pPr marL="0" indent="0">
              <a:buNone/>
            </a:pPr>
            <a:endParaRPr kumimoji="1" lang="en-US" altLang="ja-JP" sz="2400" dirty="0" smtClean="0"/>
          </a:p>
          <a:p>
            <a:pPr marL="0" indent="0">
              <a:buNone/>
            </a:pPr>
            <a:r>
              <a:rPr kumimoji="1" lang="ja-JP" altLang="en-US" sz="3500" dirty="0" smtClean="0"/>
              <a:t>■　研修会構成</a:t>
            </a:r>
            <a:endParaRPr kumimoji="1" lang="en-US" altLang="ja-JP" sz="3500" dirty="0" smtClean="0"/>
          </a:p>
          <a:p>
            <a:pPr marL="0" indent="0">
              <a:buNone/>
            </a:pPr>
            <a:r>
              <a:rPr lang="ja-JP" altLang="en-US" dirty="0" smtClean="0"/>
              <a:t>　</a:t>
            </a:r>
            <a:r>
              <a:rPr lang="ja-JP" altLang="en-US" dirty="0" smtClean="0">
                <a:solidFill>
                  <a:schemeClr val="accent6">
                    <a:lumMod val="75000"/>
                  </a:schemeClr>
                </a:solidFill>
              </a:rPr>
              <a:t> </a:t>
            </a:r>
            <a:r>
              <a:rPr lang="ja-JP" altLang="en-US" sz="2200" dirty="0" smtClean="0">
                <a:solidFill>
                  <a:schemeClr val="accent6">
                    <a:lumMod val="75000"/>
                  </a:schemeClr>
                </a:solidFill>
              </a:rPr>
              <a:t>第</a:t>
            </a:r>
            <a:r>
              <a:rPr lang="en-US" altLang="ja-JP" sz="2200" dirty="0" smtClean="0">
                <a:solidFill>
                  <a:schemeClr val="accent6">
                    <a:lumMod val="75000"/>
                  </a:schemeClr>
                </a:solidFill>
              </a:rPr>
              <a:t>1</a:t>
            </a:r>
            <a:r>
              <a:rPr lang="ja-JP" altLang="en-US" sz="2200" dirty="0" smtClean="0">
                <a:solidFill>
                  <a:schemeClr val="accent6">
                    <a:lumMod val="75000"/>
                  </a:schemeClr>
                </a:solidFill>
              </a:rPr>
              <a:t>部　基礎知識（医師会・行政・訪看・阿南病院）として多職種報告</a:t>
            </a:r>
            <a:endParaRPr lang="en-US" altLang="ja-JP" sz="2200" dirty="0" smtClean="0">
              <a:solidFill>
                <a:schemeClr val="accent6">
                  <a:lumMod val="75000"/>
                </a:schemeClr>
              </a:solidFill>
            </a:endParaRPr>
          </a:p>
          <a:p>
            <a:pPr marL="0" indent="0">
              <a:buNone/>
            </a:pPr>
            <a:r>
              <a:rPr lang="ja-JP" altLang="en-US" sz="2200" dirty="0" smtClean="0"/>
              <a:t>　</a:t>
            </a:r>
            <a:r>
              <a:rPr kumimoji="1" lang="ja-JP" altLang="en-US" sz="2200" dirty="0" smtClean="0">
                <a:solidFill>
                  <a:srgbClr val="0070C0"/>
                </a:solidFill>
              </a:rPr>
              <a:t>第</a:t>
            </a:r>
            <a:r>
              <a:rPr kumimoji="1" lang="en-US" altLang="ja-JP" sz="2200" dirty="0" smtClean="0">
                <a:solidFill>
                  <a:srgbClr val="0070C0"/>
                </a:solidFill>
              </a:rPr>
              <a:t>2</a:t>
            </a:r>
            <a:r>
              <a:rPr kumimoji="1" lang="ja-JP" altLang="en-US" sz="2200" dirty="0" smtClean="0">
                <a:solidFill>
                  <a:srgbClr val="0070C0"/>
                </a:solidFill>
              </a:rPr>
              <a:t>部　ワークショップ（６グループ編成）</a:t>
            </a:r>
            <a:endParaRPr kumimoji="1" lang="en-US" altLang="ja-JP" sz="2200" dirty="0" smtClean="0">
              <a:solidFill>
                <a:srgbClr val="0070C0"/>
              </a:solidFill>
            </a:endParaRPr>
          </a:p>
          <a:p>
            <a:pPr marL="0" indent="0">
              <a:buNone/>
            </a:pPr>
            <a:r>
              <a:rPr lang="ja-JP" altLang="en-US" sz="2200" dirty="0">
                <a:solidFill>
                  <a:srgbClr val="0070C0"/>
                </a:solidFill>
              </a:rPr>
              <a:t>　テーマ</a:t>
            </a:r>
            <a:r>
              <a:rPr lang="ja-JP" altLang="en-US" sz="2200" dirty="0">
                <a:solidFill>
                  <a:srgbClr val="0070C0"/>
                </a:solidFill>
                <a:latin typeface="HGP創英ﾌﾟﾚｾﾞﾝｽEB" panose="02020800000000000000" pitchFamily="18" charset="-128"/>
                <a:ea typeface="HGP創英ﾌﾟﾚｾﾞﾝｽEB" panose="02020800000000000000" pitchFamily="18" charset="-128"/>
              </a:rPr>
              <a:t>「南部地区の在宅医療を支えるため阿南病院と共にできること」</a:t>
            </a:r>
            <a:endParaRPr lang="en-US" altLang="ja-JP" sz="2200" dirty="0">
              <a:solidFill>
                <a:srgbClr val="0070C0"/>
              </a:solidFill>
              <a:latin typeface="HGP創英ﾌﾟﾚｾﾞﾝｽEB" panose="02020800000000000000" pitchFamily="18" charset="-128"/>
              <a:ea typeface="HGP創英ﾌﾟﾚｾﾞﾝｽEB" panose="02020800000000000000" pitchFamily="18" charset="-128"/>
            </a:endParaRPr>
          </a:p>
          <a:p>
            <a:pPr marL="0" indent="0">
              <a:buNone/>
            </a:pPr>
            <a:endParaRPr kumimoji="1" lang="en-US" altLang="ja-JP" sz="2200" dirty="0" smtClean="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189966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8911687" cy="571027"/>
          </a:xfrm>
        </p:spPr>
        <p:txBody>
          <a:bodyPr>
            <a:normAutofit fontScale="90000"/>
          </a:bodyPr>
          <a:lstStyle/>
          <a:p>
            <a:r>
              <a:rPr lang="ja-JP" altLang="en-US" dirty="0" smtClean="0"/>
              <a:t>ワーク・ショップ　キーワードとまとめ</a:t>
            </a:r>
            <a:endParaRPr kumimoji="1" lang="ja-JP" altLang="en-US" dirty="0"/>
          </a:p>
        </p:txBody>
      </p:sp>
      <p:sp>
        <p:nvSpPr>
          <p:cNvPr id="3" name="コンテンツ プレースホルダー 2"/>
          <p:cNvSpPr>
            <a:spLocks noGrp="1"/>
          </p:cNvSpPr>
          <p:nvPr>
            <p:ph idx="1"/>
          </p:nvPr>
        </p:nvSpPr>
        <p:spPr>
          <a:xfrm>
            <a:off x="2589212" y="1355558"/>
            <a:ext cx="8915400" cy="4555664"/>
          </a:xfrm>
        </p:spPr>
        <p:txBody>
          <a:bodyPr>
            <a:normAutofit/>
          </a:bodyPr>
          <a:lstStyle/>
          <a:p>
            <a:r>
              <a:rPr lang="en-US" altLang="ja-JP" sz="2800" u="sng" dirty="0"/>
              <a:t>A</a:t>
            </a:r>
            <a:r>
              <a:rPr lang="ja-JP" altLang="ja-JP" sz="2800" u="sng" dirty="0" smtClean="0"/>
              <a:t>グループ</a:t>
            </a:r>
            <a:r>
              <a:rPr lang="ja-JP" altLang="en-US" sz="2800" u="sng" dirty="0" smtClean="0"/>
              <a:t>「</a:t>
            </a:r>
            <a:r>
              <a:rPr lang="ja-JP" altLang="en-US" sz="2800" u="sng" dirty="0" smtClean="0">
                <a:latin typeface="HGP行書体" panose="03000600000000000000" pitchFamily="66" charset="-128"/>
                <a:ea typeface="HGP行書体" panose="03000600000000000000" pitchFamily="66" charset="-128"/>
              </a:rPr>
              <a:t>医・食・住</a:t>
            </a:r>
            <a:r>
              <a:rPr lang="ja-JP" altLang="en-US" sz="2800" u="sng" dirty="0" smtClean="0"/>
              <a:t>」</a:t>
            </a:r>
            <a:endParaRPr lang="ja-JP" altLang="ja-JP" sz="2800" dirty="0"/>
          </a:p>
          <a:p>
            <a:r>
              <a:rPr lang="ja-JP" altLang="ja-JP" dirty="0"/>
              <a:t>「医・食・住」買い物弱者だけではなく経済的に配食サービスを受けられない方もいる。医師の食への認識が大切で栄養士の活用も考えるべきだし社会資源への声掛けが大切。情報共有と連携が大切だが、行政間の格差を無くして平均化ができないか。医療機関の利用の流れが飯田を向いており、阿南病院よりも飯田が近い地域もある。</a:t>
            </a:r>
          </a:p>
          <a:p>
            <a:pPr marL="0" indent="0">
              <a:buNone/>
            </a:pPr>
            <a:endParaRPr lang="en-US" altLang="ja-JP" dirty="0"/>
          </a:p>
          <a:p>
            <a:pPr marL="0" indent="0">
              <a:buNone/>
            </a:pPr>
            <a:endParaRPr lang="ja-JP" altLang="ja-JP" dirty="0"/>
          </a:p>
          <a:p>
            <a:r>
              <a:rPr lang="en-US" altLang="ja-JP" sz="2800" u="sng" dirty="0"/>
              <a:t>B</a:t>
            </a:r>
            <a:r>
              <a:rPr lang="ja-JP" altLang="ja-JP" sz="2800" u="sng" dirty="0" smtClean="0"/>
              <a:t>グループ</a:t>
            </a:r>
            <a:r>
              <a:rPr lang="ja-JP" altLang="en-US" sz="2800" u="sng" dirty="0" smtClean="0"/>
              <a:t>「</a:t>
            </a:r>
            <a:r>
              <a:rPr lang="ja-JP" altLang="en-US" sz="2800" u="sng" dirty="0" smtClean="0">
                <a:latin typeface="HGP行書体" panose="03000600000000000000" pitchFamily="66" charset="-128"/>
                <a:ea typeface="HGP行書体" panose="03000600000000000000" pitchFamily="66" charset="-128"/>
              </a:rPr>
              <a:t>病院⇒支援体制　地域⇒アプローチ</a:t>
            </a:r>
            <a:r>
              <a:rPr lang="ja-JP" altLang="en-US" sz="2800" u="sng" dirty="0" smtClean="0"/>
              <a:t>」</a:t>
            </a:r>
            <a:endParaRPr lang="ja-JP" altLang="ja-JP" sz="2800" dirty="0"/>
          </a:p>
          <a:p>
            <a:r>
              <a:rPr lang="ja-JP" altLang="ja-JP" dirty="0"/>
              <a:t>阿南病院本体も研修を開催したりして人材育成を行い、情報共有を充実させて在宅医療を支援できる体制を作ってもらいたい。地域もどんなことが出来るかを考え、例えば見守りネットワークの構築を試みてはどうか</a:t>
            </a:r>
            <a:r>
              <a:rPr lang="ja-JP" altLang="ja-JP" dirty="0" smtClean="0"/>
              <a:t>。</a:t>
            </a:r>
            <a:endParaRPr lang="ja-JP" altLang="ja-JP" dirty="0"/>
          </a:p>
        </p:txBody>
      </p:sp>
    </p:spTree>
    <p:extLst>
      <p:ext uri="{BB962C8B-B14F-4D97-AF65-F5344CB8AC3E}">
        <p14:creationId xmlns:p14="http://schemas.microsoft.com/office/powerpoint/2010/main" val="2793311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8911687" cy="627174"/>
          </a:xfrm>
        </p:spPr>
        <p:txBody>
          <a:bodyPr>
            <a:normAutofit fontScale="90000"/>
          </a:bodyPr>
          <a:lstStyle/>
          <a:p>
            <a:r>
              <a:rPr lang="ja-JP" altLang="en-US" dirty="0" smtClean="0"/>
              <a:t>ワーク・ショップ　キーワードとまとめ</a:t>
            </a:r>
            <a:endParaRPr kumimoji="1" lang="ja-JP" altLang="en-US" dirty="0"/>
          </a:p>
        </p:txBody>
      </p:sp>
      <p:sp>
        <p:nvSpPr>
          <p:cNvPr id="3" name="コンテンツ プレースホルダー 2"/>
          <p:cNvSpPr>
            <a:spLocks noGrp="1"/>
          </p:cNvSpPr>
          <p:nvPr>
            <p:ph idx="1"/>
          </p:nvPr>
        </p:nvSpPr>
        <p:spPr>
          <a:xfrm>
            <a:off x="2592925" y="1540041"/>
            <a:ext cx="8915400" cy="4411579"/>
          </a:xfrm>
        </p:spPr>
        <p:txBody>
          <a:bodyPr>
            <a:normAutofit/>
          </a:bodyPr>
          <a:lstStyle/>
          <a:p>
            <a:r>
              <a:rPr lang="en-US" altLang="ja-JP" sz="3000" u="sng" dirty="0" smtClean="0"/>
              <a:t>C</a:t>
            </a:r>
            <a:r>
              <a:rPr lang="ja-JP" altLang="ja-JP" sz="3000" u="sng" dirty="0" smtClean="0"/>
              <a:t>グループ</a:t>
            </a:r>
            <a:r>
              <a:rPr lang="ja-JP" altLang="en-US" sz="3000" u="sng" dirty="0" smtClean="0"/>
              <a:t>「</a:t>
            </a:r>
            <a:r>
              <a:rPr lang="ja-JP" altLang="en-US" sz="3000" u="sng" dirty="0" smtClean="0">
                <a:latin typeface="HGP行書体" panose="03000600000000000000" pitchFamily="66" charset="-128"/>
                <a:ea typeface="HGP行書体" panose="03000600000000000000" pitchFamily="66" charset="-128"/>
              </a:rPr>
              <a:t>地域と病院の絆</a:t>
            </a:r>
            <a:r>
              <a:rPr lang="ja-JP" altLang="en-US" sz="3000" u="sng" dirty="0" smtClean="0"/>
              <a:t>」</a:t>
            </a:r>
            <a:endParaRPr lang="ja-JP" altLang="ja-JP" sz="3000" dirty="0"/>
          </a:p>
          <a:p>
            <a:r>
              <a:rPr lang="ja-JP" altLang="ja-JP" dirty="0"/>
              <a:t>地域と病院が仲良くして、救急受診時には帰宅可能でも断らないで一旦（一晩）は入院させてもらいたい。入院中の口腔ケアや介護者への指導や支援、通院困難な場合は送迎も考慮してもらいたい。</a:t>
            </a:r>
          </a:p>
          <a:p>
            <a:pPr marL="0" indent="0">
              <a:buNone/>
            </a:pPr>
            <a:endParaRPr lang="ja-JP" altLang="ja-JP" dirty="0" smtClean="0"/>
          </a:p>
          <a:p>
            <a:r>
              <a:rPr lang="en-US" altLang="ja-JP" sz="3000" u="sng" dirty="0" smtClean="0"/>
              <a:t>D</a:t>
            </a:r>
            <a:r>
              <a:rPr lang="ja-JP" altLang="ja-JP" sz="3000" u="sng" dirty="0" smtClean="0"/>
              <a:t>グループ</a:t>
            </a:r>
            <a:r>
              <a:rPr lang="ja-JP" altLang="en-US" sz="3000" u="sng" dirty="0" smtClean="0"/>
              <a:t>「</a:t>
            </a:r>
            <a:r>
              <a:rPr lang="ja-JP" altLang="en-US" sz="3000" u="sng" dirty="0" smtClean="0">
                <a:latin typeface="HGP行書体" panose="03000600000000000000" pitchFamily="66" charset="-128"/>
                <a:ea typeface="HGP行書体" panose="03000600000000000000" pitchFamily="66" charset="-128"/>
              </a:rPr>
              <a:t>最終セーフティネット</a:t>
            </a:r>
            <a:r>
              <a:rPr lang="ja-JP" altLang="en-US" sz="3000" u="sng" dirty="0" smtClean="0"/>
              <a:t>」</a:t>
            </a:r>
            <a:endParaRPr lang="ja-JP" altLang="ja-JP" sz="3000" dirty="0" smtClean="0"/>
          </a:p>
          <a:p>
            <a:r>
              <a:rPr lang="en-US" altLang="ja-JP" dirty="0" smtClean="0"/>
              <a:t>ICT</a:t>
            </a:r>
            <a:r>
              <a:rPr lang="ja-JP" altLang="ja-JP" baseline="30000" dirty="0"/>
              <a:t>※</a:t>
            </a:r>
            <a:r>
              <a:rPr lang="ja-JP" altLang="ja-JP" dirty="0"/>
              <a:t>を利用して患者だけではなく家族の情報も共有し、診療所や地域住民も参加するような協力体制は作れないか。病院は最後のセーフティネットなので職員は自覚をもって対応してもらいたい。</a:t>
            </a:r>
          </a:p>
          <a:p>
            <a:pPr marL="0" indent="0">
              <a:buNone/>
            </a:pPr>
            <a:r>
              <a:rPr lang="ja-JP" altLang="ja-JP" baseline="30000" dirty="0" smtClean="0"/>
              <a:t>※</a:t>
            </a:r>
            <a:r>
              <a:rPr lang="en-US" altLang="ja-JP" dirty="0"/>
              <a:t>ICT</a:t>
            </a:r>
            <a:r>
              <a:rPr lang="ja-JP" altLang="ja-JP" dirty="0"/>
              <a:t>：</a:t>
            </a:r>
            <a:r>
              <a:rPr lang="en-US" altLang="ja-JP" dirty="0"/>
              <a:t>Information Communication Technology</a:t>
            </a:r>
            <a:r>
              <a:rPr lang="ja-JP" altLang="ja-JP" dirty="0"/>
              <a:t>「情報通信技術」の略。同義の意味で</a:t>
            </a:r>
            <a:r>
              <a:rPr lang="en-US" altLang="ja-JP" dirty="0"/>
              <a:t>IT</a:t>
            </a:r>
            <a:r>
              <a:rPr lang="ja-JP" altLang="ja-JP" dirty="0"/>
              <a:t>（</a:t>
            </a:r>
            <a:r>
              <a:rPr lang="en-US" altLang="ja-JP" dirty="0"/>
              <a:t>Information Technology</a:t>
            </a:r>
            <a:r>
              <a:rPr lang="ja-JP" altLang="ja-JP" dirty="0"/>
              <a:t>）も用いられるが、</a:t>
            </a:r>
            <a:r>
              <a:rPr lang="en-US" altLang="ja-JP" dirty="0"/>
              <a:t>IT</a:t>
            </a:r>
            <a:r>
              <a:rPr lang="ja-JP" altLang="ja-JP" dirty="0"/>
              <a:t>はコンピューター関連の技術、</a:t>
            </a:r>
            <a:r>
              <a:rPr lang="en-US" altLang="ja-JP" dirty="0"/>
              <a:t>ICT</a:t>
            </a:r>
            <a:r>
              <a:rPr lang="ja-JP" altLang="ja-JP" dirty="0"/>
              <a:t>はコンピューター技術（</a:t>
            </a:r>
            <a:r>
              <a:rPr lang="en-US" altLang="ja-JP" dirty="0"/>
              <a:t>IT</a:t>
            </a:r>
            <a:r>
              <a:rPr lang="ja-JP" altLang="ja-JP" dirty="0"/>
              <a:t>）の活用に着目する場合に区別して用いる場合がある</a:t>
            </a:r>
            <a:r>
              <a:rPr lang="ja-JP" altLang="ja-JP" dirty="0" smtClean="0"/>
              <a:t>。</a:t>
            </a:r>
            <a:endParaRPr lang="ja-JP" altLang="ja-JP" dirty="0"/>
          </a:p>
        </p:txBody>
      </p:sp>
    </p:spTree>
    <p:extLst>
      <p:ext uri="{BB962C8B-B14F-4D97-AF65-F5344CB8AC3E}">
        <p14:creationId xmlns:p14="http://schemas.microsoft.com/office/powerpoint/2010/main" val="157755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8911687" cy="627174"/>
          </a:xfrm>
        </p:spPr>
        <p:txBody>
          <a:bodyPr>
            <a:normAutofit fontScale="90000"/>
          </a:bodyPr>
          <a:lstStyle/>
          <a:p>
            <a:r>
              <a:rPr lang="ja-JP" altLang="en-US" dirty="0" smtClean="0"/>
              <a:t>ワーク・ショップ</a:t>
            </a:r>
            <a:r>
              <a:rPr lang="ja-JP" altLang="en-US" dirty="0"/>
              <a:t>　</a:t>
            </a:r>
            <a:r>
              <a:rPr lang="ja-JP" altLang="en-US" dirty="0" smtClean="0"/>
              <a:t>キーワードとまとめ</a:t>
            </a:r>
            <a:endParaRPr kumimoji="1" lang="ja-JP" altLang="en-US" dirty="0"/>
          </a:p>
        </p:txBody>
      </p:sp>
      <p:sp>
        <p:nvSpPr>
          <p:cNvPr id="3" name="コンテンツ プレースホルダー 2"/>
          <p:cNvSpPr>
            <a:spLocks noGrp="1"/>
          </p:cNvSpPr>
          <p:nvPr>
            <p:ph idx="1"/>
          </p:nvPr>
        </p:nvSpPr>
        <p:spPr>
          <a:xfrm>
            <a:off x="2592925" y="1532020"/>
            <a:ext cx="8915400" cy="4636169"/>
          </a:xfrm>
        </p:spPr>
        <p:txBody>
          <a:bodyPr>
            <a:normAutofit/>
          </a:bodyPr>
          <a:lstStyle/>
          <a:p>
            <a:r>
              <a:rPr lang="en-US" altLang="ja-JP" sz="2800" u="sng" dirty="0" smtClean="0"/>
              <a:t>E</a:t>
            </a:r>
            <a:r>
              <a:rPr lang="ja-JP" altLang="ja-JP" sz="2800" u="sng" dirty="0" smtClean="0"/>
              <a:t>グループ</a:t>
            </a:r>
            <a:r>
              <a:rPr lang="ja-JP" altLang="en-US" sz="2800" u="sng" dirty="0" smtClean="0"/>
              <a:t>「</a:t>
            </a:r>
            <a:r>
              <a:rPr lang="ja-JP" altLang="en-US" sz="2800" u="sng" dirty="0" smtClean="0">
                <a:latin typeface="HGP行書体" panose="03000600000000000000" pitchFamily="66" charset="-128"/>
                <a:ea typeface="HGP行書体" panose="03000600000000000000" pitchFamily="66" charset="-128"/>
              </a:rPr>
              <a:t>医療職⇒連携</a:t>
            </a:r>
            <a:r>
              <a:rPr lang="ja-JP" altLang="en-US" sz="2800" u="sng" dirty="0" smtClean="0"/>
              <a:t>」</a:t>
            </a:r>
            <a:endParaRPr lang="ja-JP" altLang="ja-JP" sz="2800" dirty="0"/>
          </a:p>
          <a:p>
            <a:r>
              <a:rPr lang="ja-JP" altLang="ja-JP" dirty="0"/>
              <a:t>情報を共有して医療職は積極的に地域と連携をしてもらいたい。マンパワー確保のための人材育成に努め、地域ニーズに応じたベットの確保など、後方支援病院機能を充実してほしい。訪問診療・介護に専門職が関わり、交通弱者の移動手段の確保も考慮してもらいたい</a:t>
            </a:r>
            <a:r>
              <a:rPr lang="ja-JP" altLang="ja-JP" dirty="0" smtClean="0"/>
              <a:t>。</a:t>
            </a:r>
            <a:endParaRPr lang="en-US" altLang="ja-JP" dirty="0" smtClean="0"/>
          </a:p>
          <a:p>
            <a:pPr marL="0" indent="0">
              <a:buNone/>
            </a:pPr>
            <a:endParaRPr lang="ja-JP" altLang="ja-JP" dirty="0"/>
          </a:p>
          <a:p>
            <a:r>
              <a:rPr lang="en-US" altLang="ja-JP" sz="2800" u="sng" dirty="0"/>
              <a:t>F</a:t>
            </a:r>
            <a:r>
              <a:rPr lang="ja-JP" altLang="ja-JP" sz="2800" u="sng" dirty="0" smtClean="0"/>
              <a:t>グループ</a:t>
            </a:r>
            <a:r>
              <a:rPr lang="ja-JP" altLang="en-US" sz="2800" u="sng" dirty="0" smtClean="0"/>
              <a:t>「</a:t>
            </a:r>
            <a:r>
              <a:rPr lang="ja-JP" altLang="en-US" sz="2800" u="sng" dirty="0" smtClean="0">
                <a:latin typeface="HGP行書体" panose="03000600000000000000" pitchFamily="66" charset="-128"/>
                <a:ea typeface="HGP行書体" panose="03000600000000000000" pitchFamily="66" charset="-128"/>
              </a:rPr>
              <a:t>人材確保</a:t>
            </a:r>
            <a:r>
              <a:rPr lang="ja-JP" altLang="en-US" sz="2800" u="sng" dirty="0" smtClean="0"/>
              <a:t>」</a:t>
            </a:r>
            <a:endParaRPr lang="ja-JP" altLang="ja-JP" sz="2800" dirty="0"/>
          </a:p>
          <a:p>
            <a:r>
              <a:rPr lang="ja-JP" altLang="ja-JP" dirty="0"/>
              <a:t>人材確保をすることで診療体制が充実し、他の医療機関や施設と協力・連携することで病院機能が充実し、情報を共有することにより病院への信頼が増し他機関との連携が充実する。これらの試みに加えて、交通機関や手段が充実すると病院利用者が増える。</a:t>
            </a:r>
          </a:p>
        </p:txBody>
      </p:sp>
    </p:spTree>
    <p:extLst>
      <p:ext uri="{BB962C8B-B14F-4D97-AF65-F5344CB8AC3E}">
        <p14:creationId xmlns:p14="http://schemas.microsoft.com/office/powerpoint/2010/main" val="212623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F:\Documents\◆在宅医療と在宅介護委員会\140809阿南ブロック研修会\140809A.jpg"/>
          <p:cNvPicPr/>
          <p:nvPr/>
        </p:nvPicPr>
        <p:blipFill>
          <a:blip r:embed="rId2" cstate="print"/>
          <a:srcRect/>
          <a:stretch>
            <a:fillRect/>
          </a:stretch>
        </p:blipFill>
        <p:spPr bwMode="auto">
          <a:xfrm>
            <a:off x="1119371" y="470836"/>
            <a:ext cx="3629092" cy="2512996"/>
          </a:xfrm>
          <a:prstGeom prst="rect">
            <a:avLst/>
          </a:prstGeom>
          <a:noFill/>
          <a:ln w="9525">
            <a:noFill/>
            <a:miter lim="800000"/>
            <a:headEnd/>
            <a:tailEnd/>
          </a:ln>
        </p:spPr>
      </p:pic>
      <p:pic>
        <p:nvPicPr>
          <p:cNvPr id="5" name="図 4" descr="F:\Documents\◆在宅医療と在宅介護委員会\140809阿南ブロック研修会\140809B.jpg"/>
          <p:cNvPicPr/>
          <p:nvPr/>
        </p:nvPicPr>
        <p:blipFill>
          <a:blip r:embed="rId3" cstate="print"/>
          <a:srcRect/>
          <a:stretch>
            <a:fillRect/>
          </a:stretch>
        </p:blipFill>
        <p:spPr bwMode="auto">
          <a:xfrm>
            <a:off x="5121876" y="671363"/>
            <a:ext cx="3460650" cy="2512996"/>
          </a:xfrm>
          <a:prstGeom prst="rect">
            <a:avLst/>
          </a:prstGeom>
          <a:noFill/>
          <a:ln w="9525">
            <a:noFill/>
            <a:miter lim="800000"/>
            <a:headEnd/>
            <a:tailEnd/>
          </a:ln>
        </p:spPr>
      </p:pic>
      <p:pic>
        <p:nvPicPr>
          <p:cNvPr id="6" name="図 5" descr="F:\Documents\◆在宅医療と在宅介護委員会\140809阿南ブロック研修会\140809C.jpg"/>
          <p:cNvPicPr/>
          <p:nvPr/>
        </p:nvPicPr>
        <p:blipFill>
          <a:blip r:embed="rId4" cstate="print"/>
          <a:srcRect/>
          <a:stretch>
            <a:fillRect/>
          </a:stretch>
        </p:blipFill>
        <p:spPr bwMode="auto">
          <a:xfrm>
            <a:off x="8955939" y="936894"/>
            <a:ext cx="2578335" cy="2512995"/>
          </a:xfrm>
          <a:prstGeom prst="rect">
            <a:avLst/>
          </a:prstGeom>
          <a:noFill/>
          <a:ln w="9525">
            <a:noFill/>
            <a:miter lim="800000"/>
            <a:headEnd/>
            <a:tailEnd/>
          </a:ln>
        </p:spPr>
      </p:pic>
      <p:pic>
        <p:nvPicPr>
          <p:cNvPr id="7" name="図 6" descr="F:\Documents\◆在宅医療と在宅介護委員会\140809阿南ブロック研修会\140809D.jpg"/>
          <p:cNvPicPr/>
          <p:nvPr/>
        </p:nvPicPr>
        <p:blipFill>
          <a:blip r:embed="rId5" cstate="print"/>
          <a:srcRect/>
          <a:stretch>
            <a:fillRect/>
          </a:stretch>
        </p:blipFill>
        <p:spPr bwMode="auto">
          <a:xfrm>
            <a:off x="1119371" y="3449889"/>
            <a:ext cx="3629092" cy="2622048"/>
          </a:xfrm>
          <a:prstGeom prst="rect">
            <a:avLst/>
          </a:prstGeom>
          <a:noFill/>
          <a:ln w="9525">
            <a:noFill/>
            <a:miter lim="800000"/>
            <a:headEnd/>
            <a:tailEnd/>
          </a:ln>
        </p:spPr>
      </p:pic>
      <p:pic>
        <p:nvPicPr>
          <p:cNvPr id="8" name="図 7" descr="F:\Documents\◆在宅医療と在宅介護委員会\140809阿南ブロック研修会\140809E.jpg"/>
          <p:cNvPicPr/>
          <p:nvPr/>
        </p:nvPicPr>
        <p:blipFill>
          <a:blip r:embed="rId6" cstate="print"/>
          <a:srcRect/>
          <a:stretch>
            <a:fillRect/>
          </a:stretch>
        </p:blipFill>
        <p:spPr bwMode="auto">
          <a:xfrm>
            <a:off x="4855377" y="3643231"/>
            <a:ext cx="3446413" cy="2622048"/>
          </a:xfrm>
          <a:prstGeom prst="rect">
            <a:avLst/>
          </a:prstGeom>
          <a:noFill/>
          <a:ln w="9525">
            <a:noFill/>
            <a:miter lim="800000"/>
            <a:headEnd/>
            <a:tailEnd/>
          </a:ln>
        </p:spPr>
      </p:pic>
      <p:pic>
        <p:nvPicPr>
          <p:cNvPr id="9" name="図 8" descr="F:\Documents\◆在宅医療と在宅介護委員会\140809阿南ブロック研修会\140809F.jpg"/>
          <p:cNvPicPr/>
          <p:nvPr/>
        </p:nvPicPr>
        <p:blipFill>
          <a:blip r:embed="rId7" cstate="print"/>
          <a:srcRect/>
          <a:stretch>
            <a:fillRect/>
          </a:stretch>
        </p:blipFill>
        <p:spPr bwMode="auto">
          <a:xfrm>
            <a:off x="8408704" y="3848536"/>
            <a:ext cx="3460650" cy="2512996"/>
          </a:xfrm>
          <a:prstGeom prst="rect">
            <a:avLst/>
          </a:prstGeom>
          <a:noFill/>
          <a:ln w="9525">
            <a:noFill/>
            <a:miter lim="800000"/>
            <a:headEnd/>
            <a:tailEnd/>
          </a:ln>
        </p:spPr>
      </p:pic>
    </p:spTree>
    <p:extLst>
      <p:ext uri="{BB962C8B-B14F-4D97-AF65-F5344CB8AC3E}">
        <p14:creationId xmlns:p14="http://schemas.microsoft.com/office/powerpoint/2010/main" val="2344725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772653" y="360947"/>
            <a:ext cx="9705473" cy="6001643"/>
          </a:xfrm>
          <a:prstGeom prst="rect">
            <a:avLst/>
          </a:prstGeom>
          <a:solidFill>
            <a:schemeClr val="accent5">
              <a:lumMod val="75000"/>
            </a:schemeClr>
          </a:solidFill>
        </p:spPr>
        <p:txBody>
          <a:bodyPr wrap="square" rtlCol="0">
            <a:spAutoFit/>
          </a:bodyPr>
          <a:lstStyle/>
          <a:p>
            <a:endParaRPr kumimoji="1" lang="en-US" altLang="ja-JP" sz="2400" dirty="0" smtClean="0">
              <a:solidFill>
                <a:schemeClr val="bg1"/>
              </a:solidFill>
            </a:endParaRPr>
          </a:p>
          <a:p>
            <a:r>
              <a:rPr kumimoji="1" lang="ja-JP" altLang="en-US" sz="2400" dirty="0" smtClean="0">
                <a:solidFill>
                  <a:schemeClr val="bg1"/>
                </a:solidFill>
              </a:rPr>
              <a:t>　</a:t>
            </a:r>
            <a:r>
              <a:rPr kumimoji="1" lang="ja-JP" altLang="en-US" sz="2400" dirty="0" smtClean="0">
                <a:solidFill>
                  <a:schemeClr val="bg1"/>
                </a:solidFill>
                <a:latin typeface="HGP創英ﾌﾟﾚｾﾞﾝｽEB" panose="02020800000000000000" pitchFamily="18" charset="-128"/>
                <a:ea typeface="HGP創英ﾌﾟﾚｾﾞﾝｽEB" panose="02020800000000000000" pitchFamily="18" charset="-128"/>
              </a:rPr>
              <a:t>後方支援</a:t>
            </a:r>
            <a:r>
              <a:rPr kumimoji="1" lang="ja-JP" altLang="en-US" sz="2400" dirty="0">
                <a:solidFill>
                  <a:schemeClr val="bg1"/>
                </a:solidFill>
                <a:latin typeface="HGP創英ﾌﾟﾚｾﾞﾝｽEB" panose="02020800000000000000" pitchFamily="18" charset="-128"/>
                <a:ea typeface="HGP創英ﾌﾟﾚｾﾞﾝｽEB" panose="02020800000000000000" pitchFamily="18" charset="-128"/>
              </a:rPr>
              <a:t>病院</a:t>
            </a:r>
            <a:r>
              <a:rPr kumimoji="1" lang="ja-JP" altLang="en-US" sz="2400" dirty="0" smtClean="0">
                <a:solidFill>
                  <a:schemeClr val="bg1"/>
                </a:solidFill>
                <a:latin typeface="HGP創英ﾌﾟﾚｾﾞﾝｽEB" panose="02020800000000000000" pitchFamily="18" charset="-128"/>
                <a:ea typeface="HGP創英ﾌﾟﾚｾﾞﾝｽEB" panose="02020800000000000000" pitchFamily="18" charset="-128"/>
              </a:rPr>
              <a:t>の背景</a:t>
            </a:r>
            <a:endParaRPr kumimoji="1" lang="en-US" altLang="ja-JP" sz="2400" dirty="0" smtClean="0">
              <a:solidFill>
                <a:schemeClr val="bg1"/>
              </a:solidFill>
              <a:latin typeface="HGP創英ﾌﾟﾚｾﾞﾝｽEB" panose="02020800000000000000" pitchFamily="18" charset="-128"/>
              <a:ea typeface="HGP創英ﾌﾟﾚｾﾞﾝｽEB" panose="02020800000000000000" pitchFamily="18" charset="-128"/>
            </a:endParaRPr>
          </a:p>
          <a:p>
            <a:r>
              <a:rPr kumimoji="1" lang="ja-JP" altLang="en-US" dirty="0">
                <a:solidFill>
                  <a:schemeClr val="bg1"/>
                </a:solidFill>
              </a:rPr>
              <a:t>　</a:t>
            </a:r>
            <a:r>
              <a:rPr kumimoji="1" lang="ja-JP" altLang="en-US" dirty="0" smtClean="0">
                <a:solidFill>
                  <a:schemeClr val="bg1"/>
                </a:solidFill>
              </a:rPr>
              <a:t>　　　　　○医師不足（一週間９シフト当直：４～５名医師で担当）</a:t>
            </a:r>
            <a:endParaRPr kumimoji="1" lang="en-US" altLang="ja-JP" dirty="0" smtClean="0">
              <a:solidFill>
                <a:schemeClr val="bg1"/>
              </a:solidFill>
            </a:endParaRPr>
          </a:p>
          <a:p>
            <a:r>
              <a:rPr kumimoji="1" lang="ja-JP" altLang="en-US" dirty="0">
                <a:solidFill>
                  <a:schemeClr val="bg1"/>
                </a:solidFill>
              </a:rPr>
              <a:t>　</a:t>
            </a:r>
            <a:r>
              <a:rPr kumimoji="1" lang="ja-JP" altLang="en-US" dirty="0" smtClean="0">
                <a:solidFill>
                  <a:schemeClr val="bg1"/>
                </a:solidFill>
              </a:rPr>
              <a:t>　　　　　○介護施設指定医、巡回</a:t>
            </a:r>
            <a:r>
              <a:rPr kumimoji="1" lang="ja-JP" altLang="en-US" dirty="0">
                <a:solidFill>
                  <a:schemeClr val="bg1"/>
                </a:solidFill>
              </a:rPr>
              <a:t>診療</a:t>
            </a:r>
            <a:endParaRPr kumimoji="1" lang="en-US" altLang="ja-JP" dirty="0" smtClean="0">
              <a:solidFill>
                <a:schemeClr val="bg1"/>
              </a:solidFill>
            </a:endParaRPr>
          </a:p>
          <a:p>
            <a:endParaRPr kumimoji="1" lang="en-US" altLang="ja-JP" dirty="0">
              <a:solidFill>
                <a:schemeClr val="bg1"/>
              </a:solidFill>
            </a:endParaRPr>
          </a:p>
          <a:p>
            <a:r>
              <a:rPr kumimoji="1" lang="ja-JP" altLang="en-US" sz="2400" dirty="0" smtClean="0">
                <a:solidFill>
                  <a:schemeClr val="bg1"/>
                </a:solidFill>
              </a:rPr>
              <a:t>　</a:t>
            </a:r>
            <a:r>
              <a:rPr kumimoji="1" lang="ja-JP" altLang="en-US" sz="2400" dirty="0" smtClean="0">
                <a:solidFill>
                  <a:schemeClr val="bg1"/>
                </a:solidFill>
                <a:latin typeface="HGP創英ﾌﾟﾚｾﾞﾝｽEB" panose="02020800000000000000" pitchFamily="18" charset="-128"/>
                <a:ea typeface="HGP創英ﾌﾟﾚｾﾞﾝｽEB" panose="02020800000000000000" pitchFamily="18" charset="-128"/>
              </a:rPr>
              <a:t>診療所の背景</a:t>
            </a:r>
            <a:endParaRPr kumimoji="1" lang="en-US" altLang="ja-JP" sz="2400" dirty="0" smtClean="0">
              <a:solidFill>
                <a:schemeClr val="bg1"/>
              </a:solidFill>
              <a:latin typeface="HGP創英ﾌﾟﾚｾﾞﾝｽEB" panose="02020800000000000000" pitchFamily="18" charset="-128"/>
              <a:ea typeface="HGP創英ﾌﾟﾚｾﾞﾝｽEB" panose="02020800000000000000" pitchFamily="18" charset="-128"/>
            </a:endParaRPr>
          </a:p>
          <a:p>
            <a:r>
              <a:rPr kumimoji="1" lang="ja-JP" altLang="en-US" dirty="0">
                <a:solidFill>
                  <a:schemeClr val="bg1"/>
                </a:solidFill>
              </a:rPr>
              <a:t>　</a:t>
            </a:r>
            <a:r>
              <a:rPr kumimoji="1" lang="ja-JP" altLang="en-US" dirty="0" smtClean="0">
                <a:solidFill>
                  <a:schemeClr val="bg1"/>
                </a:solidFill>
              </a:rPr>
              <a:t>　　　　　○医師確保</a:t>
            </a:r>
            <a:endParaRPr kumimoji="1" lang="en-US" altLang="ja-JP" dirty="0" smtClean="0">
              <a:solidFill>
                <a:schemeClr val="bg1"/>
              </a:solidFill>
            </a:endParaRPr>
          </a:p>
          <a:p>
            <a:r>
              <a:rPr kumimoji="1" lang="ja-JP" altLang="en-US" dirty="0">
                <a:solidFill>
                  <a:schemeClr val="bg1"/>
                </a:solidFill>
              </a:rPr>
              <a:t>　</a:t>
            </a:r>
            <a:r>
              <a:rPr kumimoji="1" lang="ja-JP" altLang="en-US" dirty="0" smtClean="0">
                <a:solidFill>
                  <a:schemeClr val="bg1"/>
                </a:solidFill>
              </a:rPr>
              <a:t>　　　　　○在宅医療の主治医（後方支援病院：副主治医制）</a:t>
            </a:r>
            <a:endParaRPr kumimoji="1" lang="en-US" altLang="ja-JP" dirty="0" smtClean="0">
              <a:solidFill>
                <a:schemeClr val="bg1"/>
              </a:solidFill>
            </a:endParaRPr>
          </a:p>
          <a:p>
            <a:endParaRPr kumimoji="1" lang="en-US" altLang="ja-JP" dirty="0" smtClean="0">
              <a:solidFill>
                <a:schemeClr val="bg1"/>
              </a:solidFill>
            </a:endParaRPr>
          </a:p>
          <a:p>
            <a:r>
              <a:rPr kumimoji="1" lang="ja-JP" altLang="en-US" sz="2400" dirty="0" smtClean="0">
                <a:solidFill>
                  <a:schemeClr val="bg1"/>
                </a:solidFill>
              </a:rPr>
              <a:t>　</a:t>
            </a:r>
            <a:r>
              <a:rPr kumimoji="1" lang="ja-JP" altLang="en-US" sz="2400" dirty="0" smtClean="0">
                <a:solidFill>
                  <a:schemeClr val="bg1"/>
                </a:solidFill>
                <a:latin typeface="HGP創英ﾌﾟﾚｾﾞﾝｽEB" panose="02020800000000000000" pitchFamily="18" charset="-128"/>
                <a:ea typeface="HGP創英ﾌﾟﾚｾﾞﾝｽEB" panose="02020800000000000000" pitchFamily="18" charset="-128"/>
              </a:rPr>
              <a:t>訪問看護ステーションの背景</a:t>
            </a:r>
            <a:endParaRPr kumimoji="1" lang="en-US" altLang="ja-JP" sz="2400" dirty="0" smtClean="0">
              <a:solidFill>
                <a:schemeClr val="bg1"/>
              </a:solidFill>
              <a:latin typeface="HGP創英ﾌﾟﾚｾﾞﾝｽEB" panose="02020800000000000000" pitchFamily="18" charset="-128"/>
              <a:ea typeface="HGP創英ﾌﾟﾚｾﾞﾝｽEB" panose="02020800000000000000" pitchFamily="18" charset="-128"/>
            </a:endParaRPr>
          </a:p>
          <a:p>
            <a:r>
              <a:rPr kumimoji="1" lang="ja-JP" altLang="en-US" dirty="0" smtClean="0">
                <a:solidFill>
                  <a:schemeClr val="bg1"/>
                </a:solidFill>
              </a:rPr>
              <a:t>　　　　　　○正規看護師確保</a:t>
            </a:r>
            <a:endParaRPr kumimoji="1" lang="en-US" altLang="ja-JP" dirty="0" smtClean="0">
              <a:solidFill>
                <a:schemeClr val="bg1"/>
              </a:solidFill>
            </a:endParaRPr>
          </a:p>
          <a:p>
            <a:endParaRPr kumimoji="1" lang="en-US" altLang="ja-JP" dirty="0" smtClean="0">
              <a:solidFill>
                <a:schemeClr val="bg1"/>
              </a:solidFill>
            </a:endParaRPr>
          </a:p>
          <a:p>
            <a:r>
              <a:rPr kumimoji="1" lang="ja-JP" altLang="en-US" sz="2400" dirty="0" smtClean="0">
                <a:solidFill>
                  <a:schemeClr val="bg1"/>
                </a:solidFill>
              </a:rPr>
              <a:t>　</a:t>
            </a:r>
            <a:r>
              <a:rPr kumimoji="1" lang="ja-JP" altLang="en-US" sz="2400" dirty="0" smtClean="0">
                <a:solidFill>
                  <a:schemeClr val="bg1"/>
                </a:solidFill>
                <a:latin typeface="HGP創英ﾌﾟﾚｾﾞﾝｽEB" panose="02020800000000000000" pitchFamily="18" charset="-128"/>
                <a:ea typeface="HGP創英ﾌﾟﾚｾﾞﾝｽEB" panose="02020800000000000000" pitchFamily="18" charset="-128"/>
              </a:rPr>
              <a:t>地域性の背景</a:t>
            </a:r>
            <a:endParaRPr kumimoji="1" lang="en-US" altLang="ja-JP" sz="2400" dirty="0" smtClean="0">
              <a:solidFill>
                <a:schemeClr val="bg1"/>
              </a:solidFill>
              <a:latin typeface="HGP創英ﾌﾟﾚｾﾞﾝｽEB" panose="02020800000000000000" pitchFamily="18" charset="-128"/>
              <a:ea typeface="HGP創英ﾌﾟﾚｾﾞﾝｽEB" panose="02020800000000000000" pitchFamily="18" charset="-128"/>
            </a:endParaRPr>
          </a:p>
          <a:p>
            <a:r>
              <a:rPr kumimoji="1" lang="ja-JP" altLang="en-US" dirty="0" smtClean="0">
                <a:solidFill>
                  <a:schemeClr val="bg1"/>
                </a:solidFill>
              </a:rPr>
              <a:t>　　　　　　○遠隔地 → コミュニケーション限界</a:t>
            </a:r>
            <a:endParaRPr kumimoji="1" lang="en-US" altLang="ja-JP" dirty="0" smtClean="0">
              <a:solidFill>
                <a:schemeClr val="bg1"/>
              </a:solidFill>
            </a:endParaRPr>
          </a:p>
          <a:p>
            <a:endParaRPr kumimoji="1" lang="en-US" altLang="ja-JP" dirty="0" smtClean="0">
              <a:solidFill>
                <a:schemeClr val="bg1"/>
              </a:solidFill>
            </a:endParaRPr>
          </a:p>
          <a:p>
            <a:r>
              <a:rPr kumimoji="1" lang="ja-JP" altLang="en-US" sz="2400" dirty="0" smtClean="0">
                <a:solidFill>
                  <a:schemeClr val="bg1"/>
                </a:solidFill>
              </a:rPr>
              <a:t>　</a:t>
            </a:r>
            <a:r>
              <a:rPr kumimoji="1" lang="ja-JP" altLang="en-US" sz="2400" dirty="0" smtClean="0">
                <a:solidFill>
                  <a:schemeClr val="bg1"/>
                </a:solidFill>
                <a:latin typeface="HGP創英ﾌﾟﾚｾﾞﾝｽEB" panose="02020800000000000000" pitchFamily="18" charset="-128"/>
                <a:ea typeface="HGP創英ﾌﾟﾚｾﾞﾝｽEB" panose="02020800000000000000" pitchFamily="18" charset="-128"/>
              </a:rPr>
              <a:t>行政・住民の背景</a:t>
            </a:r>
            <a:endParaRPr kumimoji="1" lang="en-US" altLang="ja-JP" sz="2400" dirty="0" smtClean="0">
              <a:solidFill>
                <a:schemeClr val="bg1"/>
              </a:solidFill>
              <a:latin typeface="HGP創英ﾌﾟﾚｾﾞﾝｽEB" panose="02020800000000000000" pitchFamily="18" charset="-128"/>
              <a:ea typeface="HGP創英ﾌﾟﾚｾﾞﾝｽEB" panose="02020800000000000000" pitchFamily="18" charset="-128"/>
            </a:endParaRPr>
          </a:p>
          <a:p>
            <a:r>
              <a:rPr kumimoji="1" lang="ja-JP" altLang="en-US" dirty="0">
                <a:solidFill>
                  <a:schemeClr val="bg1"/>
                </a:solidFill>
              </a:rPr>
              <a:t>　</a:t>
            </a:r>
            <a:r>
              <a:rPr kumimoji="1" lang="ja-JP" altLang="en-US" dirty="0" smtClean="0">
                <a:solidFill>
                  <a:schemeClr val="bg1"/>
                </a:solidFill>
              </a:rPr>
              <a:t>　　　　　○職員マンパワーの絶対的不足</a:t>
            </a:r>
            <a:endParaRPr kumimoji="1" lang="en-US" altLang="ja-JP" dirty="0" smtClean="0">
              <a:solidFill>
                <a:schemeClr val="bg1"/>
              </a:solidFill>
            </a:endParaRPr>
          </a:p>
          <a:p>
            <a:r>
              <a:rPr kumimoji="1" lang="ja-JP" altLang="en-US" dirty="0">
                <a:solidFill>
                  <a:schemeClr val="bg1"/>
                </a:solidFill>
              </a:rPr>
              <a:t>　</a:t>
            </a:r>
            <a:r>
              <a:rPr kumimoji="1" lang="ja-JP" altLang="en-US" dirty="0" smtClean="0">
                <a:solidFill>
                  <a:schemeClr val="bg1"/>
                </a:solidFill>
              </a:rPr>
              <a:t>　　　　　○高齢者層の支える自助・互助・共助の不安定構造</a:t>
            </a:r>
            <a:endParaRPr kumimoji="1" lang="en-US" altLang="ja-JP" dirty="0" smtClean="0">
              <a:solidFill>
                <a:schemeClr val="bg1"/>
              </a:solidFill>
            </a:endParaRPr>
          </a:p>
          <a:p>
            <a:endParaRPr kumimoji="1" lang="en-US" altLang="ja-JP" dirty="0" smtClean="0">
              <a:solidFill>
                <a:schemeClr val="bg1"/>
              </a:solidFill>
            </a:endParaRPr>
          </a:p>
        </p:txBody>
      </p:sp>
    </p:spTree>
    <p:extLst>
      <p:ext uri="{BB962C8B-B14F-4D97-AF65-F5344CB8AC3E}">
        <p14:creationId xmlns:p14="http://schemas.microsoft.com/office/powerpoint/2010/main" val="244685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0779" y="624110"/>
            <a:ext cx="9683833" cy="1280890"/>
          </a:xfrm>
        </p:spPr>
        <p:txBody>
          <a:bodyPr/>
          <a:lstStyle/>
          <a:p>
            <a:r>
              <a:rPr lang="ja-JP" altLang="en-US" dirty="0"/>
              <a:t>在宅医療を推進するための５つのキーワード</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sz="3200" dirty="0">
                <a:solidFill>
                  <a:srgbClr val="D60093"/>
                </a:solidFill>
                <a:latin typeface="ＭＳ ゴシック" panose="020B0609070205080204" pitchFamily="49" charset="-128"/>
                <a:ea typeface="ＭＳ ゴシック" panose="020B0609070205080204" pitchFamily="49" charset="-128"/>
              </a:rPr>
              <a:t>お</a:t>
            </a:r>
            <a:r>
              <a:rPr lang="ja-JP" altLang="en-US" sz="3200" dirty="0">
                <a:latin typeface="ＭＳ ゴシック" panose="020B0609070205080204" pitchFamily="49" charset="-128"/>
                <a:ea typeface="ＭＳ ゴシック" panose="020B0609070205080204" pitchFamily="49" charset="-128"/>
              </a:rPr>
              <a:t>　想いを伝える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も</a:t>
            </a:r>
            <a:r>
              <a:rPr lang="ja-JP" altLang="en-US" sz="3200" dirty="0">
                <a:latin typeface="ＭＳ ゴシック" panose="020B0609070205080204" pitchFamily="49" charset="-128"/>
                <a:ea typeface="ＭＳ ゴシック" panose="020B0609070205080204" pitchFamily="49" charset="-128"/>
              </a:rPr>
              <a:t>　目標を共有する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て</a:t>
            </a:r>
            <a:r>
              <a:rPr lang="ja-JP" altLang="en-US" sz="3200" dirty="0">
                <a:latin typeface="ＭＳ ゴシック" panose="020B0609070205080204" pitchFamily="49" charset="-128"/>
                <a:ea typeface="ＭＳ ゴシック" panose="020B0609070205080204" pitchFamily="49" charset="-128"/>
              </a:rPr>
              <a:t>　出来ることから始める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な</a:t>
            </a:r>
            <a:r>
              <a:rPr lang="ja-JP" altLang="en-US" sz="3200" dirty="0">
                <a:latin typeface="ＭＳ ゴシック" panose="020B0609070205080204" pitchFamily="49" charset="-128"/>
                <a:ea typeface="ＭＳ ゴシック" panose="020B0609070205080204" pitchFamily="49" charset="-128"/>
              </a:rPr>
              <a:t>　何も正解はないと知る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し</a:t>
            </a:r>
            <a:r>
              <a:rPr lang="ja-JP" altLang="en-US" sz="3200" dirty="0">
                <a:latin typeface="ＭＳ ゴシック" panose="020B0609070205080204" pitchFamily="49" charset="-128"/>
                <a:ea typeface="ＭＳ ゴシック" panose="020B0609070205080204" pitchFamily="49" charset="-128"/>
              </a:rPr>
              <a:t>　市（横須賀市）はコーディネーター</a:t>
            </a:r>
          </a:p>
          <a:p>
            <a:pPr marL="0" indent="0">
              <a:buNone/>
            </a:pPr>
            <a:endParaRPr lang="en-US" altLang="ja-JP" sz="1900" dirty="0" smtClean="0">
              <a:solidFill>
                <a:srgbClr val="000000"/>
              </a:solidFill>
            </a:endParaRPr>
          </a:p>
          <a:p>
            <a:pPr marL="0" indent="0">
              <a:buNone/>
            </a:pPr>
            <a:r>
              <a:rPr lang="ja-JP" altLang="en-US" sz="1900" dirty="0">
                <a:solidFill>
                  <a:srgbClr val="000000"/>
                </a:solidFill>
              </a:rPr>
              <a:t>　</a:t>
            </a:r>
            <a:r>
              <a:rPr lang="ja-JP" altLang="en-US" sz="1900" dirty="0" smtClean="0">
                <a:solidFill>
                  <a:srgbClr val="000000"/>
                </a:solidFill>
              </a:rPr>
              <a:t>　　　　　　　　　　　　横須賀市</a:t>
            </a:r>
            <a:r>
              <a:rPr lang="ja-JP" altLang="en-US" sz="1900" dirty="0">
                <a:solidFill>
                  <a:srgbClr val="000000"/>
                </a:solidFill>
              </a:rPr>
              <a:t>健康部　地域医療推進課長　惣田　晃氏</a:t>
            </a:r>
          </a:p>
          <a:p>
            <a:endParaRPr kumimoji="1" lang="ja-JP" altLang="en-US" dirty="0"/>
          </a:p>
        </p:txBody>
      </p:sp>
    </p:spTree>
    <p:extLst>
      <p:ext uri="{BB962C8B-B14F-4D97-AF65-F5344CB8AC3E}">
        <p14:creationId xmlns:p14="http://schemas.microsoft.com/office/powerpoint/2010/main" val="1234043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8801" y="624110"/>
            <a:ext cx="9675812" cy="1280890"/>
          </a:xfrm>
        </p:spPr>
        <p:txBody>
          <a:bodyPr>
            <a:normAutofit fontScale="90000"/>
          </a:bodyPr>
          <a:lstStyle/>
          <a:p>
            <a:r>
              <a:rPr lang="ja-JP" altLang="en-US" dirty="0"/>
              <a:t>下伊那南部の在宅医療を推進するための</a:t>
            </a:r>
            <a:r>
              <a:rPr lang="en-US" altLang="ja-JP" dirty="0"/>
              <a:t/>
            </a:r>
            <a:br>
              <a:rPr lang="en-US" altLang="ja-JP" dirty="0"/>
            </a:br>
            <a:r>
              <a:rPr lang="ja-JP" altLang="en-US" dirty="0"/>
              <a:t>　　　　　　　　　　　　　　　</a:t>
            </a:r>
            <a:r>
              <a:rPr lang="ja-JP" altLang="en-US" dirty="0" smtClean="0"/>
              <a:t>５つ</a:t>
            </a:r>
            <a:r>
              <a:rPr lang="ja-JP" altLang="en-US" dirty="0"/>
              <a:t>のキーワード</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3200" dirty="0">
                <a:solidFill>
                  <a:srgbClr val="D60093"/>
                </a:solidFill>
                <a:latin typeface="ＭＳ ゴシック" panose="020B0609070205080204" pitchFamily="49" charset="-128"/>
                <a:ea typeface="ＭＳ ゴシック" panose="020B0609070205080204" pitchFamily="49" charset="-128"/>
              </a:rPr>
              <a:t>お</a:t>
            </a:r>
            <a:r>
              <a:rPr lang="ja-JP" altLang="en-US" sz="3200" dirty="0">
                <a:latin typeface="ＭＳ ゴシック" panose="020B0609070205080204" pitchFamily="49" charset="-128"/>
                <a:ea typeface="ＭＳ ゴシック" panose="020B0609070205080204" pitchFamily="49" charset="-128"/>
              </a:rPr>
              <a:t>　想いを伝える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も</a:t>
            </a:r>
            <a:r>
              <a:rPr lang="ja-JP" altLang="en-US" sz="3200" dirty="0">
                <a:latin typeface="ＭＳ ゴシック" panose="020B0609070205080204" pitchFamily="49" charset="-128"/>
                <a:ea typeface="ＭＳ ゴシック" panose="020B0609070205080204" pitchFamily="49" charset="-128"/>
              </a:rPr>
              <a:t>　目標を共有する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て</a:t>
            </a:r>
            <a:r>
              <a:rPr lang="ja-JP" altLang="en-US" sz="3200" dirty="0">
                <a:latin typeface="ＭＳ ゴシック" panose="020B0609070205080204" pitchFamily="49" charset="-128"/>
                <a:ea typeface="ＭＳ ゴシック" panose="020B0609070205080204" pitchFamily="49" charset="-128"/>
              </a:rPr>
              <a:t>　出来ることから始める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な</a:t>
            </a:r>
            <a:r>
              <a:rPr lang="ja-JP" altLang="en-US" sz="3200" dirty="0">
                <a:latin typeface="ＭＳ ゴシック" panose="020B0609070205080204" pitchFamily="49" charset="-128"/>
                <a:ea typeface="ＭＳ ゴシック" panose="020B0609070205080204" pitchFamily="49" charset="-128"/>
              </a:rPr>
              <a:t>　何も正解はないと知る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solidFill>
                  <a:srgbClr val="D60093"/>
                </a:solidFill>
                <a:latin typeface="ＭＳ ゴシック" panose="020B0609070205080204" pitchFamily="49" charset="-128"/>
                <a:ea typeface="ＭＳ ゴシック" panose="020B0609070205080204" pitchFamily="49" charset="-128"/>
              </a:rPr>
              <a:t>し</a:t>
            </a:r>
            <a:r>
              <a:rPr lang="ja-JP" altLang="en-US" sz="3200" dirty="0">
                <a:latin typeface="ＭＳ ゴシック" panose="020B0609070205080204" pitchFamily="49" charset="-128"/>
                <a:ea typeface="ＭＳ ゴシック" panose="020B0609070205080204" pitchFamily="49" charset="-128"/>
              </a:rPr>
              <a:t>　</a:t>
            </a:r>
            <a:r>
              <a:rPr lang="ja-JP" altLang="en-US" sz="3200" u="sng" dirty="0">
                <a:latin typeface="ＭＳ ゴシック" panose="020B0609070205080204" pitchFamily="49" charset="-128"/>
                <a:ea typeface="ＭＳ ゴシック" panose="020B0609070205080204" pitchFamily="49" charset="-128"/>
              </a:rPr>
              <a:t>下伊那南部保健医療協議会</a:t>
            </a:r>
            <a:r>
              <a:rPr lang="ja-JP" altLang="en-US" sz="3200" u="sng" dirty="0" smtClean="0">
                <a:latin typeface="ＭＳ ゴシック" panose="020B0609070205080204" pitchFamily="49" charset="-128"/>
                <a:ea typeface="ＭＳ ゴシック" panose="020B0609070205080204" pitchFamily="49" charset="-128"/>
              </a:rPr>
              <a:t>が</a:t>
            </a:r>
            <a:endParaRPr lang="en-US" altLang="ja-JP" sz="3200" u="sng" dirty="0" smtClean="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　　　　　　　　　　　　　</a:t>
            </a:r>
            <a:r>
              <a:rPr lang="ja-JP" altLang="en-US" sz="3200" u="sng" dirty="0" smtClean="0">
                <a:latin typeface="ＭＳ ゴシック" panose="020B0609070205080204" pitchFamily="49" charset="-128"/>
                <a:ea typeface="ＭＳ ゴシック" panose="020B0609070205080204" pitchFamily="49" charset="-128"/>
              </a:rPr>
              <a:t>コーディネーター</a:t>
            </a:r>
            <a:endParaRPr lang="ja-JP" altLang="en-US" sz="3200" u="sng" dirty="0">
              <a:latin typeface="ＭＳ ゴシック" panose="020B0609070205080204" pitchFamily="49" charset="-128"/>
              <a:ea typeface="ＭＳ ゴシック" panose="020B0609070205080204" pitchFamily="49" charset="-128"/>
            </a:endParaRPr>
          </a:p>
          <a:p>
            <a:endParaRPr kumimoji="1" lang="ja-JP" altLang="en-US" dirty="0"/>
          </a:p>
        </p:txBody>
      </p:sp>
    </p:spTree>
    <p:extLst>
      <p:ext uri="{BB962C8B-B14F-4D97-AF65-F5344CB8AC3E}">
        <p14:creationId xmlns:p14="http://schemas.microsoft.com/office/powerpoint/2010/main" val="104779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79</TotalTime>
  <Words>461</Words>
  <Application>Microsoft Office PowerPoint</Application>
  <PresentationFormat>ワイド画面</PresentationFormat>
  <Paragraphs>70</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HGP行書体</vt:lpstr>
      <vt:lpstr>HGP創英ﾌﾟﾚｾﾞﾝｽEB</vt:lpstr>
      <vt:lpstr>ＭＳ ゴシック</vt:lpstr>
      <vt:lpstr>メイリオ</vt:lpstr>
      <vt:lpstr>Arial</vt:lpstr>
      <vt:lpstr>Century Gothic</vt:lpstr>
      <vt:lpstr>Wingdings 3</vt:lpstr>
      <vt:lpstr>ウィスプ</vt:lpstr>
      <vt:lpstr>多職種協働による 在宅チームを担う人材育成事業</vt:lpstr>
      <vt:lpstr>PowerPoint プレゼンテーション</vt:lpstr>
      <vt:lpstr>ワーク・ショップ　キーワードとまとめ</vt:lpstr>
      <vt:lpstr>ワーク・ショップ　キーワードとまとめ</vt:lpstr>
      <vt:lpstr>ワーク・ショップ　キーワードとまとめ</vt:lpstr>
      <vt:lpstr>PowerPoint プレゼンテーション</vt:lpstr>
      <vt:lpstr>PowerPoint プレゼンテーション</vt:lpstr>
      <vt:lpstr>在宅医療を推進するための５つのキーワード</vt:lpstr>
      <vt:lpstr>下伊那南部の在宅医療を推進するための 　　　　　　　　　　　　　　　５つのキーワード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多職種協働による 在宅チームを担う人材育成事業</dc:title>
  <dc:creator>admin</dc:creator>
  <cp:lastModifiedBy>ishikai</cp:lastModifiedBy>
  <cp:revision>9</cp:revision>
  <dcterms:created xsi:type="dcterms:W3CDTF">2015-03-14T23:53:22Z</dcterms:created>
  <dcterms:modified xsi:type="dcterms:W3CDTF">2015-03-18T00:22:47Z</dcterms:modified>
</cp:coreProperties>
</file>