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ppt/comments/comment9.xml" ContentType="application/vnd.openxmlformats-officedocument.presentationml.comments+xml"/>
  <Override PartName="/ppt/notesSlides/notesSlide11.xml" ContentType="application/vnd.openxmlformats-officedocument.presentationml.notesSlide+xml"/>
  <Override PartName="/ppt/comments/comment10.xml" ContentType="application/vnd.openxmlformats-officedocument.presentationml.comments+xml"/>
  <Override PartName="/ppt/notesSlides/notesSlide12.xml" ContentType="application/vnd.openxmlformats-officedocument.presentationml.notesSlide+xml"/>
  <Override PartName="/ppt/comments/comment1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86" r:id="rId2"/>
    <p:sldId id="297" r:id="rId3"/>
    <p:sldId id="298" r:id="rId4"/>
    <p:sldId id="292" r:id="rId5"/>
    <p:sldId id="299" r:id="rId6"/>
    <p:sldId id="301" r:id="rId7"/>
    <p:sldId id="303" r:id="rId8"/>
    <p:sldId id="305" r:id="rId9"/>
    <p:sldId id="306" r:id="rId10"/>
    <p:sldId id="307" r:id="rId11"/>
    <p:sldId id="308" r:id="rId12"/>
    <p:sldId id="309" r:id="rId13"/>
    <p:sldId id="310" r:id="rId14"/>
    <p:sldId id="311" r:id="rId15"/>
    <p:sldId id="312" r:id="rId16"/>
    <p:sldId id="313" r:id="rId17"/>
    <p:sldId id="314" r:id="rId18"/>
    <p:sldId id="316" r:id="rId19"/>
    <p:sldId id="317" r:id="rId20"/>
    <p:sldId id="289" r:id="rId21"/>
    <p:sldId id="318" r:id="rId22"/>
  </p:sldIdLst>
  <p:sldSz cx="9144000" cy="6858000" type="screen4x3"/>
  <p:notesSz cx="6735763"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高山 毅" initials="高山"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23323D"/>
    <a:srgbClr val="354D5D"/>
    <a:srgbClr val="0066FF"/>
    <a:srgbClr val="0099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90"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15-03-06T20:56:37.171" idx="1">
    <p:pos x="10" y="10"/>
    <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831" cy="493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4" y="0"/>
            <a:ext cx="2918831" cy="493475"/>
          </a:xfrm>
          <a:prstGeom prst="rect">
            <a:avLst/>
          </a:prstGeom>
        </p:spPr>
        <p:txBody>
          <a:bodyPr vert="horz" lIns="91440" tIns="45720" rIns="91440" bIns="45720" rtlCol="0"/>
          <a:lstStyle>
            <a:lvl1pPr algn="r">
              <a:defRPr sz="1200"/>
            </a:lvl1pPr>
          </a:lstStyle>
          <a:p>
            <a:fld id="{53B66494-642D-434C-84CA-66C05C776C14}" type="datetimeFigureOut">
              <a:rPr kumimoji="1" lang="ja-JP" altLang="en-US" smtClean="0"/>
              <a:pPr/>
              <a:t>2015/3/18</a:t>
            </a:fld>
            <a:endParaRPr kumimoji="1"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8008"/>
            <a:ext cx="5388610" cy="444127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374301"/>
            <a:ext cx="2918831" cy="493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4" y="9374301"/>
            <a:ext cx="2918831" cy="493475"/>
          </a:xfrm>
          <a:prstGeom prst="rect">
            <a:avLst/>
          </a:prstGeom>
        </p:spPr>
        <p:txBody>
          <a:bodyPr vert="horz" lIns="91440" tIns="45720" rIns="91440" bIns="45720" rtlCol="0" anchor="b"/>
          <a:lstStyle>
            <a:lvl1pPr algn="r">
              <a:defRPr sz="1200"/>
            </a:lvl1pPr>
          </a:lstStyle>
          <a:p>
            <a:fld id="{E13BA7C6-4D67-4D58-AC6C-D98CD8F10A32}" type="slidenum">
              <a:rPr kumimoji="1" lang="ja-JP" altLang="en-US" smtClean="0"/>
              <a:pPr/>
              <a:t>‹#›</a:t>
            </a:fld>
            <a:endParaRPr kumimoji="1" lang="ja-JP" altLang="en-US"/>
          </a:p>
        </p:txBody>
      </p:sp>
    </p:spTree>
    <p:extLst>
      <p:ext uri="{BB962C8B-B14F-4D97-AF65-F5344CB8AC3E}">
        <p14:creationId xmlns:p14="http://schemas.microsoft.com/office/powerpoint/2010/main" val="17334904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4</a:t>
            </a:fld>
            <a:endParaRPr kumimoji="1" lang="ja-JP" altLang="en-US"/>
          </a:p>
        </p:txBody>
      </p:sp>
    </p:spTree>
    <p:extLst>
      <p:ext uri="{BB962C8B-B14F-4D97-AF65-F5344CB8AC3E}">
        <p14:creationId xmlns:p14="http://schemas.microsoft.com/office/powerpoint/2010/main" val="4269182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17</a:t>
            </a:fld>
            <a:endParaRPr kumimoji="1" lang="ja-JP" altLang="en-US"/>
          </a:p>
        </p:txBody>
      </p:sp>
    </p:spTree>
    <p:extLst>
      <p:ext uri="{BB962C8B-B14F-4D97-AF65-F5344CB8AC3E}">
        <p14:creationId xmlns:p14="http://schemas.microsoft.com/office/powerpoint/2010/main" val="2304740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18</a:t>
            </a:fld>
            <a:endParaRPr kumimoji="1" lang="ja-JP" altLang="en-US"/>
          </a:p>
        </p:txBody>
      </p:sp>
    </p:spTree>
    <p:extLst>
      <p:ext uri="{BB962C8B-B14F-4D97-AF65-F5344CB8AC3E}">
        <p14:creationId xmlns:p14="http://schemas.microsoft.com/office/powerpoint/2010/main" val="2183019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19</a:t>
            </a:fld>
            <a:endParaRPr kumimoji="1" lang="ja-JP" altLang="en-US"/>
          </a:p>
        </p:txBody>
      </p:sp>
    </p:spTree>
    <p:extLst>
      <p:ext uri="{BB962C8B-B14F-4D97-AF65-F5344CB8AC3E}">
        <p14:creationId xmlns:p14="http://schemas.microsoft.com/office/powerpoint/2010/main" val="1373864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5</a:t>
            </a:fld>
            <a:endParaRPr kumimoji="1" lang="ja-JP" altLang="en-US"/>
          </a:p>
        </p:txBody>
      </p:sp>
    </p:spTree>
    <p:extLst>
      <p:ext uri="{BB962C8B-B14F-4D97-AF65-F5344CB8AC3E}">
        <p14:creationId xmlns:p14="http://schemas.microsoft.com/office/powerpoint/2010/main" val="2763990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10</a:t>
            </a:fld>
            <a:endParaRPr kumimoji="1" lang="ja-JP" altLang="en-US"/>
          </a:p>
        </p:txBody>
      </p:sp>
    </p:spTree>
    <p:extLst>
      <p:ext uri="{BB962C8B-B14F-4D97-AF65-F5344CB8AC3E}">
        <p14:creationId xmlns:p14="http://schemas.microsoft.com/office/powerpoint/2010/main" val="3498892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11</a:t>
            </a:fld>
            <a:endParaRPr kumimoji="1" lang="ja-JP" altLang="en-US"/>
          </a:p>
        </p:txBody>
      </p:sp>
    </p:spTree>
    <p:extLst>
      <p:ext uri="{BB962C8B-B14F-4D97-AF65-F5344CB8AC3E}">
        <p14:creationId xmlns:p14="http://schemas.microsoft.com/office/powerpoint/2010/main" val="70535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12</a:t>
            </a:fld>
            <a:endParaRPr kumimoji="1" lang="ja-JP" altLang="en-US"/>
          </a:p>
        </p:txBody>
      </p:sp>
    </p:spTree>
    <p:extLst>
      <p:ext uri="{BB962C8B-B14F-4D97-AF65-F5344CB8AC3E}">
        <p14:creationId xmlns:p14="http://schemas.microsoft.com/office/powerpoint/2010/main" val="1664521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13</a:t>
            </a:fld>
            <a:endParaRPr kumimoji="1" lang="ja-JP" altLang="en-US"/>
          </a:p>
        </p:txBody>
      </p:sp>
    </p:spTree>
    <p:extLst>
      <p:ext uri="{BB962C8B-B14F-4D97-AF65-F5344CB8AC3E}">
        <p14:creationId xmlns:p14="http://schemas.microsoft.com/office/powerpoint/2010/main" val="2910504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14</a:t>
            </a:fld>
            <a:endParaRPr kumimoji="1" lang="ja-JP" altLang="en-US"/>
          </a:p>
        </p:txBody>
      </p:sp>
    </p:spTree>
    <p:extLst>
      <p:ext uri="{BB962C8B-B14F-4D97-AF65-F5344CB8AC3E}">
        <p14:creationId xmlns:p14="http://schemas.microsoft.com/office/powerpoint/2010/main" val="1099768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15</a:t>
            </a:fld>
            <a:endParaRPr kumimoji="1" lang="ja-JP" altLang="en-US"/>
          </a:p>
        </p:txBody>
      </p:sp>
    </p:spTree>
    <p:extLst>
      <p:ext uri="{BB962C8B-B14F-4D97-AF65-F5344CB8AC3E}">
        <p14:creationId xmlns:p14="http://schemas.microsoft.com/office/powerpoint/2010/main" val="3896280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13BA7C6-4D67-4D58-AC6C-D98CD8F10A32}" type="slidenum">
              <a:rPr kumimoji="1" lang="ja-JP" altLang="en-US" smtClean="0"/>
              <a:pPr/>
              <a:t>16</a:t>
            </a:fld>
            <a:endParaRPr kumimoji="1" lang="ja-JP" altLang="en-US"/>
          </a:p>
        </p:txBody>
      </p:sp>
    </p:spTree>
    <p:extLst>
      <p:ext uri="{BB962C8B-B14F-4D97-AF65-F5344CB8AC3E}">
        <p14:creationId xmlns:p14="http://schemas.microsoft.com/office/powerpoint/2010/main" val="1133627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2B41FF3-2054-4AC4-869E-611990641FAB}" type="datetimeFigureOut">
              <a:rPr kumimoji="1" lang="ja-JP" altLang="en-US" smtClean="0"/>
              <a:pPr/>
              <a:t>2015/3/18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FE4584B-EAE5-4B90-BB9A-F8F2909FA89A}"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1FF3-2054-4AC4-869E-611990641FAB}" type="datetimeFigureOut">
              <a:rPr kumimoji="1" lang="ja-JP" altLang="en-US" smtClean="0"/>
              <a:pPr/>
              <a:t>2015/3/18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4584B-EAE5-4B90-BB9A-F8F2909FA89A}"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9.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omments" Target="../comments/comment10.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omments" Target="../comments/comment11.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正方形/長方形 5"/>
          <p:cNvSpPr/>
          <p:nvPr/>
        </p:nvSpPr>
        <p:spPr>
          <a:xfrm>
            <a:off x="0" y="530378"/>
            <a:ext cx="9144000" cy="954107"/>
          </a:xfrm>
          <a:prstGeom prst="rect">
            <a:avLst/>
          </a:prstGeom>
        </p:spPr>
        <p:txBody>
          <a:bodyPr wrap="square">
            <a:spAutoFit/>
          </a:bodyPr>
          <a:lstStyle/>
          <a:p>
            <a:pPr algn="ctr"/>
            <a:r>
              <a:rPr lang="ja-JP" altLang="en-US" sz="2800" b="1" dirty="0" smtClean="0">
                <a:latin typeface="ＭＳ Ｐ明朝" pitchFamily="18" charset="-128"/>
                <a:ea typeface="ＭＳ Ｐ明朝" pitchFamily="18" charset="-128"/>
                <a:cs typeface="Times New Roman" pitchFamily="18" charset="0"/>
              </a:rPr>
              <a:t>「多職種協働による在宅チーム医療を担う人材育成事業」</a:t>
            </a:r>
          </a:p>
          <a:p>
            <a:pPr algn="ctr"/>
            <a:r>
              <a:rPr lang="ja-JP" altLang="ja-JP" sz="2800" dirty="0"/>
              <a:t>飯伊圏域 市部・西部ブロック</a:t>
            </a:r>
            <a:r>
              <a:rPr lang="ja-JP" altLang="ja-JP" sz="2800" dirty="0" smtClean="0"/>
              <a:t>研修会</a:t>
            </a:r>
            <a:endParaRPr lang="ja-JP" altLang="en-US" sz="2800" dirty="0" smtClean="0"/>
          </a:p>
        </p:txBody>
      </p:sp>
      <p:sp>
        <p:nvSpPr>
          <p:cNvPr id="4" name="正方形/長方形 3"/>
          <p:cNvSpPr/>
          <p:nvPr/>
        </p:nvSpPr>
        <p:spPr>
          <a:xfrm>
            <a:off x="0" y="1857364"/>
            <a:ext cx="9144000" cy="1384995"/>
          </a:xfrm>
          <a:prstGeom prst="rect">
            <a:avLst/>
          </a:prstGeom>
        </p:spPr>
        <p:txBody>
          <a:bodyPr wrap="square">
            <a:spAutoFit/>
          </a:bodyPr>
          <a:lstStyle/>
          <a:p>
            <a:pPr lvl="0" algn="ctr" fontAlgn="base">
              <a:spcBef>
                <a:spcPct val="0"/>
              </a:spcBef>
              <a:spcAft>
                <a:spcPct val="0"/>
              </a:spcAft>
            </a:pPr>
            <a:r>
              <a:rPr lang="ja-JP" altLang="ja-JP" sz="2800" b="1" dirty="0"/>
              <a:t>これからの地域包括</a:t>
            </a:r>
            <a:r>
              <a:rPr lang="ja-JP" altLang="ja-JP" sz="2800" b="1" dirty="0" smtClean="0"/>
              <a:t>ケア</a:t>
            </a:r>
            <a:r>
              <a:rPr lang="en-US" altLang="ja-JP" sz="2800" b="1" dirty="0" smtClean="0"/>
              <a:t>(</a:t>
            </a:r>
            <a:r>
              <a:rPr lang="ja-JP" altLang="ja-JP" sz="2800" b="1" dirty="0" smtClean="0"/>
              <a:t>医療</a:t>
            </a:r>
            <a:r>
              <a:rPr lang="ja-JP" altLang="ja-JP" sz="2800" b="1" dirty="0"/>
              <a:t>･看護･介護の連携</a:t>
            </a:r>
            <a:r>
              <a:rPr lang="en-US" altLang="ja-JP" sz="2800" b="1" dirty="0" smtClean="0"/>
              <a:t>)</a:t>
            </a:r>
            <a:endParaRPr lang="ja-JP" altLang="en-US" sz="2800" b="1" dirty="0" smtClean="0"/>
          </a:p>
          <a:p>
            <a:pPr algn="ctr" fontAlgn="base">
              <a:spcBef>
                <a:spcPct val="0"/>
              </a:spcBef>
              <a:spcAft>
                <a:spcPct val="0"/>
              </a:spcAft>
            </a:pPr>
            <a:r>
              <a:rPr lang="ja-JP" altLang="ja-JP" sz="2800" b="1" dirty="0" smtClean="0"/>
              <a:t>を考える研修会</a:t>
            </a:r>
            <a:r>
              <a:rPr lang="ja-JP" altLang="en-US" sz="2800" b="1" dirty="0" smtClean="0"/>
              <a:t>　　　　　　　</a:t>
            </a:r>
            <a:r>
              <a:rPr lang="ja-JP" altLang="en-US" sz="2800" b="1" dirty="0"/>
              <a:t>　（平成</a:t>
            </a:r>
            <a:r>
              <a:rPr lang="en-US" altLang="ja-JP" sz="2800" b="1" dirty="0"/>
              <a:t>26</a:t>
            </a:r>
            <a:r>
              <a:rPr lang="ja-JP" altLang="en-US" sz="2800" b="1" dirty="0"/>
              <a:t>年</a:t>
            </a:r>
            <a:r>
              <a:rPr lang="en-US" altLang="ja-JP" sz="2800" b="1" dirty="0"/>
              <a:t>12</a:t>
            </a:r>
            <a:r>
              <a:rPr lang="ja-JP" altLang="en-US" sz="2800" b="1" dirty="0"/>
              <a:t>月</a:t>
            </a:r>
            <a:r>
              <a:rPr lang="en-US" altLang="ja-JP" sz="2800" b="1" dirty="0"/>
              <a:t>20</a:t>
            </a:r>
            <a:r>
              <a:rPr lang="ja-JP" altLang="en-US" sz="2800" b="1" dirty="0"/>
              <a:t>日）</a:t>
            </a:r>
            <a:endParaRPr lang="en-US" altLang="ja-JP" sz="2800" b="1" dirty="0"/>
          </a:p>
          <a:p>
            <a:pPr lvl="0" algn="ctr" fontAlgn="base">
              <a:spcBef>
                <a:spcPct val="0"/>
              </a:spcBef>
              <a:spcAft>
                <a:spcPct val="0"/>
              </a:spcAft>
            </a:pPr>
            <a:endParaRPr lang="ja-JP" altLang="en-US" sz="2800" dirty="0"/>
          </a:p>
        </p:txBody>
      </p:sp>
      <p:sp>
        <p:nvSpPr>
          <p:cNvPr id="2" name="テキスト ボックス 1"/>
          <p:cNvSpPr txBox="1"/>
          <p:nvPr/>
        </p:nvSpPr>
        <p:spPr>
          <a:xfrm>
            <a:off x="863588" y="3094217"/>
            <a:ext cx="7416824" cy="646331"/>
          </a:xfrm>
          <a:prstGeom prst="rect">
            <a:avLst/>
          </a:prstGeom>
          <a:noFill/>
        </p:spPr>
        <p:txBody>
          <a:bodyPr wrap="square" rtlCol="0">
            <a:spAutoFit/>
          </a:bodyPr>
          <a:lstStyle/>
          <a:p>
            <a:r>
              <a:rPr lang="ja-JP" altLang="ja-JP" dirty="0"/>
              <a:t>研修の目的</a:t>
            </a:r>
          </a:p>
          <a:p>
            <a:r>
              <a:rPr lang="ja-JP" altLang="ja-JP" dirty="0"/>
              <a:t>・これからの「在宅医療・地域包括ケア」は何を目指しているのかを学ぶ</a:t>
            </a:r>
            <a:r>
              <a:rPr lang="ja-JP" altLang="ja-JP" dirty="0" smtClean="0"/>
              <a:t>。</a:t>
            </a:r>
            <a:endParaRPr kumimoji="1" lang="ja-JP" altLang="en-US" dirty="0"/>
          </a:p>
        </p:txBody>
      </p:sp>
      <p:sp>
        <p:nvSpPr>
          <p:cNvPr id="7" name="テキスト ボックス 6"/>
          <p:cNvSpPr txBox="1"/>
          <p:nvPr/>
        </p:nvSpPr>
        <p:spPr>
          <a:xfrm>
            <a:off x="863588" y="4088807"/>
            <a:ext cx="7416824" cy="646331"/>
          </a:xfrm>
          <a:prstGeom prst="rect">
            <a:avLst/>
          </a:prstGeom>
          <a:noFill/>
        </p:spPr>
        <p:txBody>
          <a:bodyPr wrap="square" rtlCol="0">
            <a:spAutoFit/>
          </a:bodyPr>
          <a:lstStyle/>
          <a:p>
            <a:r>
              <a:rPr lang="ja-JP" altLang="ja-JP" dirty="0" smtClean="0"/>
              <a:t>・</a:t>
            </a:r>
            <a:r>
              <a:rPr lang="ja-JP" altLang="ja-JP" dirty="0"/>
              <a:t>飯田市及び下伊那西部における地域包括ケアの在り方を描くため、私たちが取り組むべきそれぞれの地域課題を多職種が共有する</a:t>
            </a:r>
            <a:r>
              <a:rPr lang="ja-JP" altLang="ja-JP" dirty="0" smtClean="0"/>
              <a:t>。</a:t>
            </a:r>
            <a:endParaRPr lang="ja-JP" altLang="ja-JP" dirty="0"/>
          </a:p>
        </p:txBody>
      </p:sp>
      <p:sp>
        <p:nvSpPr>
          <p:cNvPr id="8" name="テキスト ボックス 7"/>
          <p:cNvSpPr txBox="1"/>
          <p:nvPr/>
        </p:nvSpPr>
        <p:spPr>
          <a:xfrm>
            <a:off x="863588" y="5085184"/>
            <a:ext cx="7416824" cy="646331"/>
          </a:xfrm>
          <a:prstGeom prst="rect">
            <a:avLst/>
          </a:prstGeom>
          <a:noFill/>
        </p:spPr>
        <p:txBody>
          <a:bodyPr wrap="square" rtlCol="0">
            <a:spAutoFit/>
          </a:bodyPr>
          <a:lstStyle/>
          <a:p>
            <a:r>
              <a:rPr lang="ja-JP" altLang="ja-JP" dirty="0" smtClean="0"/>
              <a:t>・</a:t>
            </a:r>
            <a:r>
              <a:rPr lang="ja-JP" altLang="ja-JP" dirty="0"/>
              <a:t>これからの在宅チーム医療・地域包括ケアを進めるため、その地域の関係スタッフが「顔の見える連携体制」を構築する。</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Ｄ１</a:t>
            </a:r>
            <a:r>
              <a:rPr lang="ja-JP" altLang="ja-JP" sz="2800" b="1" dirty="0"/>
              <a:t>（千代・龍江・竜丘・川路・三穂地区）</a:t>
            </a:r>
            <a:endParaRPr lang="ja-JP" altLang="ja-JP" sz="2800" dirty="0"/>
          </a:p>
        </p:txBody>
      </p:sp>
      <p:sp>
        <p:nvSpPr>
          <p:cNvPr id="2" name="テキスト ボックス 1"/>
          <p:cNvSpPr txBox="1"/>
          <p:nvPr/>
        </p:nvSpPr>
        <p:spPr>
          <a:xfrm>
            <a:off x="458970" y="1171033"/>
            <a:ext cx="3824998" cy="4247317"/>
          </a:xfrm>
          <a:prstGeom prst="rect">
            <a:avLst/>
          </a:prstGeom>
          <a:noFill/>
        </p:spPr>
        <p:txBody>
          <a:bodyPr wrap="square" rtlCol="0">
            <a:spAutoFit/>
          </a:bodyPr>
          <a:lstStyle/>
          <a:p>
            <a:r>
              <a:rPr lang="ja-JP" altLang="ja-JP" dirty="0"/>
              <a:t>①意思決定（本人、家族）が大切。　意思の確認</a:t>
            </a:r>
            <a:r>
              <a:rPr lang="ja-JP" altLang="ja-JP" dirty="0" smtClean="0"/>
              <a:t>。</a:t>
            </a:r>
            <a:endParaRPr lang="en-US" altLang="ja-JP" dirty="0" smtClean="0"/>
          </a:p>
          <a:p>
            <a:endParaRPr lang="ja-JP" altLang="ja-JP" dirty="0"/>
          </a:p>
          <a:p>
            <a:r>
              <a:rPr lang="ja-JP" altLang="ja-JP" dirty="0"/>
              <a:t>②訪問看護師の存在は大きい。</a:t>
            </a:r>
          </a:p>
          <a:p>
            <a:endParaRPr lang="en-US" altLang="ja-JP" dirty="0" smtClean="0"/>
          </a:p>
          <a:p>
            <a:r>
              <a:rPr lang="ja-JP" altLang="ja-JP" dirty="0" smtClean="0"/>
              <a:t>③</a:t>
            </a:r>
            <a:r>
              <a:rPr lang="ja-JP" altLang="ja-JP" dirty="0"/>
              <a:t>医療との</a:t>
            </a:r>
            <a:r>
              <a:rPr lang="ja-JP" altLang="ja-JP" dirty="0" smtClean="0"/>
              <a:t>連携</a:t>
            </a:r>
            <a:endParaRPr lang="ja-JP" altLang="en-US" dirty="0" smtClean="0"/>
          </a:p>
          <a:p>
            <a:r>
              <a:rPr lang="ja-JP" altLang="ja-JP" dirty="0" smtClean="0"/>
              <a:t>（</a:t>
            </a:r>
            <a:r>
              <a:rPr lang="ja-JP" altLang="ja-JP" dirty="0"/>
              <a:t>情報交換、カンファレンス）</a:t>
            </a:r>
          </a:p>
          <a:p>
            <a:endParaRPr lang="en-US" altLang="ja-JP" dirty="0" smtClean="0"/>
          </a:p>
          <a:p>
            <a:r>
              <a:rPr lang="ja-JP" altLang="ja-JP" dirty="0" smtClean="0"/>
              <a:t>④</a:t>
            </a:r>
            <a:r>
              <a:rPr lang="ja-JP" altLang="ja-JP" dirty="0"/>
              <a:t>行政・地域の協力。</a:t>
            </a:r>
          </a:p>
          <a:p>
            <a:endParaRPr lang="en-US" altLang="ja-JP" dirty="0" smtClean="0"/>
          </a:p>
          <a:p>
            <a:r>
              <a:rPr lang="ja-JP" altLang="ja-JP" dirty="0" smtClean="0"/>
              <a:t>⑤</a:t>
            </a:r>
            <a:r>
              <a:rPr lang="ja-JP" altLang="ja-JP" dirty="0"/>
              <a:t>予防（地域、個人）が大切。</a:t>
            </a:r>
          </a:p>
          <a:p>
            <a:endParaRPr lang="en-US" altLang="ja-JP" dirty="0" smtClean="0"/>
          </a:p>
          <a:p>
            <a:r>
              <a:rPr lang="ja-JP" altLang="ja-JP" dirty="0" smtClean="0"/>
              <a:t>⑥</a:t>
            </a:r>
            <a:r>
              <a:rPr lang="ja-JP" altLang="ja-JP" dirty="0"/>
              <a:t>かかりつけ医の存在。</a:t>
            </a:r>
          </a:p>
          <a:p>
            <a:endParaRPr lang="en-US" altLang="ja-JP" dirty="0" smtClean="0"/>
          </a:p>
          <a:p>
            <a:r>
              <a:rPr lang="ja-JP" altLang="ja-JP" dirty="0" smtClean="0"/>
              <a:t>⑦</a:t>
            </a:r>
            <a:r>
              <a:rPr lang="ja-JP" altLang="ja-JP" dirty="0"/>
              <a:t>経済的な問題。</a:t>
            </a:r>
          </a:p>
        </p:txBody>
      </p:sp>
      <p:sp>
        <p:nvSpPr>
          <p:cNvPr id="7" name="テキスト ボックス 6"/>
          <p:cNvSpPr txBox="1"/>
          <p:nvPr/>
        </p:nvSpPr>
        <p:spPr>
          <a:xfrm>
            <a:off x="5033934" y="2669784"/>
            <a:ext cx="3210474" cy="1200329"/>
          </a:xfrm>
          <a:prstGeom prst="rect">
            <a:avLst/>
          </a:prstGeom>
          <a:noFill/>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altLang="ja-JP" dirty="0"/>
              <a:t> </a:t>
            </a:r>
            <a:r>
              <a:rPr lang="ja-JP" altLang="ja-JP" sz="2400" dirty="0"/>
              <a:t>行政、地域、医療、介護のコミュニケーションを良好にしていく。</a:t>
            </a:r>
          </a:p>
        </p:txBody>
      </p:sp>
      <p:sp>
        <p:nvSpPr>
          <p:cNvPr id="3" name="右矢印 2"/>
          <p:cNvSpPr/>
          <p:nvPr/>
        </p:nvSpPr>
        <p:spPr>
          <a:xfrm>
            <a:off x="4370919" y="2794991"/>
            <a:ext cx="576064"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370919" y="1259841"/>
            <a:ext cx="4176464" cy="1107996"/>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lgn="ctr"/>
            <a:r>
              <a:rPr lang="ja-JP" altLang="ja-JP" sz="2400" dirty="0"/>
              <a:t> </a:t>
            </a:r>
            <a:r>
              <a:rPr lang="ja-JP" altLang="ja-JP" sz="2400" dirty="0" smtClean="0"/>
              <a:t>「</a:t>
            </a:r>
            <a:r>
              <a:rPr lang="ja-JP" altLang="ja-JP" sz="2400" dirty="0"/>
              <a:t>在宅で看取りを行うための連携はどうしていくの</a:t>
            </a:r>
            <a:r>
              <a:rPr lang="ja-JP" altLang="ja-JP" sz="2400" dirty="0" smtClean="0"/>
              <a:t>か」</a:t>
            </a:r>
            <a:endParaRPr lang="ja-JP" altLang="ja-JP" sz="2400" dirty="0"/>
          </a:p>
          <a:p>
            <a:endParaRPr kumimoji="1" lang="ja-JP" altLang="en-US" dirty="0"/>
          </a:p>
        </p:txBody>
      </p:sp>
    </p:spTree>
    <p:extLst>
      <p:ext uri="{BB962C8B-B14F-4D97-AF65-F5344CB8AC3E}">
        <p14:creationId xmlns:p14="http://schemas.microsoft.com/office/powerpoint/2010/main" val="2408234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Ｄ２</a:t>
            </a:r>
            <a:r>
              <a:rPr lang="ja-JP" altLang="ja-JP" sz="2800" b="1" dirty="0" smtClean="0"/>
              <a:t>（</a:t>
            </a:r>
            <a:r>
              <a:rPr lang="ja-JP" altLang="ja-JP" sz="2800" b="1" dirty="0"/>
              <a:t>千代・龍江・竜丘・川路・三穂地区）</a:t>
            </a:r>
            <a:endParaRPr lang="ja-JP" altLang="ja-JP" sz="2800" dirty="0"/>
          </a:p>
        </p:txBody>
      </p:sp>
      <p:sp>
        <p:nvSpPr>
          <p:cNvPr id="2" name="テキスト ボックス 1"/>
          <p:cNvSpPr txBox="1"/>
          <p:nvPr/>
        </p:nvSpPr>
        <p:spPr>
          <a:xfrm>
            <a:off x="458970" y="1171033"/>
            <a:ext cx="3824998" cy="4801314"/>
          </a:xfrm>
          <a:prstGeom prst="rect">
            <a:avLst/>
          </a:prstGeom>
          <a:noFill/>
        </p:spPr>
        <p:txBody>
          <a:bodyPr wrap="square" rtlCol="0">
            <a:spAutoFit/>
          </a:bodyPr>
          <a:lstStyle/>
          <a:p>
            <a:r>
              <a:rPr lang="ja-JP" altLang="ja-JP" dirty="0"/>
              <a:t>①</a:t>
            </a:r>
            <a:r>
              <a:rPr lang="ja-JP" altLang="ja-JP" dirty="0" smtClean="0"/>
              <a:t>連携</a:t>
            </a:r>
            <a:endParaRPr lang="en-US" altLang="ja-JP" dirty="0" smtClean="0"/>
          </a:p>
          <a:p>
            <a:r>
              <a:rPr lang="ja-JP" altLang="ja-JP" dirty="0" smtClean="0"/>
              <a:t>各事業所</a:t>
            </a:r>
            <a:r>
              <a:rPr lang="ja-JP" altLang="ja-JP" dirty="0"/>
              <a:t>、職種間での連絡の取り方</a:t>
            </a:r>
            <a:r>
              <a:rPr lang="ja-JP" altLang="ja-JP" dirty="0" smtClean="0"/>
              <a:t>。</a:t>
            </a:r>
            <a:endParaRPr lang="en-US" altLang="ja-JP" dirty="0" smtClean="0"/>
          </a:p>
          <a:p>
            <a:r>
              <a:rPr lang="ja-JP" altLang="ja-JP" dirty="0" smtClean="0"/>
              <a:t>・</a:t>
            </a:r>
            <a:r>
              <a:rPr lang="ja-JP" altLang="ja-JP" dirty="0"/>
              <a:t>いろいろな情報をどう集めるか。</a:t>
            </a:r>
          </a:p>
          <a:p>
            <a:r>
              <a:rPr lang="ja-JP" altLang="ja-JP" dirty="0"/>
              <a:t>・医療、介護効率的な連携の取り方。</a:t>
            </a:r>
          </a:p>
          <a:p>
            <a:r>
              <a:rPr lang="ja-JP" altLang="ja-JP" dirty="0"/>
              <a:t>②</a:t>
            </a:r>
            <a:r>
              <a:rPr lang="ja-JP" altLang="ja-JP" dirty="0" smtClean="0"/>
              <a:t>制度</a:t>
            </a:r>
            <a:endParaRPr lang="en-US" altLang="ja-JP" dirty="0" smtClean="0"/>
          </a:p>
          <a:p>
            <a:r>
              <a:rPr lang="ja-JP" altLang="ja-JP" dirty="0" smtClean="0"/>
              <a:t>高齢者</a:t>
            </a:r>
            <a:r>
              <a:rPr lang="ja-JP" altLang="ja-JP" dirty="0"/>
              <a:t>世帯　在宅生活を続けるサポート体制。</a:t>
            </a:r>
          </a:p>
          <a:p>
            <a:r>
              <a:rPr lang="ja-JP" altLang="ja-JP" dirty="0"/>
              <a:t>③</a:t>
            </a:r>
            <a:r>
              <a:rPr lang="ja-JP" altLang="ja-JP" dirty="0" smtClean="0"/>
              <a:t>人材</a:t>
            </a:r>
            <a:endParaRPr lang="en-US" altLang="ja-JP" dirty="0" smtClean="0"/>
          </a:p>
          <a:p>
            <a:r>
              <a:rPr lang="ja-JP" altLang="ja-JP" dirty="0" smtClean="0">
                <a:solidFill>
                  <a:srgbClr val="FF0000"/>
                </a:solidFill>
              </a:rPr>
              <a:t>施設</a:t>
            </a:r>
            <a:r>
              <a:rPr lang="ja-JP" altLang="ja-JP" dirty="0">
                <a:solidFill>
                  <a:srgbClr val="FF0000"/>
                </a:solidFill>
              </a:rPr>
              <a:t>での看護師、訪問診療する医師がいない。</a:t>
            </a:r>
          </a:p>
          <a:p>
            <a:r>
              <a:rPr lang="ja-JP" altLang="ja-JP" dirty="0"/>
              <a:t>④</a:t>
            </a:r>
            <a:r>
              <a:rPr lang="ja-JP" altLang="ja-JP" dirty="0" smtClean="0"/>
              <a:t>スキルアップ</a:t>
            </a:r>
            <a:endParaRPr lang="en-US" altLang="ja-JP" dirty="0" smtClean="0"/>
          </a:p>
          <a:p>
            <a:r>
              <a:rPr lang="ja-JP" altLang="ja-JP" dirty="0" smtClean="0">
                <a:solidFill>
                  <a:srgbClr val="FF0000"/>
                </a:solidFill>
              </a:rPr>
              <a:t>それぞれ</a:t>
            </a:r>
            <a:r>
              <a:rPr lang="ja-JP" altLang="ja-JP" dirty="0">
                <a:solidFill>
                  <a:srgbClr val="FF0000"/>
                </a:solidFill>
              </a:rPr>
              <a:t>職種をもっと知る</a:t>
            </a:r>
            <a:r>
              <a:rPr lang="ja-JP" altLang="ja-JP" dirty="0" smtClean="0">
                <a:solidFill>
                  <a:srgbClr val="FF0000"/>
                </a:solidFill>
              </a:rPr>
              <a:t>必要</a:t>
            </a:r>
            <a:endParaRPr lang="en-US" altLang="ja-JP" dirty="0" smtClean="0">
              <a:solidFill>
                <a:srgbClr val="FF0000"/>
              </a:solidFill>
            </a:endParaRPr>
          </a:p>
          <a:p>
            <a:r>
              <a:rPr lang="ja-JP" altLang="ja-JP" dirty="0">
                <a:solidFill>
                  <a:srgbClr val="FF0000"/>
                </a:solidFill>
              </a:rPr>
              <a:t>　→　このような研修が必要</a:t>
            </a:r>
            <a:r>
              <a:rPr lang="ja-JP" altLang="ja-JP" dirty="0"/>
              <a:t>。</a:t>
            </a:r>
          </a:p>
          <a:p>
            <a:r>
              <a:rPr lang="ja-JP" altLang="ja-JP" dirty="0"/>
              <a:t>⑤</a:t>
            </a:r>
            <a:r>
              <a:rPr lang="ja-JP" altLang="ja-JP" dirty="0" smtClean="0"/>
              <a:t>地域</a:t>
            </a:r>
            <a:endParaRPr lang="en-US" altLang="ja-JP" dirty="0" smtClean="0"/>
          </a:p>
          <a:p>
            <a:r>
              <a:rPr lang="ja-JP" altLang="ja-JP" dirty="0" smtClean="0">
                <a:solidFill>
                  <a:srgbClr val="FF0000"/>
                </a:solidFill>
              </a:rPr>
              <a:t>移動</a:t>
            </a:r>
            <a:r>
              <a:rPr lang="ja-JP" altLang="ja-JP" dirty="0">
                <a:solidFill>
                  <a:srgbClr val="FF0000"/>
                </a:solidFill>
              </a:rPr>
              <a:t>手段がない。</a:t>
            </a:r>
          </a:p>
          <a:p>
            <a:r>
              <a:rPr lang="ja-JP" altLang="ja-JP" dirty="0" smtClean="0">
                <a:solidFill>
                  <a:srgbClr val="FF0000"/>
                </a:solidFill>
              </a:rPr>
              <a:t>地域</a:t>
            </a:r>
            <a:r>
              <a:rPr lang="ja-JP" altLang="ja-JP" dirty="0">
                <a:solidFill>
                  <a:srgbClr val="FF0000"/>
                </a:solidFill>
              </a:rPr>
              <a:t>との交流。生活を支える</a:t>
            </a:r>
            <a:r>
              <a:rPr lang="ja-JP" altLang="ja-JP" dirty="0" smtClean="0">
                <a:solidFill>
                  <a:srgbClr val="FF0000"/>
                </a:solidFill>
              </a:rPr>
              <a:t>。</a:t>
            </a:r>
            <a:endParaRPr lang="en-US" altLang="ja-JP" dirty="0" smtClean="0">
              <a:solidFill>
                <a:srgbClr val="FF0000"/>
              </a:solidFill>
            </a:endParaRPr>
          </a:p>
          <a:p>
            <a:r>
              <a:rPr lang="ja-JP" altLang="ja-JP" dirty="0" smtClean="0">
                <a:solidFill>
                  <a:srgbClr val="FF0000"/>
                </a:solidFill>
              </a:rPr>
              <a:t>ゴミ出し</a:t>
            </a:r>
            <a:r>
              <a:rPr lang="ja-JP" altLang="ja-JP" dirty="0">
                <a:solidFill>
                  <a:srgbClr val="FF0000"/>
                </a:solidFill>
              </a:rPr>
              <a:t>、受診</a:t>
            </a:r>
          </a:p>
        </p:txBody>
      </p:sp>
      <p:sp>
        <p:nvSpPr>
          <p:cNvPr id="7" name="テキスト ボックス 6"/>
          <p:cNvSpPr txBox="1"/>
          <p:nvPr/>
        </p:nvSpPr>
        <p:spPr>
          <a:xfrm>
            <a:off x="5033934" y="1755465"/>
            <a:ext cx="3354490" cy="3416320"/>
          </a:xfrm>
          <a:prstGeom prst="rect">
            <a:avLst/>
          </a:prstGeom>
          <a:noFill/>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ja-JP" altLang="en-US" dirty="0" smtClean="0"/>
              <a:t>・</a:t>
            </a:r>
            <a:r>
              <a:rPr lang="en-US" altLang="ja-JP" dirty="0"/>
              <a:t> </a:t>
            </a:r>
            <a:r>
              <a:rPr lang="ja-JP" altLang="ja-JP" sz="2400" dirty="0"/>
              <a:t>このような研修会をたくさん行う</a:t>
            </a:r>
            <a:r>
              <a:rPr lang="ja-JP" altLang="ja-JP" sz="2400" dirty="0" smtClean="0"/>
              <a:t>こと</a:t>
            </a:r>
            <a:r>
              <a:rPr lang="ja-JP" altLang="en-US" sz="2400" dirty="0" smtClean="0"/>
              <a:t>自体</a:t>
            </a:r>
            <a:r>
              <a:rPr lang="ja-JP" altLang="ja-JP" sz="2400" dirty="0" smtClean="0"/>
              <a:t>が、</a:t>
            </a:r>
            <a:endParaRPr lang="ja-JP" altLang="en-US" sz="2400" dirty="0" smtClean="0"/>
          </a:p>
          <a:p>
            <a:r>
              <a:rPr lang="ja-JP" altLang="ja-JP" sz="2400" dirty="0" smtClean="0"/>
              <a:t>いろいろ</a:t>
            </a:r>
            <a:r>
              <a:rPr lang="ja-JP" altLang="ja-JP" sz="2400" dirty="0"/>
              <a:t>な職種との連携が</a:t>
            </a:r>
            <a:r>
              <a:rPr lang="ja-JP" altLang="ja-JP" sz="2400" dirty="0" smtClean="0"/>
              <a:t>取れる。</a:t>
            </a:r>
            <a:endParaRPr lang="ja-JP" altLang="en-US" sz="2400" dirty="0" smtClean="0"/>
          </a:p>
          <a:p>
            <a:endParaRPr lang="ja-JP" altLang="ja-JP" sz="2400" dirty="0"/>
          </a:p>
          <a:p>
            <a:r>
              <a:rPr lang="ja-JP" altLang="en-US" sz="2400" dirty="0" smtClean="0"/>
              <a:t>・</a:t>
            </a:r>
            <a:r>
              <a:rPr lang="ja-JP" altLang="ja-JP" sz="2400" dirty="0" smtClean="0"/>
              <a:t>グループワーク</a:t>
            </a:r>
            <a:r>
              <a:rPr lang="ja-JP" altLang="ja-JP" sz="2400" dirty="0"/>
              <a:t>を通じ気楽に話ができたので今後仕事で困った時に相談</a:t>
            </a:r>
            <a:r>
              <a:rPr lang="ja-JP" altLang="ja-JP" sz="2400" dirty="0" smtClean="0"/>
              <a:t>できそう。</a:t>
            </a:r>
            <a:endParaRPr lang="ja-JP" altLang="ja-JP" sz="2400" dirty="0"/>
          </a:p>
        </p:txBody>
      </p:sp>
      <p:sp>
        <p:nvSpPr>
          <p:cNvPr id="3" name="右矢印 2"/>
          <p:cNvSpPr/>
          <p:nvPr/>
        </p:nvSpPr>
        <p:spPr>
          <a:xfrm>
            <a:off x="4370919" y="2794991"/>
            <a:ext cx="576064"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370919" y="1259841"/>
            <a:ext cx="4176464" cy="461665"/>
          </a:xfrm>
          <a:prstGeom prst="rect">
            <a:avLst/>
          </a:prstGeom>
          <a:noFill/>
        </p:spPr>
        <p:txBody>
          <a:bodyPr wrap="square" rtlCol="0">
            <a:spAutoFit/>
          </a:bodyPr>
          <a:lstStyle/>
          <a:p>
            <a:pPr algn="ctr"/>
            <a:r>
              <a:rPr lang="en-US" altLang="ja-JP" sz="2400" dirty="0" smtClean="0"/>
              <a:t>【</a:t>
            </a:r>
            <a:r>
              <a:rPr lang="ja-JP" altLang="en-US" sz="2400" dirty="0" smtClean="0"/>
              <a:t>課題解決に向けて</a:t>
            </a:r>
            <a:r>
              <a:rPr lang="en-US" altLang="ja-JP" sz="2400" dirty="0" smtClean="0"/>
              <a:t>】</a:t>
            </a:r>
            <a:endParaRPr kumimoji="1" lang="ja-JP" altLang="en-US" dirty="0"/>
          </a:p>
        </p:txBody>
      </p:sp>
    </p:spTree>
    <p:extLst>
      <p:ext uri="{BB962C8B-B14F-4D97-AF65-F5344CB8AC3E}">
        <p14:creationId xmlns:p14="http://schemas.microsoft.com/office/powerpoint/2010/main" val="6319507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Ｄ３</a:t>
            </a:r>
            <a:r>
              <a:rPr lang="ja-JP" altLang="ja-JP" sz="2800" b="1" dirty="0" smtClean="0"/>
              <a:t>（</a:t>
            </a:r>
            <a:r>
              <a:rPr lang="ja-JP" altLang="ja-JP" sz="2800" b="1" dirty="0"/>
              <a:t>千代・龍江・竜丘・川路・三穂地区）</a:t>
            </a:r>
            <a:endParaRPr lang="ja-JP" altLang="ja-JP" sz="2800" dirty="0"/>
          </a:p>
        </p:txBody>
      </p:sp>
      <p:sp>
        <p:nvSpPr>
          <p:cNvPr id="2" name="テキスト ボックス 1"/>
          <p:cNvSpPr txBox="1"/>
          <p:nvPr/>
        </p:nvSpPr>
        <p:spPr>
          <a:xfrm>
            <a:off x="499261" y="927063"/>
            <a:ext cx="8145478" cy="4408899"/>
          </a:xfrm>
          <a:prstGeom prst="rect">
            <a:avLst/>
          </a:prstGeom>
          <a:noFill/>
        </p:spPr>
        <p:txBody>
          <a:bodyPr wrap="square" rtlCol="0">
            <a:spAutoFit/>
          </a:bodyPr>
          <a:lstStyle/>
          <a:p>
            <a:r>
              <a:rPr lang="ja-JP" altLang="ja-JP" sz="1650" dirty="0"/>
              <a:t>①薬局　　</a:t>
            </a:r>
            <a:r>
              <a:rPr lang="ja-JP" altLang="ja-JP" sz="1650" dirty="0">
                <a:solidFill>
                  <a:srgbClr val="FF0000"/>
                </a:solidFill>
              </a:rPr>
              <a:t>薬剤師に何ができるか</a:t>
            </a:r>
            <a:r>
              <a:rPr lang="ja-JP" altLang="ja-JP" sz="1650" dirty="0" smtClean="0">
                <a:solidFill>
                  <a:srgbClr val="FF0000"/>
                </a:solidFill>
              </a:rPr>
              <a:t>。</a:t>
            </a:r>
            <a:r>
              <a:rPr lang="ja-JP" altLang="en-US" sz="1650" dirty="0" smtClean="0">
                <a:solidFill>
                  <a:srgbClr val="FF0000"/>
                </a:solidFill>
              </a:rPr>
              <a:t>薬剤師に</a:t>
            </a:r>
            <a:r>
              <a:rPr lang="ja-JP" altLang="ja-JP" sz="1650" dirty="0" smtClean="0">
                <a:solidFill>
                  <a:srgbClr val="FF0000"/>
                </a:solidFill>
              </a:rPr>
              <a:t>できる</a:t>
            </a:r>
            <a:r>
              <a:rPr lang="ja-JP" altLang="ja-JP" sz="1650" dirty="0">
                <a:solidFill>
                  <a:srgbClr val="FF0000"/>
                </a:solidFill>
              </a:rPr>
              <a:t>ことを伝える場がない。</a:t>
            </a:r>
          </a:p>
          <a:p>
            <a:r>
              <a:rPr lang="ja-JP" altLang="ja-JP" sz="1650" dirty="0"/>
              <a:t>②ＰＴ　　</a:t>
            </a:r>
            <a:r>
              <a:rPr lang="ja-JP" altLang="ja-JP" sz="1650" dirty="0">
                <a:solidFill>
                  <a:srgbClr val="FF0000"/>
                </a:solidFill>
              </a:rPr>
              <a:t>退院時のリハの指導がどうしたら在宅でも広がっていくか</a:t>
            </a:r>
            <a:r>
              <a:rPr lang="ja-JP" altLang="ja-JP" sz="1650" dirty="0" smtClean="0">
                <a:solidFill>
                  <a:srgbClr val="FF0000"/>
                </a:solidFill>
              </a:rPr>
              <a:t>。</a:t>
            </a:r>
            <a:r>
              <a:rPr lang="ja-JP" altLang="ja-JP" sz="1650" dirty="0" smtClean="0"/>
              <a:t>独居</a:t>
            </a:r>
            <a:r>
              <a:rPr lang="ja-JP" altLang="ja-JP" sz="1650" dirty="0"/>
              <a:t>の方の他のサービスとの</a:t>
            </a:r>
            <a:r>
              <a:rPr lang="ja-JP" altLang="ja-JP" sz="1650" dirty="0" smtClean="0"/>
              <a:t>連携ノート</a:t>
            </a:r>
            <a:r>
              <a:rPr lang="ja-JP" altLang="ja-JP" sz="1650" dirty="0"/>
              <a:t>はあるがそれだけ。</a:t>
            </a:r>
          </a:p>
          <a:p>
            <a:r>
              <a:rPr lang="ja-JP" altLang="ja-JP" sz="1650" dirty="0"/>
              <a:t>③診療所看護師　　</a:t>
            </a:r>
            <a:r>
              <a:rPr lang="ja-JP" altLang="ja-JP" sz="1650" dirty="0">
                <a:solidFill>
                  <a:srgbClr val="FF0000"/>
                </a:solidFill>
              </a:rPr>
              <a:t>訪問診療、認知症２人の生活に薬の指導をしても理解できない。</a:t>
            </a:r>
          </a:p>
          <a:p>
            <a:r>
              <a:rPr lang="ja-JP" altLang="ja-JP" sz="1650" dirty="0"/>
              <a:t>④デイサービス　　</a:t>
            </a:r>
            <a:r>
              <a:rPr lang="ja-JP" altLang="ja-JP" sz="1650" dirty="0">
                <a:solidFill>
                  <a:srgbClr val="FF0000"/>
                </a:solidFill>
              </a:rPr>
              <a:t>追加情報が入らない。入っても確認が遅れることがある。</a:t>
            </a:r>
          </a:p>
          <a:p>
            <a:r>
              <a:rPr lang="ja-JP" altLang="ja-JP" sz="1650" dirty="0"/>
              <a:t>⑤情報の共有　　　どこまで必要か。医師への提供をどこまで。サービス支援時？更新時？</a:t>
            </a:r>
          </a:p>
          <a:p>
            <a:r>
              <a:rPr lang="ja-JP" altLang="ja-JP" sz="1650" dirty="0"/>
              <a:t>⑥各々の職種の理解　　</a:t>
            </a:r>
            <a:r>
              <a:rPr lang="ja-JP" altLang="ja-JP" sz="1650" dirty="0">
                <a:solidFill>
                  <a:srgbClr val="FF0000"/>
                </a:solidFill>
              </a:rPr>
              <a:t>ケアマネ、医師等。特にケアマネの理解の仕方</a:t>
            </a:r>
            <a:r>
              <a:rPr lang="ja-JP" altLang="ja-JP" sz="1650" dirty="0" smtClean="0">
                <a:solidFill>
                  <a:srgbClr val="FF0000"/>
                </a:solidFill>
              </a:rPr>
              <a:t>が</a:t>
            </a:r>
            <a:r>
              <a:rPr lang="ja-JP" altLang="en-US" sz="1650" dirty="0" smtClean="0">
                <a:solidFill>
                  <a:srgbClr val="FF0000"/>
                </a:solidFill>
              </a:rPr>
              <a:t>色々</a:t>
            </a:r>
            <a:r>
              <a:rPr lang="ja-JP" altLang="ja-JP" sz="1650" dirty="0" smtClean="0">
                <a:solidFill>
                  <a:srgbClr val="FF0000"/>
                </a:solidFill>
              </a:rPr>
              <a:t>。</a:t>
            </a:r>
            <a:endParaRPr lang="ja-JP" altLang="ja-JP" sz="1650" dirty="0">
              <a:solidFill>
                <a:srgbClr val="FF0000"/>
              </a:solidFill>
            </a:endParaRPr>
          </a:p>
          <a:p>
            <a:r>
              <a:rPr lang="ja-JP" altLang="ja-JP" sz="1650" dirty="0"/>
              <a:t>⑦家族関係　　デイより</a:t>
            </a:r>
            <a:r>
              <a:rPr lang="ja-JP" altLang="ja-JP" sz="1650" dirty="0">
                <a:solidFill>
                  <a:srgbClr val="FF0000"/>
                </a:solidFill>
              </a:rPr>
              <a:t>独居の方について家族が見えず、動いているのはケアマネのみ。</a:t>
            </a:r>
            <a:r>
              <a:rPr lang="ja-JP" altLang="ja-JP" sz="1650" dirty="0"/>
              <a:t>「何か</a:t>
            </a:r>
            <a:r>
              <a:rPr lang="ja-JP" altLang="ja-JP" sz="1650" dirty="0" smtClean="0"/>
              <a:t>あったら</a:t>
            </a:r>
            <a:r>
              <a:rPr lang="ja-JP" altLang="ja-JP" sz="1650" dirty="0"/>
              <a:t>ケアマネ」になっていた</a:t>
            </a:r>
            <a:r>
              <a:rPr lang="ja-JP" altLang="ja-JP" sz="1650" dirty="0" smtClean="0"/>
              <a:t>。特</a:t>
            </a:r>
            <a:r>
              <a:rPr lang="ja-JP" altLang="ja-JP" sz="1650" dirty="0"/>
              <a:t>に独居の方ではケアマネが動いてしまうので、役割があいまいになるのか。</a:t>
            </a:r>
          </a:p>
          <a:p>
            <a:r>
              <a:rPr lang="ja-JP" altLang="ja-JP" sz="1650" dirty="0"/>
              <a:t>⑧往診の結果入退院時にケアマネへの連絡</a:t>
            </a:r>
            <a:r>
              <a:rPr lang="ja-JP" altLang="ja-JP" sz="1650" dirty="0" smtClean="0"/>
              <a:t>。時間外</a:t>
            </a:r>
            <a:r>
              <a:rPr lang="ja-JP" altLang="ja-JP" sz="1650" dirty="0"/>
              <a:t>連絡になり、翌日になってしまう。この時間ならここへ連絡。</a:t>
            </a:r>
          </a:p>
          <a:p>
            <a:r>
              <a:rPr lang="ja-JP" altLang="ja-JP" sz="1650" dirty="0"/>
              <a:t>⑨</a:t>
            </a:r>
            <a:r>
              <a:rPr lang="ja-JP" altLang="ja-JP" sz="1650" dirty="0">
                <a:solidFill>
                  <a:srgbClr val="FF0000"/>
                </a:solidFill>
              </a:rPr>
              <a:t>介護と医療の情報の共有化のシステム作り　</a:t>
            </a:r>
          </a:p>
          <a:p>
            <a:r>
              <a:rPr lang="ja-JP" altLang="ja-JP" sz="1650" dirty="0">
                <a:solidFill>
                  <a:srgbClr val="FF0000"/>
                </a:solidFill>
              </a:rPr>
              <a:t>　・いくつもの病院にかかっている方について共有したい</a:t>
            </a:r>
          </a:p>
          <a:p>
            <a:r>
              <a:rPr lang="ja-JP" altLang="ja-JP" sz="1650" dirty="0">
                <a:solidFill>
                  <a:srgbClr val="FF0000"/>
                </a:solidFill>
              </a:rPr>
              <a:t>　・困った時だけでなくその前に他職種間の顔見知りになりたい</a:t>
            </a:r>
            <a:r>
              <a:rPr lang="ja-JP" altLang="ja-JP" sz="1650" dirty="0" smtClean="0">
                <a:solidFill>
                  <a:srgbClr val="FF0000"/>
                </a:solidFill>
              </a:rPr>
              <a:t>。</a:t>
            </a:r>
            <a:endParaRPr lang="ja-JP" altLang="en-US" sz="1650" dirty="0" smtClean="0">
              <a:solidFill>
                <a:srgbClr val="FF0000"/>
              </a:solidFill>
            </a:endParaRPr>
          </a:p>
          <a:p>
            <a:r>
              <a:rPr lang="ja-JP" altLang="ja-JP" sz="1650" dirty="0">
                <a:solidFill>
                  <a:srgbClr val="FF0000"/>
                </a:solidFill>
              </a:rPr>
              <a:t>　・連携は取りたい。情報の共有もしたい。しかしどこまでやって良いか判らない。</a:t>
            </a:r>
          </a:p>
          <a:p>
            <a:r>
              <a:rPr lang="ja-JP" altLang="ja-JP" sz="1650" dirty="0">
                <a:solidFill>
                  <a:srgbClr val="FF0000"/>
                </a:solidFill>
              </a:rPr>
              <a:t>　・コミュニケーション</a:t>
            </a:r>
            <a:r>
              <a:rPr lang="ja-JP" altLang="ja-JP" sz="1650" dirty="0" smtClean="0">
                <a:solidFill>
                  <a:srgbClr val="FF0000"/>
                </a:solidFill>
              </a:rPr>
              <a:t>不足</a:t>
            </a:r>
            <a:r>
              <a:rPr lang="ja-JP" altLang="en-US" sz="1650" dirty="0" smtClean="0">
                <a:solidFill>
                  <a:srgbClr val="FF0000"/>
                </a:solidFill>
              </a:rPr>
              <a:t>。</a:t>
            </a:r>
            <a:r>
              <a:rPr lang="ja-JP" altLang="ja-JP" sz="1650" dirty="0" smtClean="0">
                <a:solidFill>
                  <a:srgbClr val="FF0000"/>
                </a:solidFill>
              </a:rPr>
              <a:t>他</a:t>
            </a:r>
            <a:r>
              <a:rPr lang="ja-JP" altLang="ja-JP" sz="1650" dirty="0">
                <a:solidFill>
                  <a:srgbClr val="FF0000"/>
                </a:solidFill>
              </a:rPr>
              <a:t>職種の役割が解らない。</a:t>
            </a:r>
          </a:p>
        </p:txBody>
      </p:sp>
      <p:sp>
        <p:nvSpPr>
          <p:cNvPr id="7" name="テキスト ボックス 6"/>
          <p:cNvSpPr txBox="1"/>
          <p:nvPr/>
        </p:nvSpPr>
        <p:spPr>
          <a:xfrm>
            <a:off x="458970" y="5726180"/>
            <a:ext cx="8361502" cy="707886"/>
          </a:xfrm>
          <a:prstGeom prst="rect">
            <a:avLst/>
          </a:prstGeom>
          <a:noFill/>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ja-JP" altLang="en-US" sz="2000" dirty="0" smtClean="0"/>
              <a:t>・</a:t>
            </a:r>
            <a:r>
              <a:rPr lang="en-US" altLang="ja-JP" sz="2000" dirty="0"/>
              <a:t> </a:t>
            </a:r>
            <a:r>
              <a:rPr lang="ja-JP" altLang="ja-JP" sz="2000" dirty="0"/>
              <a:t>顔の見える関係づくり</a:t>
            </a:r>
          </a:p>
          <a:p>
            <a:r>
              <a:rPr lang="ja-JP" altLang="ja-JP" sz="2000" dirty="0"/>
              <a:t>　　連絡の取りやすい関係づくり→今回のような場が増えるとよい。</a:t>
            </a:r>
          </a:p>
        </p:txBody>
      </p:sp>
      <p:sp>
        <p:nvSpPr>
          <p:cNvPr id="3" name="右矢印 2"/>
          <p:cNvSpPr/>
          <p:nvPr/>
        </p:nvSpPr>
        <p:spPr>
          <a:xfrm rot="5400000">
            <a:off x="4283968" y="5227950"/>
            <a:ext cx="576064"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83480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Ｅ１</a:t>
            </a:r>
            <a:r>
              <a:rPr lang="ja-JP" altLang="ja-JP" sz="2800" b="1" dirty="0"/>
              <a:t>（山本・伊賀良地区）</a:t>
            </a:r>
            <a:endParaRPr lang="ja-JP" altLang="ja-JP" sz="2800" dirty="0"/>
          </a:p>
        </p:txBody>
      </p:sp>
      <p:sp>
        <p:nvSpPr>
          <p:cNvPr id="2" name="テキスト ボックス 1"/>
          <p:cNvSpPr txBox="1"/>
          <p:nvPr/>
        </p:nvSpPr>
        <p:spPr>
          <a:xfrm>
            <a:off x="499261" y="927063"/>
            <a:ext cx="8145478" cy="2862322"/>
          </a:xfrm>
          <a:prstGeom prst="rect">
            <a:avLst/>
          </a:prstGeom>
          <a:noFill/>
        </p:spPr>
        <p:txBody>
          <a:bodyPr wrap="square" rtlCol="0">
            <a:spAutoFit/>
          </a:bodyPr>
          <a:lstStyle/>
          <a:p>
            <a:r>
              <a:rPr lang="ja-JP" altLang="ja-JP" sz="2000" dirty="0"/>
              <a:t>１課題</a:t>
            </a:r>
          </a:p>
          <a:p>
            <a:r>
              <a:rPr lang="ja-JP" altLang="ja-JP" sz="2000" dirty="0" smtClean="0"/>
              <a:t>①</a:t>
            </a:r>
            <a:r>
              <a:rPr lang="ja-JP" altLang="en-US" sz="2000" dirty="0" smtClean="0"/>
              <a:t>　</a:t>
            </a:r>
            <a:r>
              <a:rPr lang="ja-JP" altLang="ja-JP" sz="2000" dirty="0" smtClean="0"/>
              <a:t>医療</a:t>
            </a:r>
            <a:r>
              <a:rPr lang="ja-JP" altLang="ja-JP" sz="2000" dirty="0"/>
              <a:t>、服薬</a:t>
            </a:r>
          </a:p>
          <a:p>
            <a:r>
              <a:rPr lang="ja-JP" altLang="ja-JP" sz="2000" dirty="0"/>
              <a:t>　・</a:t>
            </a:r>
            <a:r>
              <a:rPr lang="ja-JP" altLang="ja-JP" sz="2000" dirty="0">
                <a:solidFill>
                  <a:srgbClr val="FF0000"/>
                </a:solidFill>
              </a:rPr>
              <a:t>広い地区だが往診医師が少ない。往診の依頼も少ない。</a:t>
            </a:r>
          </a:p>
          <a:p>
            <a:r>
              <a:rPr lang="ja-JP" altLang="en-US" sz="2000" dirty="0" smtClean="0"/>
              <a:t>　</a:t>
            </a:r>
            <a:r>
              <a:rPr lang="ja-JP" altLang="ja-JP" sz="2000" dirty="0" smtClean="0"/>
              <a:t>・</a:t>
            </a:r>
            <a:r>
              <a:rPr lang="ja-JP" altLang="ja-JP" sz="2000" dirty="0">
                <a:solidFill>
                  <a:srgbClr val="FF0000"/>
                </a:solidFill>
              </a:rPr>
              <a:t>服薬・・独居の方、認知症　内服に問題が多い</a:t>
            </a:r>
          </a:p>
          <a:p>
            <a:r>
              <a:rPr lang="ja-JP" altLang="ja-JP" sz="2000" dirty="0"/>
              <a:t>　</a:t>
            </a:r>
            <a:r>
              <a:rPr lang="ja-JP" altLang="ja-JP" sz="2000" dirty="0" smtClean="0"/>
              <a:t>・</a:t>
            </a:r>
            <a:r>
              <a:rPr lang="ja-JP" altLang="ja-JP" sz="2000" dirty="0">
                <a:solidFill>
                  <a:srgbClr val="FF0000"/>
                </a:solidFill>
              </a:rPr>
              <a:t>飲み間違い、飲み忘れ・・・一包化する為にも難しい課題をクリア</a:t>
            </a:r>
            <a:r>
              <a:rPr lang="ja-JP" altLang="ja-JP" sz="2000" dirty="0" smtClean="0">
                <a:solidFill>
                  <a:srgbClr val="FF0000"/>
                </a:solidFill>
              </a:rPr>
              <a:t>しなければならない</a:t>
            </a:r>
            <a:r>
              <a:rPr lang="ja-JP" altLang="ja-JP" sz="2000" dirty="0">
                <a:solidFill>
                  <a:srgbClr val="FF0000"/>
                </a:solidFill>
              </a:rPr>
              <a:t>。</a:t>
            </a:r>
          </a:p>
          <a:p>
            <a:r>
              <a:rPr lang="ja-JP" altLang="en-US" sz="2000" dirty="0" smtClean="0">
                <a:solidFill>
                  <a:srgbClr val="FF0000"/>
                </a:solidFill>
              </a:rPr>
              <a:t>　</a:t>
            </a:r>
            <a:r>
              <a:rPr lang="ja-JP" altLang="ja-JP" sz="2000" dirty="0" smtClean="0">
                <a:solidFill>
                  <a:srgbClr val="FF0000"/>
                </a:solidFill>
              </a:rPr>
              <a:t>・</a:t>
            </a:r>
            <a:r>
              <a:rPr lang="ja-JP" altLang="ja-JP" sz="2000" dirty="0">
                <a:solidFill>
                  <a:srgbClr val="FF0000"/>
                </a:solidFill>
              </a:rPr>
              <a:t>飲まなければならない薬を飲めていない。</a:t>
            </a:r>
          </a:p>
          <a:p>
            <a:r>
              <a:rPr lang="ja-JP" altLang="ja-JP" sz="2000" dirty="0" smtClean="0"/>
              <a:t>②</a:t>
            </a:r>
            <a:r>
              <a:rPr lang="ja-JP" altLang="en-US" sz="2000" dirty="0" smtClean="0"/>
              <a:t>　</a:t>
            </a:r>
            <a:r>
              <a:rPr lang="ja-JP" altLang="ja-JP" sz="2000" dirty="0" smtClean="0"/>
              <a:t>地域</a:t>
            </a:r>
            <a:r>
              <a:rPr lang="ja-JP" altLang="ja-JP" sz="2000" dirty="0"/>
              <a:t>のつながりがあまりなくなったことにより、状況の変化に気づかず、対応が遅く</a:t>
            </a:r>
            <a:r>
              <a:rPr lang="ja-JP" altLang="ja-JP" sz="2000" dirty="0" smtClean="0"/>
              <a:t>なってしまう</a:t>
            </a:r>
            <a:r>
              <a:rPr lang="ja-JP" altLang="ja-JP" sz="2000" dirty="0"/>
              <a:t>。</a:t>
            </a:r>
          </a:p>
        </p:txBody>
      </p:sp>
      <p:sp>
        <p:nvSpPr>
          <p:cNvPr id="7" name="テキスト ボックス 6"/>
          <p:cNvSpPr txBox="1"/>
          <p:nvPr/>
        </p:nvSpPr>
        <p:spPr>
          <a:xfrm>
            <a:off x="499261" y="4547553"/>
            <a:ext cx="7961171" cy="1200329"/>
          </a:xfrm>
          <a:prstGeom prst="rect">
            <a:avLst/>
          </a:prstGeom>
          <a:noFill/>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ja-JP" altLang="en-US" sz="2400" dirty="0" smtClean="0"/>
              <a:t>○　</a:t>
            </a:r>
            <a:r>
              <a:rPr lang="ja-JP" altLang="ja-JP" sz="2400" dirty="0" smtClean="0"/>
              <a:t>薬剤師</a:t>
            </a:r>
            <a:r>
              <a:rPr lang="ja-JP" altLang="ja-JP" sz="2400" dirty="0"/>
              <a:t>との連携、情報交換</a:t>
            </a:r>
          </a:p>
          <a:p>
            <a:r>
              <a:rPr lang="ja-JP" altLang="en-US" sz="2400" dirty="0" smtClean="0"/>
              <a:t>○　</a:t>
            </a:r>
            <a:r>
              <a:rPr lang="ja-JP" altLang="ja-JP" sz="2400" dirty="0" smtClean="0"/>
              <a:t>他</a:t>
            </a:r>
            <a:r>
              <a:rPr lang="ja-JP" altLang="ja-JP" sz="2400" dirty="0"/>
              <a:t>職種間での連携、情報共有が最も大切。（医師、薬剤師、看護師、ケアマネ、介護、家族）</a:t>
            </a:r>
          </a:p>
        </p:txBody>
      </p:sp>
      <p:sp>
        <p:nvSpPr>
          <p:cNvPr id="3" name="右矢印 2"/>
          <p:cNvSpPr/>
          <p:nvPr/>
        </p:nvSpPr>
        <p:spPr>
          <a:xfrm rot="5400000">
            <a:off x="4283968" y="3619558"/>
            <a:ext cx="576064"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821308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Ｅ２</a:t>
            </a:r>
            <a:r>
              <a:rPr lang="ja-JP" altLang="ja-JP" sz="2800" b="1" dirty="0" smtClean="0"/>
              <a:t>（</a:t>
            </a:r>
            <a:r>
              <a:rPr lang="ja-JP" altLang="ja-JP" sz="2800" b="1" dirty="0"/>
              <a:t>山本・伊賀良地区）</a:t>
            </a:r>
            <a:endParaRPr lang="ja-JP" altLang="ja-JP" sz="2800" dirty="0"/>
          </a:p>
        </p:txBody>
      </p:sp>
      <p:sp>
        <p:nvSpPr>
          <p:cNvPr id="2" name="テキスト ボックス 1"/>
          <p:cNvSpPr txBox="1"/>
          <p:nvPr/>
        </p:nvSpPr>
        <p:spPr>
          <a:xfrm>
            <a:off x="499261" y="927063"/>
            <a:ext cx="8145478" cy="3170099"/>
          </a:xfrm>
          <a:prstGeom prst="rect">
            <a:avLst/>
          </a:prstGeom>
          <a:noFill/>
        </p:spPr>
        <p:txBody>
          <a:bodyPr wrap="square" rtlCol="0">
            <a:spAutoFit/>
          </a:bodyPr>
          <a:lstStyle/>
          <a:p>
            <a:r>
              <a:rPr lang="ja-JP" altLang="ja-JP" sz="2000" dirty="0" smtClean="0"/>
              <a:t>①</a:t>
            </a:r>
            <a:r>
              <a:rPr lang="ja-JP" altLang="ja-JP" sz="2000" dirty="0"/>
              <a:t>連携　→　情報共有の仕方、事業所間の日常的な交流。</a:t>
            </a:r>
            <a:r>
              <a:rPr lang="ja-JP" altLang="ja-JP" sz="2000" dirty="0">
                <a:solidFill>
                  <a:srgbClr val="FF0000"/>
                </a:solidFill>
              </a:rPr>
              <a:t>顔のわかる関係づくり</a:t>
            </a:r>
            <a:r>
              <a:rPr lang="ja-JP" altLang="ja-JP" sz="2000" dirty="0" smtClean="0">
                <a:solidFill>
                  <a:srgbClr val="FF0000"/>
                </a:solidFill>
              </a:rPr>
              <a:t>。意思</a:t>
            </a:r>
            <a:r>
              <a:rPr lang="ja-JP" altLang="ja-JP" sz="2000" dirty="0">
                <a:solidFill>
                  <a:srgbClr val="FF0000"/>
                </a:solidFill>
              </a:rPr>
              <a:t>疎通の図り方。多忙な医師との情報交換の仕方</a:t>
            </a:r>
            <a:r>
              <a:rPr lang="ja-JP" altLang="ja-JP" sz="2000" dirty="0"/>
              <a:t>。</a:t>
            </a:r>
          </a:p>
          <a:p>
            <a:r>
              <a:rPr lang="ja-JP" altLang="ja-JP" sz="2000" dirty="0"/>
              <a:t>②社会資源　→　</a:t>
            </a:r>
            <a:r>
              <a:rPr lang="ja-JP" altLang="ja-JP" sz="2000" dirty="0">
                <a:solidFill>
                  <a:srgbClr val="FF0000"/>
                </a:solidFill>
              </a:rPr>
              <a:t>フォーマル・インフォーマルな制度の情報収集の仕方と活用方法の把握</a:t>
            </a:r>
            <a:r>
              <a:rPr lang="ja-JP" altLang="ja-JP" sz="2000" dirty="0" smtClean="0"/>
              <a:t>。</a:t>
            </a:r>
            <a:r>
              <a:rPr lang="ja-JP" altLang="ja-JP" sz="2000" dirty="0"/>
              <a:t>　　窓口、相談先の</a:t>
            </a:r>
            <a:r>
              <a:rPr lang="ja-JP" altLang="ja-JP" sz="2000" dirty="0" smtClean="0"/>
              <a:t>明確化</a:t>
            </a:r>
            <a:r>
              <a:rPr lang="ja-JP" altLang="en-US" sz="2000" dirty="0" smtClean="0"/>
              <a:t>　</a:t>
            </a:r>
            <a:r>
              <a:rPr lang="ja-JP" altLang="ja-JP" sz="2000" dirty="0" smtClean="0"/>
              <a:t>地域</a:t>
            </a:r>
            <a:r>
              <a:rPr lang="ja-JP" altLang="ja-JP" sz="2000" dirty="0"/>
              <a:t>活動</a:t>
            </a:r>
          </a:p>
          <a:p>
            <a:r>
              <a:rPr lang="ja-JP" altLang="ja-JP" sz="2000" dirty="0"/>
              <a:t>③</a:t>
            </a:r>
            <a:r>
              <a:rPr lang="ja-JP" altLang="ja-JP" sz="2000" dirty="0">
                <a:solidFill>
                  <a:srgbClr val="FF0000"/>
                </a:solidFill>
              </a:rPr>
              <a:t>利用者のニーズ　</a:t>
            </a:r>
            <a:r>
              <a:rPr lang="en-US" altLang="ja-JP" sz="2000" dirty="0">
                <a:solidFill>
                  <a:srgbClr val="FF0000"/>
                </a:solidFill>
              </a:rPr>
              <a:t>→</a:t>
            </a:r>
            <a:r>
              <a:rPr lang="ja-JP" altLang="ja-JP" sz="2000" dirty="0">
                <a:solidFill>
                  <a:srgbClr val="FF0000"/>
                </a:solidFill>
              </a:rPr>
              <a:t>　どう把握してどうまとめるか</a:t>
            </a:r>
            <a:r>
              <a:rPr lang="ja-JP" altLang="ja-JP" sz="2000" dirty="0"/>
              <a:t>。</a:t>
            </a:r>
          </a:p>
          <a:p>
            <a:r>
              <a:rPr lang="ja-JP" altLang="ja-JP" sz="2000" dirty="0"/>
              <a:t>④</a:t>
            </a:r>
            <a:r>
              <a:rPr lang="ja-JP" altLang="ja-JP" sz="2000" dirty="0">
                <a:solidFill>
                  <a:srgbClr val="FF0000"/>
                </a:solidFill>
              </a:rPr>
              <a:t>認知症、独居高齢者、在宅難民</a:t>
            </a:r>
            <a:r>
              <a:rPr lang="ja-JP" altLang="ja-JP" sz="2000" dirty="0"/>
              <a:t>　</a:t>
            </a:r>
            <a:r>
              <a:rPr lang="en-US" altLang="ja-JP" sz="2000" dirty="0"/>
              <a:t>→</a:t>
            </a:r>
            <a:r>
              <a:rPr lang="ja-JP" altLang="ja-JP" sz="2000" dirty="0"/>
              <a:t>　どう支えるか。</a:t>
            </a:r>
          </a:p>
          <a:p>
            <a:r>
              <a:rPr lang="ja-JP" altLang="ja-JP" sz="2000" dirty="0"/>
              <a:t>⑤</a:t>
            </a:r>
            <a:r>
              <a:rPr lang="ja-JP" altLang="ja-JP" sz="2000" dirty="0">
                <a:solidFill>
                  <a:srgbClr val="FF0000"/>
                </a:solidFill>
              </a:rPr>
              <a:t>看取りと自己決定　→　連携必要。</a:t>
            </a:r>
            <a:r>
              <a:rPr lang="ja-JP" altLang="ja-JP" sz="2000" dirty="0"/>
              <a:t>体制不足については</a:t>
            </a:r>
            <a:r>
              <a:rPr lang="ja-JP" altLang="ja-JP" sz="2000" dirty="0">
                <a:solidFill>
                  <a:srgbClr val="FF0000"/>
                </a:solidFill>
              </a:rPr>
              <a:t>マンパワー不足</a:t>
            </a:r>
            <a:r>
              <a:rPr lang="ja-JP" altLang="ja-JP" sz="2000" dirty="0"/>
              <a:t>もあり。</a:t>
            </a:r>
          </a:p>
          <a:p>
            <a:r>
              <a:rPr lang="en-US" altLang="ja-JP" sz="2000" dirty="0"/>
              <a:t> </a:t>
            </a:r>
            <a:endParaRPr lang="ja-JP" altLang="ja-JP" sz="2000" dirty="0"/>
          </a:p>
          <a:p>
            <a:r>
              <a:rPr lang="ja-JP" altLang="ja-JP" sz="2000" dirty="0"/>
              <a:t>※相互関係どれもある。肝はやはり「連携」である。</a:t>
            </a:r>
          </a:p>
        </p:txBody>
      </p:sp>
      <p:sp>
        <p:nvSpPr>
          <p:cNvPr id="7" name="テキスト ボックス 6"/>
          <p:cNvSpPr txBox="1"/>
          <p:nvPr/>
        </p:nvSpPr>
        <p:spPr>
          <a:xfrm>
            <a:off x="499261" y="5157192"/>
            <a:ext cx="7961171" cy="830997"/>
          </a:xfrm>
          <a:prstGeom prst="rect">
            <a:avLst/>
          </a:prstGeom>
          <a:noFill/>
          <a:ln>
            <a:solidFill>
              <a:srgbClr val="0000FF"/>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ja-JP" altLang="en-US" sz="2400" dirty="0" smtClean="0"/>
              <a:t>○　</a:t>
            </a:r>
            <a:r>
              <a:rPr lang="ja-JP" altLang="ja-JP" sz="2400" dirty="0" smtClean="0"/>
              <a:t>医師</a:t>
            </a:r>
            <a:r>
              <a:rPr lang="ja-JP" altLang="ja-JP" sz="2400" dirty="0"/>
              <a:t>、ケアマネとの定期的な地域ケア会議の開催</a:t>
            </a:r>
          </a:p>
          <a:p>
            <a:r>
              <a:rPr lang="ja-JP" altLang="ja-JP" sz="2400" dirty="0"/>
              <a:t>　</a:t>
            </a:r>
            <a:r>
              <a:rPr lang="ja-JP" altLang="en-US" sz="2400" dirty="0" smtClean="0"/>
              <a:t>　　</a:t>
            </a:r>
            <a:r>
              <a:rPr lang="ja-JP" altLang="ja-JP" sz="2400" dirty="0" smtClean="0"/>
              <a:t>→</a:t>
            </a:r>
            <a:r>
              <a:rPr lang="ja-JP" altLang="ja-JP" sz="2400" dirty="0"/>
              <a:t>　ブロック毎で顔の見える関係づくりを</a:t>
            </a:r>
          </a:p>
        </p:txBody>
      </p:sp>
      <p:sp>
        <p:nvSpPr>
          <p:cNvPr id="3" name="右矢印 2"/>
          <p:cNvSpPr/>
          <p:nvPr/>
        </p:nvSpPr>
        <p:spPr>
          <a:xfrm rot="5400000">
            <a:off x="4191814" y="4296926"/>
            <a:ext cx="576064"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880489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Ｆ１</a:t>
            </a:r>
            <a:r>
              <a:rPr lang="ja-JP" altLang="ja-JP" sz="2800" b="1" dirty="0" smtClean="0"/>
              <a:t>（</a:t>
            </a:r>
            <a:r>
              <a:rPr lang="ja-JP" altLang="en-US" sz="2800" b="1" dirty="0" smtClean="0"/>
              <a:t>鼎</a:t>
            </a:r>
            <a:r>
              <a:rPr lang="ja-JP" altLang="ja-JP" sz="2800" b="1" dirty="0" smtClean="0"/>
              <a:t>地区</a:t>
            </a:r>
            <a:r>
              <a:rPr lang="ja-JP" altLang="ja-JP" sz="2800" b="1" dirty="0"/>
              <a:t>）</a:t>
            </a:r>
            <a:endParaRPr lang="ja-JP" altLang="ja-JP" sz="2800" dirty="0"/>
          </a:p>
        </p:txBody>
      </p:sp>
      <p:sp>
        <p:nvSpPr>
          <p:cNvPr id="2" name="テキスト ボックス 1"/>
          <p:cNvSpPr txBox="1"/>
          <p:nvPr/>
        </p:nvSpPr>
        <p:spPr>
          <a:xfrm>
            <a:off x="499261" y="927063"/>
            <a:ext cx="8145478" cy="3477875"/>
          </a:xfrm>
          <a:prstGeom prst="rect">
            <a:avLst/>
          </a:prstGeom>
          <a:noFill/>
        </p:spPr>
        <p:txBody>
          <a:bodyPr wrap="square" rtlCol="0">
            <a:spAutoFit/>
          </a:bodyPr>
          <a:lstStyle/>
          <a:p>
            <a:r>
              <a:rPr lang="ja-JP" altLang="ja-JP" sz="2200" dirty="0" smtClean="0">
                <a:solidFill>
                  <a:srgbClr val="FF0000"/>
                </a:solidFill>
              </a:rPr>
              <a:t>①</a:t>
            </a:r>
            <a:r>
              <a:rPr lang="ja-JP" altLang="ja-JP" sz="2200" dirty="0">
                <a:solidFill>
                  <a:srgbClr val="FF0000"/>
                </a:solidFill>
              </a:rPr>
              <a:t>情報共有が十分できていない。</a:t>
            </a:r>
          </a:p>
          <a:p>
            <a:r>
              <a:rPr lang="ja-JP" altLang="ja-JP" sz="2200" dirty="0">
                <a:solidFill>
                  <a:srgbClr val="FF0000"/>
                </a:solidFill>
              </a:rPr>
              <a:t>②在宅療養を支える人材不足</a:t>
            </a:r>
          </a:p>
          <a:p>
            <a:r>
              <a:rPr lang="ja-JP" altLang="ja-JP" sz="2200" dirty="0">
                <a:solidFill>
                  <a:srgbClr val="FF0000"/>
                </a:solidFill>
              </a:rPr>
              <a:t>③知らないサービス（歯科訪問等）があり十分活用されていない。</a:t>
            </a:r>
          </a:p>
          <a:p>
            <a:r>
              <a:rPr lang="ja-JP" altLang="ja-JP" sz="2200" dirty="0"/>
              <a:t>④看取り</a:t>
            </a:r>
          </a:p>
          <a:p>
            <a:r>
              <a:rPr lang="ja-JP" altLang="en-US" sz="2200" dirty="0" smtClean="0"/>
              <a:t>　</a:t>
            </a:r>
            <a:r>
              <a:rPr lang="ja-JP" altLang="ja-JP" sz="2200" dirty="0" smtClean="0"/>
              <a:t>・</a:t>
            </a:r>
            <a:r>
              <a:rPr lang="ja-JP" altLang="ja-JP" sz="2200" dirty="0"/>
              <a:t>家族の支え。家族への十分な説明が必要。</a:t>
            </a:r>
          </a:p>
          <a:p>
            <a:r>
              <a:rPr lang="ja-JP" altLang="ja-JP" sz="2200" dirty="0"/>
              <a:t>　</a:t>
            </a:r>
            <a:r>
              <a:rPr lang="ja-JP" altLang="ja-JP" sz="2200" dirty="0" smtClean="0"/>
              <a:t>・</a:t>
            </a:r>
            <a:r>
              <a:rPr lang="ja-JP" altLang="ja-JP" sz="2200" dirty="0"/>
              <a:t>本人は在宅を希望しても家族が不安でできない。</a:t>
            </a:r>
          </a:p>
          <a:p>
            <a:r>
              <a:rPr lang="ja-JP" altLang="ja-JP" sz="2200" dirty="0"/>
              <a:t>⑤地域　</a:t>
            </a:r>
          </a:p>
          <a:p>
            <a:r>
              <a:rPr lang="ja-JP" altLang="en-US" sz="2200" dirty="0" smtClean="0"/>
              <a:t>　</a:t>
            </a:r>
            <a:r>
              <a:rPr lang="ja-JP" altLang="ja-JP" sz="2200" dirty="0" smtClean="0"/>
              <a:t>・</a:t>
            </a:r>
            <a:r>
              <a:rPr lang="ja-JP" altLang="ja-JP" sz="2200" dirty="0"/>
              <a:t>認知症、独居・高齢者世帯の支え。</a:t>
            </a:r>
          </a:p>
          <a:p>
            <a:r>
              <a:rPr lang="ja-JP" altLang="ja-JP" sz="2200" dirty="0"/>
              <a:t>　</a:t>
            </a:r>
            <a:r>
              <a:rPr lang="ja-JP" altLang="ja-JP" sz="2200" dirty="0" smtClean="0"/>
              <a:t>・</a:t>
            </a:r>
            <a:r>
              <a:rPr lang="ja-JP" altLang="ja-JP" sz="2200" dirty="0"/>
              <a:t>困難ケースへの対応</a:t>
            </a:r>
          </a:p>
          <a:p>
            <a:r>
              <a:rPr lang="ja-JP" altLang="ja-JP" sz="2200" dirty="0"/>
              <a:t>　</a:t>
            </a:r>
            <a:r>
              <a:rPr lang="ja-JP" altLang="ja-JP" sz="2200" dirty="0" smtClean="0"/>
              <a:t>・</a:t>
            </a:r>
            <a:r>
              <a:rPr lang="ja-JP" altLang="ja-JP" sz="2200" dirty="0"/>
              <a:t>予防のための活動や高齢者の集まり</a:t>
            </a:r>
          </a:p>
        </p:txBody>
      </p:sp>
      <p:sp>
        <p:nvSpPr>
          <p:cNvPr id="7" name="テキスト ボックス 6"/>
          <p:cNvSpPr txBox="1"/>
          <p:nvPr/>
        </p:nvSpPr>
        <p:spPr>
          <a:xfrm>
            <a:off x="499261" y="5157192"/>
            <a:ext cx="7961171" cy="461665"/>
          </a:xfrm>
          <a:prstGeom prst="rect">
            <a:avLst/>
          </a:prstGeom>
          <a:noFill/>
          <a:ln>
            <a:solidFill>
              <a:srgbClr val="0000FF"/>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ja-JP" altLang="en-US" sz="2400" dirty="0" smtClean="0"/>
              <a:t>　　</a:t>
            </a:r>
            <a:r>
              <a:rPr lang="ja-JP" altLang="ja-JP" sz="2400" dirty="0" smtClean="0"/>
              <a:t>情報</a:t>
            </a:r>
            <a:r>
              <a:rPr lang="ja-JP" altLang="ja-JP" sz="2400" dirty="0"/>
              <a:t>共有に向けての紙媒体ではないシステム作り</a:t>
            </a:r>
          </a:p>
        </p:txBody>
      </p:sp>
      <p:sp>
        <p:nvSpPr>
          <p:cNvPr id="3" name="右矢印 2"/>
          <p:cNvSpPr/>
          <p:nvPr/>
        </p:nvSpPr>
        <p:spPr>
          <a:xfrm rot="5400000">
            <a:off x="4191814" y="4296926"/>
            <a:ext cx="576064"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040866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Ｆ２</a:t>
            </a:r>
            <a:r>
              <a:rPr lang="ja-JP" altLang="ja-JP" sz="2800" b="1" dirty="0" smtClean="0"/>
              <a:t>（</a:t>
            </a:r>
            <a:r>
              <a:rPr lang="ja-JP" altLang="en-US" sz="2800" b="1" dirty="0" smtClean="0"/>
              <a:t>鼎</a:t>
            </a:r>
            <a:r>
              <a:rPr lang="ja-JP" altLang="ja-JP" sz="2800" b="1" dirty="0" smtClean="0"/>
              <a:t>地区</a:t>
            </a:r>
            <a:r>
              <a:rPr lang="ja-JP" altLang="ja-JP" sz="2800" dirty="0" smtClean="0"/>
              <a:t>の</a:t>
            </a:r>
            <a:r>
              <a:rPr lang="ja-JP" altLang="ja-JP" sz="2800" dirty="0">
                <a:solidFill>
                  <a:srgbClr val="FF0000"/>
                </a:solidFill>
              </a:rPr>
              <a:t>退院支援</a:t>
            </a:r>
            <a:r>
              <a:rPr lang="ja-JP" altLang="en-US" sz="2800" dirty="0">
                <a:solidFill>
                  <a:srgbClr val="FF0000"/>
                </a:solidFill>
              </a:rPr>
              <a:t>の</a:t>
            </a:r>
            <a:r>
              <a:rPr lang="ja-JP" altLang="en-US" sz="2800" dirty="0" smtClean="0">
                <a:solidFill>
                  <a:srgbClr val="FF0000"/>
                </a:solidFill>
              </a:rPr>
              <a:t>課題</a:t>
            </a:r>
            <a:r>
              <a:rPr lang="ja-JP" altLang="ja-JP" sz="2800" b="1" dirty="0" smtClean="0"/>
              <a:t>）</a:t>
            </a:r>
            <a:endParaRPr lang="ja-JP" altLang="ja-JP" sz="2800" dirty="0"/>
          </a:p>
        </p:txBody>
      </p:sp>
      <p:sp>
        <p:nvSpPr>
          <p:cNvPr id="2" name="テキスト ボックス 1"/>
          <p:cNvSpPr txBox="1"/>
          <p:nvPr/>
        </p:nvSpPr>
        <p:spPr>
          <a:xfrm>
            <a:off x="499261" y="927063"/>
            <a:ext cx="8145478" cy="5355312"/>
          </a:xfrm>
          <a:prstGeom prst="rect">
            <a:avLst/>
          </a:prstGeom>
          <a:noFill/>
        </p:spPr>
        <p:txBody>
          <a:bodyPr wrap="square" rtlCol="0">
            <a:spAutoFit/>
          </a:bodyPr>
          <a:lstStyle/>
          <a:p>
            <a:r>
              <a:rPr lang="ja-JP" altLang="ja-JP" dirty="0" smtClean="0"/>
              <a:t>（</a:t>
            </a:r>
            <a:r>
              <a:rPr lang="en-US" altLang="ja-JP" dirty="0"/>
              <a:t>1</a:t>
            </a:r>
            <a:r>
              <a:rPr lang="ja-JP" altLang="ja-JP" dirty="0"/>
              <a:t>）入院中</a:t>
            </a:r>
          </a:p>
          <a:p>
            <a:r>
              <a:rPr lang="ja-JP" altLang="ja-JP" dirty="0"/>
              <a:t>①カンファレンス</a:t>
            </a:r>
          </a:p>
          <a:p>
            <a:r>
              <a:rPr lang="ja-JP" altLang="ja-JP" dirty="0"/>
              <a:t>・</a:t>
            </a:r>
            <a:r>
              <a:rPr lang="ja-JP" altLang="ja-JP" dirty="0">
                <a:solidFill>
                  <a:srgbClr val="FF0000"/>
                </a:solidFill>
              </a:rPr>
              <a:t>時期が最適でない</a:t>
            </a:r>
            <a:r>
              <a:rPr lang="ja-JP" altLang="ja-JP" dirty="0"/>
              <a:t>。</a:t>
            </a:r>
          </a:p>
          <a:p>
            <a:r>
              <a:rPr lang="ja-JP" altLang="ja-JP" dirty="0"/>
              <a:t>・病棟と在宅にかかわれる人との温度差がある。</a:t>
            </a:r>
          </a:p>
          <a:p>
            <a:r>
              <a:rPr lang="ja-JP" altLang="ja-JP" dirty="0"/>
              <a:t>・</a:t>
            </a:r>
            <a:r>
              <a:rPr lang="ja-JP" altLang="ja-JP" dirty="0">
                <a:solidFill>
                  <a:srgbClr val="FF0000"/>
                </a:solidFill>
              </a:rPr>
              <a:t>退院するときのサービス事業者不足。</a:t>
            </a:r>
          </a:p>
          <a:p>
            <a:r>
              <a:rPr lang="ja-JP" altLang="ja-JP" dirty="0"/>
              <a:t>②家族・介護者</a:t>
            </a:r>
          </a:p>
          <a:p>
            <a:r>
              <a:rPr lang="ja-JP" altLang="ja-JP" dirty="0">
                <a:solidFill>
                  <a:srgbClr val="FF0000"/>
                </a:solidFill>
              </a:rPr>
              <a:t>・在宅イメージができない。ＳＷ・ＣＷの力量不足。</a:t>
            </a:r>
          </a:p>
          <a:p>
            <a:r>
              <a:rPr lang="ja-JP" altLang="ja-JP" dirty="0"/>
              <a:t>・家庭訪問がない時はイメージ作りがしにくい。</a:t>
            </a:r>
          </a:p>
          <a:p>
            <a:r>
              <a:rPr lang="ja-JP" altLang="ja-JP" dirty="0"/>
              <a:t>・家に帰ると追加が多くなる</a:t>
            </a:r>
            <a:r>
              <a:rPr lang="ja-JP" altLang="ja-JP" dirty="0" smtClean="0"/>
              <a:t>。</a:t>
            </a:r>
            <a:endParaRPr lang="ja-JP" altLang="en-US" dirty="0" smtClean="0"/>
          </a:p>
          <a:p>
            <a:r>
              <a:rPr lang="ja-JP" altLang="en-US" dirty="0"/>
              <a:t>　</a:t>
            </a:r>
            <a:r>
              <a:rPr lang="ja-JP" altLang="ja-JP" dirty="0" smtClean="0"/>
              <a:t>リハビリ</a:t>
            </a:r>
            <a:r>
              <a:rPr lang="ja-JP" altLang="ja-JP" dirty="0"/>
              <a:t>関係の人が多くかかわると（入院中）変更が少ない。</a:t>
            </a:r>
          </a:p>
          <a:p>
            <a:r>
              <a:rPr lang="ja-JP" altLang="ja-JP" dirty="0"/>
              <a:t>（</a:t>
            </a:r>
            <a:r>
              <a:rPr lang="en-US" altLang="ja-JP" dirty="0"/>
              <a:t>2</a:t>
            </a:r>
            <a:r>
              <a:rPr lang="ja-JP" altLang="ja-JP" dirty="0"/>
              <a:t>）退院後</a:t>
            </a:r>
          </a:p>
          <a:p>
            <a:r>
              <a:rPr lang="ja-JP" altLang="ja-JP" dirty="0"/>
              <a:t>　</a:t>
            </a:r>
            <a:r>
              <a:rPr lang="ja-JP" altLang="ja-JP" dirty="0">
                <a:solidFill>
                  <a:srgbClr val="FF0000"/>
                </a:solidFill>
              </a:rPr>
              <a:t>・薬の管理ができない。（認知症の方も）</a:t>
            </a:r>
          </a:p>
          <a:p>
            <a:r>
              <a:rPr lang="ja-JP" altLang="ja-JP" dirty="0">
                <a:solidFill>
                  <a:srgbClr val="FF0000"/>
                </a:solidFill>
              </a:rPr>
              <a:t>　・体調変化により家族がパニックになる。（家族の中に</a:t>
            </a:r>
            <a:r>
              <a:rPr lang="ja-JP" altLang="ja-JP" dirty="0" err="1">
                <a:solidFill>
                  <a:srgbClr val="FF0000"/>
                </a:solidFill>
              </a:rPr>
              <a:t>障がい</a:t>
            </a:r>
            <a:r>
              <a:rPr lang="ja-JP" altLang="ja-JP" dirty="0">
                <a:solidFill>
                  <a:srgbClr val="FF0000"/>
                </a:solidFill>
              </a:rPr>
              <a:t>者、高齢者）</a:t>
            </a:r>
          </a:p>
          <a:p>
            <a:r>
              <a:rPr lang="ja-JP" altLang="ja-JP" dirty="0">
                <a:solidFill>
                  <a:srgbClr val="FF0000"/>
                </a:solidFill>
              </a:rPr>
              <a:t>　・独居・高齢者世帯が多く介護力が弱い。</a:t>
            </a:r>
          </a:p>
          <a:p>
            <a:r>
              <a:rPr lang="ja-JP" altLang="ja-JP" dirty="0"/>
              <a:t>（</a:t>
            </a:r>
            <a:r>
              <a:rPr lang="en-US" altLang="ja-JP" dirty="0"/>
              <a:t>3</a:t>
            </a:r>
            <a:r>
              <a:rPr lang="ja-JP" altLang="ja-JP" dirty="0"/>
              <a:t>）地域</a:t>
            </a:r>
          </a:p>
          <a:p>
            <a:r>
              <a:rPr lang="ja-JP" altLang="ja-JP" dirty="0"/>
              <a:t>　・介護保険外での地域力、ボランティア、サークル等、民生委員さんの力、高齢者の集まる所。</a:t>
            </a:r>
          </a:p>
          <a:p>
            <a:r>
              <a:rPr lang="ja-JP" altLang="ja-JP" dirty="0"/>
              <a:t>　・主治医や訪問看護との連携。</a:t>
            </a:r>
          </a:p>
          <a:p>
            <a:r>
              <a:rPr lang="ja-JP" altLang="ja-JP" dirty="0"/>
              <a:t>　・介護保険訪問リハはリハ主治医の指示書が必要。</a:t>
            </a:r>
          </a:p>
        </p:txBody>
      </p:sp>
    </p:spTree>
    <p:extLst>
      <p:ext uri="{BB962C8B-B14F-4D97-AF65-F5344CB8AC3E}">
        <p14:creationId xmlns:p14="http://schemas.microsoft.com/office/powerpoint/2010/main" val="4288083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Ｇ１</a:t>
            </a:r>
            <a:r>
              <a:rPr lang="ja-JP" altLang="ja-JP" sz="2800" b="1" dirty="0"/>
              <a:t>（阿智村・平谷村・根羽村）</a:t>
            </a:r>
            <a:endParaRPr lang="ja-JP" altLang="ja-JP" sz="2800" dirty="0"/>
          </a:p>
        </p:txBody>
      </p:sp>
      <p:sp>
        <p:nvSpPr>
          <p:cNvPr id="2" name="テキスト ボックス 1"/>
          <p:cNvSpPr txBox="1"/>
          <p:nvPr/>
        </p:nvSpPr>
        <p:spPr>
          <a:xfrm>
            <a:off x="499261" y="927063"/>
            <a:ext cx="8145478" cy="4093428"/>
          </a:xfrm>
          <a:prstGeom prst="rect">
            <a:avLst/>
          </a:prstGeom>
          <a:noFill/>
        </p:spPr>
        <p:txBody>
          <a:bodyPr wrap="square" rtlCol="0">
            <a:spAutoFit/>
          </a:bodyPr>
          <a:lstStyle/>
          <a:p>
            <a:r>
              <a:rPr lang="ja-JP" altLang="ja-JP" sz="2000" dirty="0" smtClean="0"/>
              <a:t>①</a:t>
            </a:r>
            <a:r>
              <a:rPr lang="ja-JP" altLang="ja-JP" sz="2000" dirty="0"/>
              <a:t>高齢化が進み、独居や高齢者世帯が増加。</a:t>
            </a:r>
          </a:p>
          <a:p>
            <a:r>
              <a:rPr lang="ja-JP" altLang="ja-JP" sz="2000" dirty="0">
                <a:solidFill>
                  <a:srgbClr val="FF0000"/>
                </a:solidFill>
              </a:rPr>
              <a:t>②福祉・医療関係資源、スタッフも少ない。</a:t>
            </a:r>
          </a:p>
          <a:p>
            <a:r>
              <a:rPr lang="ja-JP" altLang="ja-JP" sz="2000" dirty="0">
                <a:solidFill>
                  <a:srgbClr val="FF0000"/>
                </a:solidFill>
              </a:rPr>
              <a:t>③交通の便が悪い。冬期の生活が大変。</a:t>
            </a:r>
          </a:p>
          <a:p>
            <a:r>
              <a:rPr lang="ja-JP" altLang="ja-JP" sz="2000" dirty="0">
                <a:solidFill>
                  <a:srgbClr val="FF0000"/>
                </a:solidFill>
              </a:rPr>
              <a:t>・交通手段　・生活支援の確保</a:t>
            </a:r>
          </a:p>
          <a:p>
            <a:r>
              <a:rPr lang="ja-JP" altLang="ja-JP" sz="2000" dirty="0"/>
              <a:t>④認知症の増加。専門医療、相談への対応が増加。</a:t>
            </a:r>
          </a:p>
          <a:p>
            <a:r>
              <a:rPr lang="ja-JP" altLang="ja-JP" sz="2000" dirty="0">
                <a:solidFill>
                  <a:srgbClr val="FF0000"/>
                </a:solidFill>
              </a:rPr>
              <a:t>・マンパワーの不足</a:t>
            </a:r>
          </a:p>
          <a:p>
            <a:r>
              <a:rPr lang="ja-JP" altLang="ja-JP" sz="2000" dirty="0"/>
              <a:t>⑤生活支援への対応。</a:t>
            </a:r>
          </a:p>
          <a:p>
            <a:r>
              <a:rPr lang="ja-JP" altLang="ja-JP" sz="2000" dirty="0"/>
              <a:t>・日常の細かな</a:t>
            </a:r>
            <a:r>
              <a:rPr lang="ja-JP" altLang="ja-JP" sz="2000" dirty="0" smtClean="0"/>
              <a:t>こと</a:t>
            </a:r>
            <a:endParaRPr lang="ja-JP" altLang="en-US" sz="2000" dirty="0" smtClean="0"/>
          </a:p>
          <a:p>
            <a:r>
              <a:rPr lang="ja-JP" altLang="ja-JP" sz="2000" dirty="0"/>
              <a:t>　（薬の管理、災害や緊急時の対応。買い物支援。雪かき）</a:t>
            </a:r>
          </a:p>
          <a:p>
            <a:r>
              <a:rPr lang="ja-JP" altLang="ja-JP" sz="2000" dirty="0"/>
              <a:t>⑥</a:t>
            </a:r>
            <a:r>
              <a:rPr lang="ja-JP" altLang="ja-JP" sz="2000" dirty="0">
                <a:solidFill>
                  <a:srgbClr val="FF0000"/>
                </a:solidFill>
              </a:rPr>
              <a:t>冬期や在宅ができなくなった時、施設入所を選ばなければならない。自宅を離れて遠方の</a:t>
            </a:r>
            <a:r>
              <a:rPr lang="ja-JP" altLang="ja-JP" sz="2000" dirty="0" smtClean="0">
                <a:solidFill>
                  <a:srgbClr val="FF0000"/>
                </a:solidFill>
              </a:rPr>
              <a:t>子供の</a:t>
            </a:r>
            <a:r>
              <a:rPr lang="ja-JP" altLang="ja-JP" sz="2000" dirty="0">
                <a:solidFill>
                  <a:srgbClr val="FF0000"/>
                </a:solidFill>
              </a:rPr>
              <a:t>家に行く人も多い。</a:t>
            </a:r>
          </a:p>
          <a:p>
            <a:r>
              <a:rPr lang="ja-JP" altLang="ja-JP" sz="2000" dirty="0"/>
              <a:t>⑦</a:t>
            </a:r>
            <a:r>
              <a:rPr lang="ja-JP" altLang="ja-JP" sz="2000" dirty="0">
                <a:solidFill>
                  <a:srgbClr val="FF0000"/>
                </a:solidFill>
                <a:effectLst>
                  <a:outerShdw blurRad="38100" dist="38100" dir="2700000" algn="tl">
                    <a:srgbClr val="000000">
                      <a:alpha val="43137"/>
                    </a:srgbClr>
                  </a:outerShdw>
                </a:effectLst>
              </a:rPr>
              <a:t>自分の村だけでは解決できない。整備できないことが多い。</a:t>
            </a:r>
          </a:p>
          <a:p>
            <a:r>
              <a:rPr lang="ja-JP" altLang="ja-JP" sz="2000" dirty="0"/>
              <a:t>・専門スタッフ・医療・交通・施設等</a:t>
            </a:r>
          </a:p>
        </p:txBody>
      </p:sp>
      <p:sp>
        <p:nvSpPr>
          <p:cNvPr id="7" name="テキスト ボックス 6"/>
          <p:cNvSpPr txBox="1"/>
          <p:nvPr/>
        </p:nvSpPr>
        <p:spPr>
          <a:xfrm>
            <a:off x="499261" y="5157192"/>
            <a:ext cx="7961171" cy="1323439"/>
          </a:xfrm>
          <a:prstGeom prst="rect">
            <a:avLst/>
          </a:prstGeom>
          <a:noFill/>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ja-JP" altLang="ja-JP" sz="2000" dirty="0"/>
              <a:t>①行政を超えた村同士の連携。同職、異職</a:t>
            </a:r>
          </a:p>
          <a:p>
            <a:r>
              <a:rPr lang="ja-JP" altLang="ja-JP" sz="2000" dirty="0"/>
              <a:t>②日中活動の場、生活の場作り。</a:t>
            </a:r>
          </a:p>
          <a:p>
            <a:r>
              <a:rPr lang="ja-JP" altLang="ja-JP" sz="2000" dirty="0"/>
              <a:t>③高齢者の住まいの確保。</a:t>
            </a:r>
          </a:p>
          <a:p>
            <a:r>
              <a:rPr lang="ja-JP" altLang="ja-JP" sz="2000" dirty="0"/>
              <a:t>④交通手段、家事援助等生活支援の充実。</a:t>
            </a:r>
          </a:p>
        </p:txBody>
      </p:sp>
      <p:sp>
        <p:nvSpPr>
          <p:cNvPr id="3" name="右矢印 2"/>
          <p:cNvSpPr/>
          <p:nvPr/>
        </p:nvSpPr>
        <p:spPr>
          <a:xfrm rot="5400000">
            <a:off x="4526882" y="4654652"/>
            <a:ext cx="435067" cy="4839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286893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a:t>Ｇ２</a:t>
            </a:r>
            <a:r>
              <a:rPr lang="ja-JP" altLang="ja-JP" sz="2800" b="1" dirty="0"/>
              <a:t>（阿智村・平谷村・根羽村）</a:t>
            </a:r>
            <a:endParaRPr lang="ja-JP" altLang="ja-JP" sz="2800" dirty="0"/>
          </a:p>
        </p:txBody>
      </p:sp>
      <p:sp>
        <p:nvSpPr>
          <p:cNvPr id="2" name="テキスト ボックス 1"/>
          <p:cNvSpPr txBox="1"/>
          <p:nvPr/>
        </p:nvSpPr>
        <p:spPr>
          <a:xfrm>
            <a:off x="499261" y="999892"/>
            <a:ext cx="8145478" cy="5078313"/>
          </a:xfrm>
          <a:prstGeom prst="rect">
            <a:avLst/>
          </a:prstGeom>
          <a:noFill/>
        </p:spPr>
        <p:txBody>
          <a:bodyPr wrap="square" rtlCol="0">
            <a:spAutoFit/>
          </a:bodyPr>
          <a:lstStyle/>
          <a:p>
            <a:r>
              <a:rPr lang="ja-JP" altLang="ja-JP" dirty="0"/>
              <a:t>①地域の連携、相談窓口が不足している。</a:t>
            </a:r>
          </a:p>
          <a:p>
            <a:r>
              <a:rPr lang="ja-JP" altLang="ja-JP" dirty="0">
                <a:solidFill>
                  <a:srgbClr val="FF0000"/>
                </a:solidFill>
              </a:rPr>
              <a:t>　</a:t>
            </a:r>
            <a:r>
              <a:rPr lang="ja-JP" altLang="ja-JP" dirty="0" smtClean="0">
                <a:solidFill>
                  <a:srgbClr val="FF0000"/>
                </a:solidFill>
              </a:rPr>
              <a:t>・</a:t>
            </a:r>
            <a:r>
              <a:rPr lang="ja-JP" altLang="ja-JP" dirty="0">
                <a:solidFill>
                  <a:srgbClr val="FF0000"/>
                </a:solidFill>
              </a:rPr>
              <a:t>支援者の集まり交流の場がない。</a:t>
            </a:r>
          </a:p>
          <a:p>
            <a:r>
              <a:rPr lang="ja-JP" altLang="ja-JP" dirty="0">
                <a:solidFill>
                  <a:srgbClr val="FF0000"/>
                </a:solidFill>
              </a:rPr>
              <a:t>　</a:t>
            </a:r>
            <a:r>
              <a:rPr lang="ja-JP" altLang="ja-JP" dirty="0" smtClean="0">
                <a:solidFill>
                  <a:srgbClr val="FF0000"/>
                </a:solidFill>
              </a:rPr>
              <a:t>・</a:t>
            </a:r>
            <a:r>
              <a:rPr lang="ja-JP" altLang="ja-JP" dirty="0">
                <a:solidFill>
                  <a:srgbClr val="FF0000"/>
                </a:solidFill>
              </a:rPr>
              <a:t>人材不足、身近な相談先、急変時の体制不足。</a:t>
            </a:r>
          </a:p>
          <a:p>
            <a:r>
              <a:rPr lang="ja-JP" altLang="ja-JP" dirty="0"/>
              <a:t>②かかりつけ医の問題</a:t>
            </a:r>
          </a:p>
          <a:p>
            <a:r>
              <a:rPr lang="ja-JP" altLang="ja-JP" dirty="0"/>
              <a:t>　</a:t>
            </a:r>
            <a:r>
              <a:rPr lang="ja-JP" altLang="ja-JP" dirty="0" smtClean="0"/>
              <a:t>・</a:t>
            </a:r>
            <a:r>
              <a:rPr lang="ja-JP" altLang="ja-JP" dirty="0"/>
              <a:t>服薬管理</a:t>
            </a:r>
          </a:p>
          <a:p>
            <a:r>
              <a:rPr lang="ja-JP" altLang="ja-JP" dirty="0"/>
              <a:t>③介護家族の支援</a:t>
            </a:r>
          </a:p>
          <a:p>
            <a:r>
              <a:rPr lang="ja-JP" altLang="ja-JP" dirty="0"/>
              <a:t>　</a:t>
            </a:r>
            <a:r>
              <a:rPr lang="ja-JP" altLang="ja-JP" dirty="0" smtClean="0">
                <a:solidFill>
                  <a:srgbClr val="FF0000"/>
                </a:solidFill>
              </a:rPr>
              <a:t>・</a:t>
            </a:r>
            <a:r>
              <a:rPr lang="ja-JP" altLang="ja-JP" dirty="0">
                <a:solidFill>
                  <a:srgbClr val="FF0000"/>
                </a:solidFill>
              </a:rPr>
              <a:t>介護と医療の違いが解りにくい。</a:t>
            </a:r>
          </a:p>
          <a:p>
            <a:r>
              <a:rPr lang="ja-JP" altLang="ja-JP" dirty="0"/>
              <a:t>　</a:t>
            </a:r>
            <a:r>
              <a:rPr lang="ja-JP" altLang="ja-JP" dirty="0" smtClean="0"/>
              <a:t>・</a:t>
            </a:r>
            <a:r>
              <a:rPr lang="ja-JP" altLang="ja-JP" dirty="0"/>
              <a:t>精神的ケア。介護方法。</a:t>
            </a:r>
          </a:p>
          <a:p>
            <a:r>
              <a:rPr lang="ja-JP" altLang="ja-JP" dirty="0"/>
              <a:t>④予防、病気との付き合い方。口腔ケアの充実が必要。訪問歯科診療。</a:t>
            </a:r>
          </a:p>
          <a:p>
            <a:r>
              <a:rPr lang="ja-JP" altLang="ja-JP" dirty="0"/>
              <a:t>⑤認知症ケア</a:t>
            </a:r>
          </a:p>
          <a:p>
            <a:r>
              <a:rPr lang="ja-JP" altLang="ja-JP" dirty="0"/>
              <a:t>　</a:t>
            </a:r>
            <a:r>
              <a:rPr lang="ja-JP" altLang="ja-JP" dirty="0" smtClean="0"/>
              <a:t>・</a:t>
            </a:r>
            <a:r>
              <a:rPr lang="ja-JP" altLang="ja-JP" dirty="0"/>
              <a:t>早期の受診が困難。</a:t>
            </a:r>
          </a:p>
          <a:p>
            <a:r>
              <a:rPr lang="ja-JP" altLang="ja-JP" dirty="0"/>
              <a:t>⑥遠隔地の介護と医療</a:t>
            </a:r>
          </a:p>
          <a:p>
            <a:r>
              <a:rPr lang="ja-JP" altLang="ja-JP" dirty="0">
                <a:solidFill>
                  <a:srgbClr val="FF0000"/>
                </a:solidFill>
                <a:effectLst>
                  <a:outerShdw blurRad="38100" dist="38100" dir="2700000" algn="tl">
                    <a:srgbClr val="000000">
                      <a:alpha val="43137"/>
                    </a:srgbClr>
                  </a:outerShdw>
                </a:effectLst>
              </a:rPr>
              <a:t>　</a:t>
            </a:r>
            <a:r>
              <a:rPr lang="ja-JP" altLang="ja-JP" dirty="0" smtClean="0">
                <a:solidFill>
                  <a:srgbClr val="FF0000"/>
                </a:solidFill>
                <a:effectLst>
                  <a:outerShdw blurRad="38100" dist="38100" dir="2700000" algn="tl">
                    <a:srgbClr val="000000">
                      <a:alpha val="43137"/>
                    </a:srgbClr>
                  </a:outerShdw>
                </a:effectLst>
              </a:rPr>
              <a:t>・</a:t>
            </a:r>
            <a:r>
              <a:rPr lang="ja-JP" altLang="ja-JP" dirty="0">
                <a:solidFill>
                  <a:srgbClr val="FF0000"/>
                </a:solidFill>
                <a:effectLst>
                  <a:outerShdw blurRad="38100" dist="38100" dir="2700000" algn="tl">
                    <a:srgbClr val="000000">
                      <a:alpha val="43137"/>
                    </a:srgbClr>
                  </a:outerShdw>
                </a:effectLst>
              </a:rPr>
              <a:t>受診時の様子だけでは正しい診療ができない</a:t>
            </a:r>
            <a:r>
              <a:rPr lang="ja-JP" altLang="ja-JP" dirty="0" smtClean="0">
                <a:solidFill>
                  <a:srgbClr val="FF0000"/>
                </a:solidFill>
                <a:effectLst>
                  <a:outerShdw blurRad="38100" dist="38100" dir="2700000" algn="tl">
                    <a:srgbClr val="000000">
                      <a:alpha val="43137"/>
                    </a:srgbClr>
                  </a:outerShdw>
                </a:effectLst>
              </a:rPr>
              <a:t>。</a:t>
            </a:r>
            <a:endParaRPr lang="ja-JP" altLang="en-US" dirty="0" smtClean="0">
              <a:solidFill>
                <a:srgbClr val="FF0000"/>
              </a:solidFill>
              <a:effectLst>
                <a:outerShdw blurRad="38100" dist="38100" dir="2700000" algn="tl">
                  <a:srgbClr val="000000">
                    <a:alpha val="43137"/>
                  </a:srgbClr>
                </a:outerShdw>
              </a:effectLst>
            </a:endParaRPr>
          </a:p>
          <a:p>
            <a:r>
              <a:rPr lang="ja-JP" altLang="en-US" dirty="0">
                <a:solidFill>
                  <a:srgbClr val="FF0000"/>
                </a:solidFill>
                <a:effectLst>
                  <a:outerShdw blurRad="38100" dist="38100" dir="2700000" algn="tl">
                    <a:srgbClr val="000000">
                      <a:alpha val="43137"/>
                    </a:srgbClr>
                  </a:outerShdw>
                </a:effectLst>
              </a:rPr>
              <a:t>　</a:t>
            </a:r>
            <a:r>
              <a:rPr lang="ja-JP" altLang="en-US" dirty="0" smtClean="0">
                <a:solidFill>
                  <a:srgbClr val="FF0000"/>
                </a:solidFill>
                <a:effectLst>
                  <a:outerShdw blurRad="38100" dist="38100" dir="2700000" algn="tl">
                    <a:srgbClr val="000000">
                      <a:alpha val="43137"/>
                    </a:srgbClr>
                  </a:outerShdw>
                </a:effectLst>
              </a:rPr>
              <a:t>　</a:t>
            </a:r>
            <a:r>
              <a:rPr lang="ja-JP" altLang="ja-JP" dirty="0" smtClean="0">
                <a:solidFill>
                  <a:srgbClr val="FF0000"/>
                </a:solidFill>
                <a:effectLst>
                  <a:outerShdw blurRad="38100" dist="38100" dir="2700000" algn="tl">
                    <a:srgbClr val="000000">
                      <a:alpha val="43137"/>
                    </a:srgbClr>
                  </a:outerShdw>
                </a:effectLst>
              </a:rPr>
              <a:t>在宅</a:t>
            </a:r>
            <a:r>
              <a:rPr lang="ja-JP" altLang="ja-JP" dirty="0">
                <a:solidFill>
                  <a:srgbClr val="FF0000"/>
                </a:solidFill>
                <a:effectLst>
                  <a:outerShdw blurRad="38100" dist="38100" dir="2700000" algn="tl">
                    <a:srgbClr val="000000">
                      <a:alpha val="43137"/>
                    </a:srgbClr>
                  </a:outerShdw>
                </a:effectLst>
              </a:rPr>
              <a:t>のスタッフからの情報が適正な医療につながる。</a:t>
            </a:r>
          </a:p>
          <a:p>
            <a:r>
              <a:rPr lang="ja-JP" altLang="ja-JP" dirty="0">
                <a:solidFill>
                  <a:srgbClr val="FF0000"/>
                </a:solidFill>
                <a:effectLst>
                  <a:outerShdw blurRad="38100" dist="38100" dir="2700000" algn="tl">
                    <a:srgbClr val="000000">
                      <a:alpha val="43137"/>
                    </a:srgbClr>
                  </a:outerShdw>
                </a:effectLst>
              </a:rPr>
              <a:t>　</a:t>
            </a:r>
            <a:r>
              <a:rPr lang="ja-JP" altLang="ja-JP" dirty="0" smtClean="0">
                <a:solidFill>
                  <a:srgbClr val="FF0000"/>
                </a:solidFill>
                <a:effectLst>
                  <a:outerShdw blurRad="38100" dist="38100" dir="2700000" algn="tl">
                    <a:srgbClr val="000000">
                      <a:alpha val="43137"/>
                    </a:srgbClr>
                  </a:outerShdw>
                </a:effectLst>
              </a:rPr>
              <a:t>・</a:t>
            </a:r>
            <a:r>
              <a:rPr lang="ja-JP" altLang="ja-JP" dirty="0">
                <a:solidFill>
                  <a:srgbClr val="FF0000"/>
                </a:solidFill>
                <a:effectLst>
                  <a:outerShdw blurRad="38100" dist="38100" dir="2700000" algn="tl">
                    <a:srgbClr val="000000">
                      <a:alpha val="43137"/>
                    </a:srgbClr>
                  </a:outerShdw>
                </a:effectLst>
              </a:rPr>
              <a:t>冬場の訪問看護、往診の問題。</a:t>
            </a:r>
          </a:p>
          <a:p>
            <a:r>
              <a:rPr lang="ja-JP" altLang="ja-JP" dirty="0"/>
              <a:t>⑦送迎の問題</a:t>
            </a:r>
          </a:p>
          <a:p>
            <a:r>
              <a:rPr lang="ja-JP" altLang="ja-JP" dirty="0"/>
              <a:t>⑧施設ケアの質の向上</a:t>
            </a:r>
          </a:p>
          <a:p>
            <a:r>
              <a:rPr lang="ja-JP" altLang="ja-JP" dirty="0"/>
              <a:t>　</a:t>
            </a:r>
            <a:r>
              <a:rPr lang="ja-JP" altLang="en-US" dirty="0" smtClean="0"/>
              <a:t>・</a:t>
            </a:r>
            <a:r>
              <a:rPr lang="ja-JP" altLang="ja-JP" dirty="0" smtClean="0"/>
              <a:t>デイサービス</a:t>
            </a:r>
            <a:r>
              <a:rPr lang="ja-JP" altLang="ja-JP" dirty="0"/>
              <a:t>に行くと機能低下。どうしたらいいか。</a:t>
            </a:r>
          </a:p>
        </p:txBody>
      </p:sp>
    </p:spTree>
    <p:extLst>
      <p:ext uri="{BB962C8B-B14F-4D97-AF65-F5344CB8AC3E}">
        <p14:creationId xmlns:p14="http://schemas.microsoft.com/office/powerpoint/2010/main" val="29200297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Ｇ３</a:t>
            </a:r>
            <a:r>
              <a:rPr lang="ja-JP" altLang="ja-JP" sz="2800" b="1" dirty="0" smtClean="0"/>
              <a:t>（</a:t>
            </a:r>
            <a:r>
              <a:rPr lang="ja-JP" altLang="ja-JP" sz="2800" b="1" dirty="0"/>
              <a:t>阿智村・平谷村・根羽村）</a:t>
            </a:r>
            <a:endParaRPr lang="ja-JP" altLang="ja-JP" sz="2800" dirty="0"/>
          </a:p>
        </p:txBody>
      </p:sp>
      <p:sp>
        <p:nvSpPr>
          <p:cNvPr id="2" name="テキスト ボックス 1"/>
          <p:cNvSpPr txBox="1"/>
          <p:nvPr/>
        </p:nvSpPr>
        <p:spPr>
          <a:xfrm>
            <a:off x="499261" y="927063"/>
            <a:ext cx="8145478" cy="3170099"/>
          </a:xfrm>
          <a:prstGeom prst="rect">
            <a:avLst/>
          </a:prstGeom>
          <a:noFill/>
        </p:spPr>
        <p:txBody>
          <a:bodyPr wrap="square" rtlCol="0">
            <a:spAutoFit/>
          </a:bodyPr>
          <a:lstStyle/>
          <a:p>
            <a:r>
              <a:rPr lang="ja-JP" altLang="ja-JP" sz="2000" dirty="0">
                <a:solidFill>
                  <a:srgbClr val="FF0000"/>
                </a:solidFill>
                <a:effectLst>
                  <a:outerShdw blurRad="38100" dist="38100" dir="2700000" algn="tl">
                    <a:srgbClr val="000000">
                      <a:alpha val="43137"/>
                    </a:srgbClr>
                  </a:outerShdw>
                </a:effectLst>
              </a:rPr>
              <a:t>①情報不足　　</a:t>
            </a:r>
          </a:p>
          <a:p>
            <a:r>
              <a:rPr lang="ja-JP" altLang="ja-JP" sz="2000" dirty="0">
                <a:solidFill>
                  <a:srgbClr val="FF0000"/>
                </a:solidFill>
                <a:effectLst>
                  <a:outerShdw blurRad="38100" dist="38100" dir="2700000" algn="tl">
                    <a:srgbClr val="000000">
                      <a:alpha val="43137"/>
                    </a:srgbClr>
                  </a:outerShdw>
                </a:effectLst>
              </a:rPr>
              <a:t>・訪問看護、歯科、医療等それぞれの思いが統一されていない</a:t>
            </a:r>
            <a:r>
              <a:rPr lang="ja-JP" altLang="ja-JP" sz="2000" dirty="0" smtClean="0">
                <a:solidFill>
                  <a:srgbClr val="FF0000"/>
                </a:solidFill>
                <a:effectLst>
                  <a:outerShdw blurRad="38100" dist="38100" dir="2700000" algn="tl">
                    <a:srgbClr val="000000">
                      <a:alpha val="43137"/>
                    </a:srgbClr>
                  </a:outerShdw>
                </a:effectLst>
              </a:rPr>
              <a:t>。</a:t>
            </a:r>
            <a:endParaRPr lang="ja-JP" altLang="en-US" sz="2000" dirty="0" smtClean="0">
              <a:solidFill>
                <a:srgbClr val="FF0000"/>
              </a:solidFill>
              <a:effectLst>
                <a:outerShdw blurRad="38100" dist="38100" dir="2700000" algn="tl">
                  <a:srgbClr val="000000">
                    <a:alpha val="43137"/>
                  </a:srgbClr>
                </a:outerShdw>
              </a:effectLst>
            </a:endParaRPr>
          </a:p>
          <a:p>
            <a:endParaRPr lang="ja-JP" altLang="ja-JP" sz="2000" dirty="0">
              <a:solidFill>
                <a:srgbClr val="FF0000"/>
              </a:solidFill>
              <a:effectLst>
                <a:outerShdw blurRad="38100" dist="38100" dir="2700000" algn="tl">
                  <a:srgbClr val="000000">
                    <a:alpha val="43137"/>
                  </a:srgbClr>
                </a:outerShdw>
              </a:effectLst>
            </a:endParaRPr>
          </a:p>
          <a:p>
            <a:r>
              <a:rPr lang="ja-JP" altLang="ja-JP" sz="2000" dirty="0">
                <a:solidFill>
                  <a:srgbClr val="FF0000"/>
                </a:solidFill>
              </a:rPr>
              <a:t>②目的別の支援ができていない。</a:t>
            </a:r>
          </a:p>
          <a:p>
            <a:endParaRPr lang="ja-JP" altLang="en-US" sz="2000" dirty="0" smtClean="0"/>
          </a:p>
          <a:p>
            <a:r>
              <a:rPr lang="ja-JP" altLang="ja-JP" sz="2000" dirty="0" smtClean="0"/>
              <a:t>③</a:t>
            </a:r>
            <a:r>
              <a:rPr lang="ja-JP" altLang="ja-JP" sz="2000" dirty="0"/>
              <a:t>訪問歯科・訪問診療・訪問看護・介護予防の不足</a:t>
            </a:r>
          </a:p>
          <a:p>
            <a:endParaRPr lang="ja-JP" altLang="en-US" sz="2000" dirty="0" smtClean="0"/>
          </a:p>
          <a:p>
            <a:r>
              <a:rPr lang="ja-JP" altLang="ja-JP" sz="2000" dirty="0" smtClean="0"/>
              <a:t>④</a:t>
            </a:r>
            <a:r>
              <a:rPr lang="ja-JP" altLang="ja-JP" sz="2000" dirty="0"/>
              <a:t>ニーズに応える事業の見直し。サービスの在り方。</a:t>
            </a:r>
          </a:p>
          <a:p>
            <a:endParaRPr lang="ja-JP" altLang="en-US" sz="2000" dirty="0" smtClean="0"/>
          </a:p>
          <a:p>
            <a:r>
              <a:rPr lang="ja-JP" altLang="ja-JP" sz="2000" dirty="0" smtClean="0"/>
              <a:t>⑤</a:t>
            </a:r>
            <a:r>
              <a:rPr lang="ja-JP" altLang="ja-JP" sz="2000" dirty="0"/>
              <a:t>家族力の低下。地域力の低下</a:t>
            </a:r>
          </a:p>
        </p:txBody>
      </p:sp>
      <p:sp>
        <p:nvSpPr>
          <p:cNvPr id="7" name="テキスト ボックス 6"/>
          <p:cNvSpPr txBox="1"/>
          <p:nvPr/>
        </p:nvSpPr>
        <p:spPr>
          <a:xfrm>
            <a:off x="499261" y="5157192"/>
            <a:ext cx="7961171" cy="707886"/>
          </a:xfrm>
          <a:prstGeom prst="rect">
            <a:avLst/>
          </a:prstGeom>
          <a:noFill/>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ja-JP" altLang="ja-JP" sz="2000" dirty="0" smtClean="0"/>
              <a:t>①</a:t>
            </a:r>
            <a:r>
              <a:rPr lang="ja-JP" altLang="ja-JP" sz="2000" dirty="0"/>
              <a:t>自助・互助の継続</a:t>
            </a:r>
          </a:p>
          <a:p>
            <a:r>
              <a:rPr lang="ja-JP" altLang="ja-JP" sz="2000" dirty="0" smtClean="0"/>
              <a:t>②</a:t>
            </a:r>
            <a:r>
              <a:rPr lang="ja-JP" altLang="ja-JP" sz="2000" dirty="0"/>
              <a:t>看取りの</a:t>
            </a:r>
            <a:r>
              <a:rPr lang="ja-JP" altLang="ja-JP" sz="2000" dirty="0" smtClean="0"/>
              <a:t>あり方</a:t>
            </a:r>
            <a:endParaRPr lang="ja-JP" altLang="ja-JP" sz="2000" dirty="0"/>
          </a:p>
        </p:txBody>
      </p:sp>
      <p:sp>
        <p:nvSpPr>
          <p:cNvPr id="3" name="右矢印 2"/>
          <p:cNvSpPr/>
          <p:nvPr/>
        </p:nvSpPr>
        <p:spPr>
          <a:xfrm rot="5400000">
            <a:off x="4354466" y="4072741"/>
            <a:ext cx="435067" cy="4839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431932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正方形/長方形 5"/>
          <p:cNvSpPr/>
          <p:nvPr/>
        </p:nvSpPr>
        <p:spPr>
          <a:xfrm>
            <a:off x="0" y="530378"/>
            <a:ext cx="9144000" cy="954107"/>
          </a:xfrm>
          <a:prstGeom prst="rect">
            <a:avLst/>
          </a:prstGeom>
        </p:spPr>
        <p:txBody>
          <a:bodyPr wrap="square">
            <a:spAutoFit/>
          </a:bodyPr>
          <a:lstStyle/>
          <a:p>
            <a:pPr algn="ctr"/>
            <a:r>
              <a:rPr lang="ja-JP" altLang="en-US" sz="2800" b="1" dirty="0" smtClean="0">
                <a:latin typeface="ＭＳ Ｐ明朝" pitchFamily="18" charset="-128"/>
                <a:ea typeface="ＭＳ Ｐ明朝" pitchFamily="18" charset="-128"/>
                <a:cs typeface="Times New Roman" pitchFamily="18" charset="0"/>
              </a:rPr>
              <a:t>「多職種協働による在宅チーム医療を担う人材育成事業」</a:t>
            </a:r>
          </a:p>
          <a:p>
            <a:pPr algn="ctr"/>
            <a:r>
              <a:rPr lang="ja-JP" altLang="ja-JP" sz="2800" dirty="0"/>
              <a:t>飯伊圏域 市部・西部ブロック</a:t>
            </a:r>
            <a:r>
              <a:rPr lang="ja-JP" altLang="ja-JP" sz="2800" dirty="0" smtClean="0"/>
              <a:t>研修会</a:t>
            </a:r>
            <a:endParaRPr lang="ja-JP" altLang="en-US" sz="2800" dirty="0" smtClean="0"/>
          </a:p>
        </p:txBody>
      </p:sp>
      <p:sp>
        <p:nvSpPr>
          <p:cNvPr id="4" name="正方形/長方形 3"/>
          <p:cNvSpPr/>
          <p:nvPr/>
        </p:nvSpPr>
        <p:spPr>
          <a:xfrm>
            <a:off x="0" y="1857364"/>
            <a:ext cx="9144000" cy="523220"/>
          </a:xfrm>
          <a:prstGeom prst="rect">
            <a:avLst/>
          </a:prstGeom>
        </p:spPr>
        <p:txBody>
          <a:bodyPr wrap="square">
            <a:spAutoFit/>
          </a:bodyPr>
          <a:lstStyle/>
          <a:p>
            <a:pPr lvl="0" algn="ctr" fontAlgn="base">
              <a:spcBef>
                <a:spcPct val="0"/>
              </a:spcBef>
              <a:spcAft>
                <a:spcPct val="0"/>
              </a:spcAft>
            </a:pPr>
            <a:r>
              <a:rPr lang="ja-JP" altLang="en-US" sz="2800" b="1" dirty="0" smtClean="0"/>
              <a:t>第</a:t>
            </a:r>
            <a:r>
              <a:rPr lang="en-US" altLang="ja-JP" sz="2800" b="1" dirty="0" smtClean="0"/>
              <a:t>Ⅰ</a:t>
            </a:r>
            <a:r>
              <a:rPr lang="ja-JP" altLang="en-US" sz="2800" b="1" dirty="0" smtClean="0"/>
              <a:t>部</a:t>
            </a:r>
            <a:r>
              <a:rPr lang="ja-JP" altLang="en-US" sz="2800" b="1" dirty="0"/>
              <a:t>　</a:t>
            </a:r>
            <a:r>
              <a:rPr lang="ja-JP" altLang="en-US" sz="2800" b="1" dirty="0" smtClean="0"/>
              <a:t>シンポジウム</a:t>
            </a:r>
            <a:endParaRPr lang="ja-JP" altLang="en-US" sz="2800" dirty="0"/>
          </a:p>
        </p:txBody>
      </p:sp>
      <p:sp>
        <p:nvSpPr>
          <p:cNvPr id="2" name="テキスト ボックス 1"/>
          <p:cNvSpPr txBox="1"/>
          <p:nvPr/>
        </p:nvSpPr>
        <p:spPr>
          <a:xfrm>
            <a:off x="647564" y="2753463"/>
            <a:ext cx="7848872" cy="1815882"/>
          </a:xfrm>
          <a:prstGeom prst="rect">
            <a:avLst/>
          </a:prstGeom>
          <a:noFill/>
        </p:spPr>
        <p:txBody>
          <a:bodyPr wrap="square" rtlCol="0">
            <a:spAutoFit/>
          </a:bodyPr>
          <a:lstStyle/>
          <a:p>
            <a:r>
              <a:rPr lang="ja-JP" altLang="ja-JP" sz="1600" dirty="0" smtClean="0"/>
              <a:t>「</a:t>
            </a:r>
            <a:r>
              <a:rPr lang="ja-JP" altLang="ja-JP" sz="1600" dirty="0"/>
              <a:t>在宅</a:t>
            </a:r>
            <a:r>
              <a:rPr lang="ja-JP" altLang="ja-JP" sz="1600" dirty="0" smtClean="0"/>
              <a:t>医療</a:t>
            </a:r>
            <a:r>
              <a:rPr lang="ja-JP" altLang="en-US" sz="1600" dirty="0" smtClean="0"/>
              <a:t>・</a:t>
            </a:r>
            <a:r>
              <a:rPr lang="ja-JP" altLang="ja-JP" sz="1600" dirty="0" smtClean="0"/>
              <a:t>地域</a:t>
            </a:r>
            <a:r>
              <a:rPr lang="ja-JP" altLang="ja-JP" sz="1600" dirty="0"/>
              <a:t>包括ケアが目指すもの」　　　　　</a:t>
            </a:r>
            <a:r>
              <a:rPr lang="ja-JP" altLang="en-US" sz="1600" dirty="0" smtClean="0"/>
              <a:t>　　　</a:t>
            </a:r>
            <a:r>
              <a:rPr lang="ja-JP" altLang="ja-JP" sz="1600" dirty="0"/>
              <a:t>　　　　　</a:t>
            </a:r>
            <a:r>
              <a:rPr lang="en-US" altLang="ja-JP" sz="1600" dirty="0" smtClean="0"/>
              <a:t> </a:t>
            </a:r>
            <a:r>
              <a:rPr lang="ja-JP" altLang="ja-JP" sz="1600" dirty="0" smtClean="0"/>
              <a:t>阿南</a:t>
            </a:r>
            <a:r>
              <a:rPr lang="ja-JP" altLang="ja-JP" sz="1600" dirty="0"/>
              <a:t>病院 藤岡文夫</a:t>
            </a:r>
            <a:r>
              <a:rPr lang="ja-JP" altLang="ja-JP" sz="1600" dirty="0" smtClean="0"/>
              <a:t>副院長</a:t>
            </a:r>
            <a:endParaRPr lang="ja-JP" altLang="en-US" sz="1600" dirty="0" smtClean="0"/>
          </a:p>
          <a:p>
            <a:endParaRPr lang="ja-JP" altLang="ja-JP" sz="1600" dirty="0"/>
          </a:p>
          <a:p>
            <a:r>
              <a:rPr lang="ja-JP" altLang="ja-JP" sz="1600" dirty="0" smtClean="0"/>
              <a:t>「</a:t>
            </a:r>
            <a:r>
              <a:rPr lang="ja-JP" altLang="ja-JP" sz="1600" dirty="0"/>
              <a:t>飯田市及び下伊那西部地域の高齢者を取巻く課題」　</a:t>
            </a:r>
            <a:r>
              <a:rPr lang="ja-JP" altLang="en-US" sz="1600" dirty="0" smtClean="0"/>
              <a:t>　　　</a:t>
            </a:r>
            <a:r>
              <a:rPr lang="ja-JP" altLang="ja-JP" sz="1600" dirty="0" smtClean="0"/>
              <a:t>飯田市</a:t>
            </a:r>
            <a:r>
              <a:rPr lang="ja-JP" altLang="ja-JP" sz="1600" dirty="0"/>
              <a:t>長寿支援課 原章課長</a:t>
            </a:r>
          </a:p>
          <a:p>
            <a:endParaRPr lang="ja-JP" altLang="en-US" sz="1600" dirty="0" smtClean="0"/>
          </a:p>
          <a:p>
            <a:r>
              <a:rPr lang="ja-JP" altLang="ja-JP" sz="1600" dirty="0" smtClean="0"/>
              <a:t>「</a:t>
            </a:r>
            <a:r>
              <a:rPr lang="ja-JP" altLang="ja-JP" sz="1600" dirty="0"/>
              <a:t>入院から在宅へ、現状と課題</a:t>
            </a:r>
            <a:r>
              <a:rPr lang="ja-JP" altLang="ja-JP" sz="1600" dirty="0" smtClean="0"/>
              <a:t>」</a:t>
            </a:r>
            <a:r>
              <a:rPr lang="ja-JP" altLang="ja-JP" sz="1600" dirty="0"/>
              <a:t>　　 </a:t>
            </a:r>
            <a:r>
              <a:rPr lang="ja-JP" altLang="en-US" sz="1600" dirty="0" smtClean="0"/>
              <a:t>　　　</a:t>
            </a:r>
            <a:r>
              <a:rPr lang="ja-JP" altLang="ja-JP" sz="1600" dirty="0" smtClean="0"/>
              <a:t>健和会</a:t>
            </a:r>
            <a:r>
              <a:rPr lang="ja-JP" altLang="ja-JP" sz="1600" dirty="0"/>
              <a:t>病院 退院調整看護師 井原裕子看護課長</a:t>
            </a:r>
          </a:p>
          <a:p>
            <a:endParaRPr lang="ja-JP" altLang="en-US" sz="1600" dirty="0" smtClean="0"/>
          </a:p>
          <a:p>
            <a:r>
              <a:rPr lang="ja-JP" altLang="ja-JP" sz="1600" dirty="0" smtClean="0"/>
              <a:t>「</a:t>
            </a:r>
            <a:r>
              <a:rPr lang="ja-JP" altLang="ja-JP" sz="1600" dirty="0"/>
              <a:t>地域包括ケアにおける医療と介護の連携」 </a:t>
            </a:r>
            <a:r>
              <a:rPr lang="en-US" altLang="ja-JP" sz="1600" dirty="0" smtClean="0"/>
              <a:t> </a:t>
            </a:r>
            <a:r>
              <a:rPr lang="ja-JP" altLang="ja-JP" sz="1600" dirty="0" smtClean="0"/>
              <a:t>飯田</a:t>
            </a:r>
            <a:r>
              <a:rPr lang="ja-JP" altLang="ja-JP" sz="1600" dirty="0"/>
              <a:t>ケアネット 介護支援専門員 畑中千会長</a:t>
            </a:r>
          </a:p>
        </p:txBody>
      </p:sp>
      <p:sp>
        <p:nvSpPr>
          <p:cNvPr id="9" name="テキスト ボックス 8"/>
          <p:cNvSpPr txBox="1"/>
          <p:nvPr/>
        </p:nvSpPr>
        <p:spPr>
          <a:xfrm>
            <a:off x="647046" y="4924968"/>
            <a:ext cx="7848872" cy="923330"/>
          </a:xfrm>
          <a:prstGeom prst="rect">
            <a:avLst/>
          </a:prstGeom>
          <a:noFill/>
        </p:spPr>
        <p:txBody>
          <a:bodyPr wrap="square" rtlCol="0">
            <a:spAutoFit/>
          </a:bodyPr>
          <a:lstStyle/>
          <a:p>
            <a:r>
              <a:rPr lang="ja-JP" altLang="en-US" dirty="0" smtClean="0"/>
              <a:t>①まず地域包括ケアについて学び、②この地域の課題を考えるうえでの基礎情報を知る。③退院時（地域ケアのスタート）の現状を知り、④地域で受け入れる側の課題を知る。</a:t>
            </a:r>
            <a:endParaRPr lang="ja-JP" altLang="ja-JP" dirty="0"/>
          </a:p>
        </p:txBody>
      </p:sp>
    </p:spTree>
    <p:extLst>
      <p:ext uri="{BB962C8B-B14F-4D97-AF65-F5344CB8AC3E}">
        <p14:creationId xmlns:p14="http://schemas.microsoft.com/office/powerpoint/2010/main" val="1150889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11560" y="1124744"/>
            <a:ext cx="8286808" cy="5093702"/>
          </a:xfrm>
          <a:prstGeom prst="rect">
            <a:avLst/>
          </a:prstGeom>
        </p:spPr>
        <p:txBody>
          <a:bodyPr wrap="square">
            <a:spAutoFit/>
          </a:bodyPr>
          <a:lstStyle/>
          <a:p>
            <a:pPr>
              <a:lnSpc>
                <a:spcPts val="2600"/>
              </a:lnSpc>
            </a:pPr>
            <a:r>
              <a:rPr lang="ja-JP" altLang="en-US" b="1" u="sng" dirty="0" smtClean="0">
                <a:solidFill>
                  <a:srgbClr val="FF0000"/>
                </a:solidFill>
                <a:latin typeface="ＭＳ Ｐ明朝" pitchFamily="18" charset="-128"/>
                <a:ea typeface="ＭＳ Ｐ明朝" pitchFamily="18" charset="-128"/>
              </a:rPr>
              <a:t>在宅ケアを行うには、多様な情報が必要</a:t>
            </a:r>
            <a:endParaRPr lang="en-US" altLang="ja-JP" b="1" u="sng" dirty="0" smtClean="0">
              <a:solidFill>
                <a:srgbClr val="FF0000"/>
              </a:solidFill>
              <a:latin typeface="ＭＳ Ｐ明朝" pitchFamily="18" charset="-128"/>
              <a:ea typeface="ＭＳ Ｐ明朝" pitchFamily="18" charset="-128"/>
            </a:endParaRPr>
          </a:p>
          <a:p>
            <a:pPr>
              <a:lnSpc>
                <a:spcPts val="2600"/>
              </a:lnSpc>
            </a:pPr>
            <a:r>
              <a:rPr lang="ja-JP" altLang="en-US" b="1" dirty="0" smtClean="0">
                <a:latin typeface="ＭＳ Ｐ明朝" pitchFamily="18" charset="-128"/>
                <a:ea typeface="ＭＳ Ｐ明朝" pitchFamily="18" charset="-128"/>
              </a:rPr>
              <a:t>①</a:t>
            </a:r>
            <a:r>
              <a:rPr lang="en-US" altLang="ja-JP" b="1" dirty="0" smtClean="0">
                <a:latin typeface="ＭＳ Ｐ明朝" pitchFamily="18" charset="-128"/>
                <a:ea typeface="ＭＳ Ｐ明朝" pitchFamily="18" charset="-128"/>
              </a:rPr>
              <a:t>ADL</a:t>
            </a:r>
            <a:r>
              <a:rPr lang="ja-JP" altLang="en-US" b="1" dirty="0" smtClean="0">
                <a:latin typeface="ＭＳ Ｐ明朝" pitchFamily="18" charset="-128"/>
                <a:ea typeface="ＭＳ Ｐ明朝" pitchFamily="18" charset="-128"/>
              </a:rPr>
              <a:t>に関係する基礎疾患や栄養状態、認知症などの医療情報</a:t>
            </a:r>
            <a:endParaRPr lang="en-US" altLang="ja-JP" b="1" dirty="0" smtClean="0">
              <a:latin typeface="ＭＳ Ｐ明朝" pitchFamily="18" charset="-128"/>
              <a:ea typeface="ＭＳ Ｐ明朝" pitchFamily="18" charset="-128"/>
            </a:endParaRPr>
          </a:p>
          <a:p>
            <a:pPr>
              <a:lnSpc>
                <a:spcPts val="2600"/>
              </a:lnSpc>
            </a:pPr>
            <a:r>
              <a:rPr lang="ja-JP" altLang="en-US" b="1" dirty="0" smtClean="0">
                <a:latin typeface="ＭＳ Ｐ明朝" pitchFamily="18" charset="-128"/>
                <a:ea typeface="ＭＳ Ｐ明朝" pitchFamily="18" charset="-128"/>
              </a:rPr>
              <a:t>②孤立の程度（独居、高齢者世帯、老々介護、交通弱者、親子関係、近所付き合い）　</a:t>
            </a:r>
            <a:endParaRPr lang="en-US" altLang="ja-JP" b="1" dirty="0" smtClean="0">
              <a:latin typeface="ＭＳ Ｐ明朝" pitchFamily="18" charset="-128"/>
              <a:ea typeface="ＭＳ Ｐ明朝" pitchFamily="18" charset="-128"/>
            </a:endParaRPr>
          </a:p>
          <a:p>
            <a:pPr>
              <a:lnSpc>
                <a:spcPts val="2600"/>
              </a:lnSpc>
            </a:pPr>
            <a:r>
              <a:rPr lang="ja-JP" altLang="en-US" b="1" dirty="0" smtClean="0">
                <a:latin typeface="ＭＳ Ｐ明朝" pitchFamily="18" charset="-128"/>
                <a:ea typeface="ＭＳ Ｐ明朝" pitchFamily="18" charset="-128"/>
              </a:rPr>
              <a:t>　 や経済状態などの社会的情報</a:t>
            </a:r>
            <a:endParaRPr lang="en-US" altLang="ja-JP" b="1" dirty="0" smtClean="0">
              <a:latin typeface="ＭＳ Ｐ明朝" pitchFamily="18" charset="-128"/>
              <a:ea typeface="ＭＳ Ｐ明朝" pitchFamily="18" charset="-128"/>
            </a:endParaRPr>
          </a:p>
          <a:p>
            <a:pPr>
              <a:lnSpc>
                <a:spcPts val="2600"/>
              </a:lnSpc>
            </a:pPr>
            <a:r>
              <a:rPr lang="ja-JP" altLang="en-US" sz="2000" b="1" dirty="0" smtClean="0">
                <a:solidFill>
                  <a:srgbClr val="0000FF"/>
                </a:solidFill>
                <a:latin typeface="ＭＳ Ｐ明朝" pitchFamily="18" charset="-128"/>
                <a:ea typeface="ＭＳ Ｐ明朝" pitchFamily="18" charset="-128"/>
              </a:rPr>
              <a:t>⇒多職種が情報と認識を共通化する地域ケア会議が必要である。</a:t>
            </a:r>
            <a:endParaRPr lang="en-US" altLang="ja-JP" sz="2000" b="1" dirty="0" smtClean="0">
              <a:solidFill>
                <a:srgbClr val="0000FF"/>
              </a:solidFill>
              <a:latin typeface="ＭＳ Ｐ明朝" pitchFamily="18" charset="-128"/>
              <a:ea typeface="ＭＳ Ｐ明朝" pitchFamily="18" charset="-128"/>
            </a:endParaRPr>
          </a:p>
          <a:p>
            <a:pPr>
              <a:lnSpc>
                <a:spcPts val="2600"/>
              </a:lnSpc>
            </a:pPr>
            <a:endParaRPr lang="en-US" altLang="ja-JP" b="1" dirty="0" smtClean="0">
              <a:latin typeface="ＭＳ Ｐ明朝" pitchFamily="18" charset="-128"/>
              <a:ea typeface="ＭＳ Ｐ明朝" pitchFamily="18" charset="-128"/>
            </a:endParaRPr>
          </a:p>
          <a:p>
            <a:pPr>
              <a:lnSpc>
                <a:spcPts val="2600"/>
              </a:lnSpc>
            </a:pPr>
            <a:r>
              <a:rPr lang="ja-JP" altLang="en-US" b="1" dirty="0" smtClean="0">
                <a:latin typeface="ＭＳ Ｐ明朝" pitchFamily="18" charset="-128"/>
                <a:ea typeface="ＭＳ Ｐ明朝" pitchFamily="18" charset="-128"/>
              </a:rPr>
              <a:t>しかし、人材不足・資源不足のうえ広範囲。</a:t>
            </a:r>
          </a:p>
          <a:p>
            <a:pPr>
              <a:lnSpc>
                <a:spcPts val="2600"/>
              </a:lnSpc>
            </a:pPr>
            <a:r>
              <a:rPr lang="ja-JP" altLang="en-US" b="1" dirty="0" smtClean="0">
                <a:latin typeface="ＭＳ Ｐ明朝" pitchFamily="18" charset="-128"/>
                <a:ea typeface="ＭＳ Ｐ明朝" pitchFamily="18" charset="-128"/>
              </a:rPr>
              <a:t>また、広大な地域性からは、退院カンファなどの会議形式での情報共有も困難。</a:t>
            </a:r>
            <a:endParaRPr lang="en-US" altLang="ja-JP" b="1" dirty="0" smtClean="0">
              <a:latin typeface="ＭＳ Ｐ明朝" pitchFamily="18" charset="-128"/>
              <a:ea typeface="ＭＳ Ｐ明朝" pitchFamily="18" charset="-128"/>
            </a:endParaRPr>
          </a:p>
          <a:p>
            <a:pPr>
              <a:lnSpc>
                <a:spcPts val="2600"/>
              </a:lnSpc>
            </a:pPr>
            <a:r>
              <a:rPr lang="ja-JP" altLang="en-US" sz="2000" b="1" dirty="0" smtClean="0">
                <a:solidFill>
                  <a:srgbClr val="0000FF"/>
                </a:solidFill>
                <a:latin typeface="ＭＳ Ｐ明朝" pitchFamily="18" charset="-128"/>
                <a:ea typeface="ＭＳ Ｐ明朝" pitchFamily="18" charset="-128"/>
              </a:rPr>
              <a:t>⇒集まらなくてもできる情報共有の手段が必要。</a:t>
            </a:r>
            <a:endParaRPr lang="en-US" altLang="ja-JP" sz="2000" b="1" dirty="0" smtClean="0">
              <a:solidFill>
                <a:srgbClr val="0000FF"/>
              </a:solidFill>
              <a:latin typeface="ＭＳ Ｐ明朝" pitchFamily="18" charset="-128"/>
              <a:ea typeface="ＭＳ Ｐ明朝" pitchFamily="18" charset="-128"/>
            </a:endParaRPr>
          </a:p>
          <a:p>
            <a:pPr>
              <a:lnSpc>
                <a:spcPts val="2600"/>
              </a:lnSpc>
            </a:pPr>
            <a:endParaRPr lang="en-US" altLang="ja-JP" b="1" dirty="0" smtClean="0">
              <a:latin typeface="ＭＳ Ｐ明朝" pitchFamily="18" charset="-128"/>
              <a:ea typeface="ＭＳ Ｐ明朝" pitchFamily="18" charset="-128"/>
            </a:endParaRPr>
          </a:p>
          <a:p>
            <a:pPr>
              <a:lnSpc>
                <a:spcPts val="2600"/>
              </a:lnSpc>
            </a:pPr>
            <a:r>
              <a:rPr lang="ja-JP" altLang="en-US" sz="2000" b="1" u="sng" dirty="0" smtClean="0">
                <a:solidFill>
                  <a:srgbClr val="FF0000"/>
                </a:solidFill>
                <a:latin typeface="ＭＳ Ｐ明朝" pitchFamily="18" charset="-128"/>
                <a:ea typeface="ＭＳ Ｐ明朝" pitchFamily="18" charset="-128"/>
              </a:rPr>
              <a:t>在宅ケアの現場を支える人材不足と地域間格差の存在</a:t>
            </a:r>
          </a:p>
          <a:p>
            <a:pPr>
              <a:lnSpc>
                <a:spcPts val="2600"/>
              </a:lnSpc>
            </a:pPr>
            <a:r>
              <a:rPr lang="ja-JP" altLang="en-US" b="1" dirty="0" smtClean="0">
                <a:latin typeface="ＭＳ Ｐ明朝" pitchFamily="18" charset="-128"/>
                <a:ea typeface="ＭＳ Ｐ明朝" pitchFamily="18" charset="-128"/>
              </a:rPr>
              <a:t>医療職・介護職の不足だけではなく小規模自治体のマンパワーも不足している。</a:t>
            </a:r>
          </a:p>
          <a:p>
            <a:pPr>
              <a:lnSpc>
                <a:spcPts val="2600"/>
              </a:lnSpc>
            </a:pPr>
            <a:r>
              <a:rPr lang="ja-JP" altLang="en-US" b="1" dirty="0" smtClean="0">
                <a:latin typeface="ＭＳ Ｐ明朝" pitchFamily="18" charset="-128"/>
                <a:ea typeface="ＭＳ Ｐ明朝" pitchFamily="18" charset="-128"/>
              </a:rPr>
              <a:t>知らない介護サービス（訪問歯科診療など）があり十分活用されていない。</a:t>
            </a:r>
          </a:p>
          <a:p>
            <a:pPr>
              <a:lnSpc>
                <a:spcPts val="2600"/>
              </a:lnSpc>
            </a:pPr>
            <a:r>
              <a:rPr lang="ja-JP" altLang="en-US" b="1" dirty="0" smtClean="0">
                <a:latin typeface="ＭＳ Ｐ明朝" pitchFamily="18" charset="-128"/>
                <a:ea typeface="ＭＳ Ｐ明朝" pitchFamily="18" charset="-128"/>
              </a:rPr>
              <a:t>地域力（民生児童委員、地域ボランティア、助け合い）は未知数。</a:t>
            </a:r>
          </a:p>
          <a:p>
            <a:pPr>
              <a:lnSpc>
                <a:spcPts val="2600"/>
              </a:lnSpc>
            </a:pPr>
            <a:r>
              <a:rPr lang="ja-JP" altLang="en-US" sz="2000" b="1" dirty="0" smtClean="0">
                <a:solidFill>
                  <a:srgbClr val="0000FF"/>
                </a:solidFill>
                <a:latin typeface="ＭＳ Ｐ明朝" pitchFamily="18" charset="-128"/>
                <a:ea typeface="ＭＳ Ｐ明朝" pitchFamily="18" charset="-128"/>
              </a:rPr>
              <a:t>⇒在宅ケアには、住民参加や人材の地域間連携も考慮することが必要。</a:t>
            </a:r>
          </a:p>
        </p:txBody>
      </p:sp>
      <p:sp>
        <p:nvSpPr>
          <p:cNvPr id="7" name="Rectangle 2"/>
          <p:cNvSpPr>
            <a:spLocks noChangeArrowheads="1"/>
          </p:cNvSpPr>
          <p:nvPr/>
        </p:nvSpPr>
        <p:spPr bwMode="auto">
          <a:xfrm>
            <a:off x="0" y="369332"/>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ja-JP" altLang="en-US" sz="2400" b="1" dirty="0"/>
              <a:t>第</a:t>
            </a:r>
            <a:r>
              <a:rPr lang="en-US" altLang="ja-JP" sz="2400" b="1" dirty="0"/>
              <a:t>Ⅱ</a:t>
            </a:r>
            <a:r>
              <a:rPr lang="ja-JP" altLang="en-US" sz="2400" b="1" dirty="0"/>
              <a:t>部　</a:t>
            </a:r>
            <a:r>
              <a:rPr lang="ja-JP" altLang="en-US" sz="2400" b="1" dirty="0" smtClean="0"/>
              <a:t>グループワークのまとめ</a:t>
            </a:r>
            <a:endParaRPr lang="ja-JP" alt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0" y="369332"/>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ja-JP" altLang="en-US" sz="2400" b="1" dirty="0" smtClean="0"/>
              <a:t>事後アンケート</a:t>
            </a:r>
            <a:endParaRPr lang="ja-JP" altLang="en-US" sz="2400" dirty="0"/>
          </a:p>
        </p:txBody>
      </p:sp>
      <p:graphicFrame>
        <p:nvGraphicFramePr>
          <p:cNvPr id="3" name="表 2"/>
          <p:cNvGraphicFramePr>
            <a:graphicFrameLocks noGrp="1"/>
          </p:cNvGraphicFramePr>
          <p:nvPr>
            <p:extLst>
              <p:ext uri="{D42A27DB-BD31-4B8C-83A1-F6EECF244321}">
                <p14:modId xmlns:p14="http://schemas.microsoft.com/office/powerpoint/2010/main" val="4249498723"/>
              </p:ext>
            </p:extLst>
          </p:nvPr>
        </p:nvGraphicFramePr>
        <p:xfrm>
          <a:off x="755577" y="1245221"/>
          <a:ext cx="7704855" cy="671612"/>
        </p:xfrm>
        <a:graphic>
          <a:graphicData uri="http://schemas.openxmlformats.org/drawingml/2006/table">
            <a:tbl>
              <a:tblPr firstRow="1" firstCol="1" bandRow="1">
                <a:tableStyleId>{5C22544A-7EE6-4342-B048-85BDC9FD1C3A}</a:tableStyleId>
              </a:tblPr>
              <a:tblGrid>
                <a:gridCol w="1421133"/>
                <a:gridCol w="1516105"/>
                <a:gridCol w="1591220"/>
                <a:gridCol w="1712957"/>
                <a:gridCol w="1463440"/>
              </a:tblGrid>
              <a:tr h="335806">
                <a:tc>
                  <a:txBody>
                    <a:bodyPr/>
                    <a:lstStyle/>
                    <a:p>
                      <a:pPr algn="l">
                        <a:spcAft>
                          <a:spcPts val="0"/>
                        </a:spcAft>
                      </a:pPr>
                      <a:r>
                        <a:rPr lang="en-US" sz="1800" kern="100" dirty="0">
                          <a:effectLst/>
                        </a:rPr>
                        <a:t> </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良かった</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まあよかった</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あまりよくない</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良くない</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335806">
                <a:tc>
                  <a:txBody>
                    <a:bodyPr/>
                    <a:lstStyle/>
                    <a:p>
                      <a:pPr algn="l">
                        <a:spcAft>
                          <a:spcPts val="0"/>
                        </a:spcAft>
                      </a:pPr>
                      <a:r>
                        <a:rPr lang="ja-JP" sz="1800" kern="100" dirty="0">
                          <a:effectLst/>
                        </a:rPr>
                        <a:t>人数（割合）</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800" kern="100" dirty="0">
                          <a:effectLst/>
                        </a:rPr>
                        <a:t>59</a:t>
                      </a:r>
                      <a:r>
                        <a:rPr lang="ja-JP" sz="1800" kern="100" dirty="0">
                          <a:effectLst/>
                        </a:rPr>
                        <a:t>（</a:t>
                      </a:r>
                      <a:r>
                        <a:rPr lang="en-US" sz="1800" kern="100" dirty="0">
                          <a:effectLst/>
                        </a:rPr>
                        <a:t>64</a:t>
                      </a:r>
                      <a:r>
                        <a:rPr lang="ja-JP" sz="1800" kern="10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800" kern="100" dirty="0">
                          <a:effectLst/>
                        </a:rPr>
                        <a:t>30</a:t>
                      </a:r>
                      <a:r>
                        <a:rPr lang="ja-JP" sz="1800" kern="100" dirty="0">
                          <a:effectLst/>
                        </a:rPr>
                        <a:t>（</a:t>
                      </a:r>
                      <a:r>
                        <a:rPr lang="en-US" sz="1800" kern="100" dirty="0">
                          <a:effectLst/>
                        </a:rPr>
                        <a:t>32</a:t>
                      </a:r>
                      <a:r>
                        <a:rPr lang="ja-JP" sz="1800" kern="10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800" kern="100" dirty="0">
                          <a:effectLst/>
                        </a:rPr>
                        <a:t>4</a:t>
                      </a:r>
                      <a:r>
                        <a:rPr lang="ja-JP" sz="1800" kern="100" dirty="0">
                          <a:effectLst/>
                        </a:rPr>
                        <a:t>（</a:t>
                      </a:r>
                      <a:r>
                        <a:rPr lang="en-US" sz="1800" kern="100" dirty="0">
                          <a:effectLst/>
                        </a:rPr>
                        <a:t>4</a:t>
                      </a:r>
                      <a:r>
                        <a:rPr lang="ja-JP" sz="1800" kern="10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800" kern="100" dirty="0">
                          <a:effectLst/>
                        </a:rPr>
                        <a:t>0</a:t>
                      </a:r>
                      <a:r>
                        <a:rPr lang="ja-JP" sz="1800" kern="100" dirty="0">
                          <a:effectLst/>
                        </a:rPr>
                        <a:t>（</a:t>
                      </a:r>
                      <a:r>
                        <a:rPr lang="en-US" sz="1800" kern="100" dirty="0">
                          <a:effectLst/>
                        </a:rPr>
                        <a:t>0</a:t>
                      </a:r>
                      <a:r>
                        <a:rPr lang="ja-JP" sz="1800" kern="10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bl>
          </a:graphicData>
        </a:graphic>
      </p:graphicFrame>
      <p:sp>
        <p:nvSpPr>
          <p:cNvPr id="4" name="Rectangle 1"/>
          <p:cNvSpPr>
            <a:spLocks noChangeArrowheads="1"/>
          </p:cNvSpPr>
          <p:nvPr/>
        </p:nvSpPr>
        <p:spPr bwMode="auto">
          <a:xfrm>
            <a:off x="539552" y="868832"/>
            <a:ext cx="254428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6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１　第</a:t>
            </a:r>
            <a:r>
              <a:rPr kumimoji="0" lang="en-US" altLang="ja-JP" sz="16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a:t>
            </a:r>
            <a:r>
              <a:rPr kumimoji="0" lang="ja-JP" altLang="en-US" sz="16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部講演会について</a:t>
            </a:r>
            <a:endParaRPr kumimoji="0" lang="ja-JP" altLang="en-US" sz="1600" b="0" i="0" u="none" strike="noStrike" cap="none" normalizeH="0" baseline="0" dirty="0" smtClean="0">
              <a:ln>
                <a:noFill/>
              </a:ln>
              <a:solidFill>
                <a:schemeClr val="tx1"/>
              </a:solidFill>
              <a:effectLst/>
              <a:latin typeface="Arial" panose="020B0604020202020204" pitchFamily="34" charset="0"/>
            </a:endParaRPr>
          </a:p>
        </p:txBody>
      </p:sp>
      <p:sp>
        <p:nvSpPr>
          <p:cNvPr id="5" name="正方形/長方形 4"/>
          <p:cNvSpPr/>
          <p:nvPr/>
        </p:nvSpPr>
        <p:spPr>
          <a:xfrm>
            <a:off x="561525" y="2117859"/>
            <a:ext cx="3467616" cy="338554"/>
          </a:xfrm>
          <a:prstGeom prst="rect">
            <a:avLst/>
          </a:prstGeom>
        </p:spPr>
        <p:txBody>
          <a:bodyPr wrap="none">
            <a:spAutoFit/>
          </a:bodyPr>
          <a:lstStyle/>
          <a:p>
            <a:pPr>
              <a:spcAft>
                <a:spcPts val="0"/>
              </a:spcAft>
            </a:pPr>
            <a:r>
              <a:rPr lang="ja-JP" altLang="ja-JP" sz="1600" kern="100" dirty="0">
                <a:latin typeface="Century" panose="02040604050505020304" pitchFamily="18" charset="0"/>
                <a:ea typeface="ＭＳ ゴシック" panose="020B0609070205080204" pitchFamily="49" charset="-128"/>
                <a:cs typeface="Times New Roman" panose="02020603050405020304" pitchFamily="18" charset="0"/>
              </a:rPr>
              <a:t>２　地域別グループワークについて</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6" name="表 5"/>
          <p:cNvGraphicFramePr>
            <a:graphicFrameLocks noGrp="1"/>
          </p:cNvGraphicFramePr>
          <p:nvPr>
            <p:extLst>
              <p:ext uri="{D42A27DB-BD31-4B8C-83A1-F6EECF244321}">
                <p14:modId xmlns:p14="http://schemas.microsoft.com/office/powerpoint/2010/main" val="1188729748"/>
              </p:ext>
            </p:extLst>
          </p:nvPr>
        </p:nvGraphicFramePr>
        <p:xfrm>
          <a:off x="755576" y="2540023"/>
          <a:ext cx="7704855" cy="672954"/>
        </p:xfrm>
        <a:graphic>
          <a:graphicData uri="http://schemas.openxmlformats.org/drawingml/2006/table">
            <a:tbl>
              <a:tblPr firstRow="1" firstCol="1" bandRow="1">
                <a:tableStyleId>{5C22544A-7EE6-4342-B048-85BDC9FD1C3A}</a:tableStyleId>
              </a:tblPr>
              <a:tblGrid>
                <a:gridCol w="1421133"/>
                <a:gridCol w="1516105"/>
                <a:gridCol w="1591220"/>
                <a:gridCol w="1712957"/>
                <a:gridCol w="1463440"/>
              </a:tblGrid>
              <a:tr h="336477">
                <a:tc>
                  <a:txBody>
                    <a:bodyPr/>
                    <a:lstStyle/>
                    <a:p>
                      <a:pPr algn="l">
                        <a:spcAft>
                          <a:spcPts val="0"/>
                        </a:spcAft>
                      </a:pPr>
                      <a:r>
                        <a:rPr lang="en-US" sz="1800" kern="100" dirty="0">
                          <a:effectLst/>
                        </a:rPr>
                        <a:t> </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良かった</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まあよかった</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800" kern="100">
                          <a:effectLst/>
                        </a:rPr>
                        <a:t>あまりよくない</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800" kern="100">
                          <a:effectLst/>
                        </a:rPr>
                        <a:t>良くない</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336477">
                <a:tc>
                  <a:txBody>
                    <a:bodyPr/>
                    <a:lstStyle/>
                    <a:p>
                      <a:pPr algn="l">
                        <a:spcAft>
                          <a:spcPts val="0"/>
                        </a:spcAft>
                      </a:pPr>
                      <a:r>
                        <a:rPr lang="ja-JP" sz="1800" kern="100">
                          <a:effectLst/>
                        </a:rPr>
                        <a:t>人数（割合）</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800" kern="100">
                          <a:effectLst/>
                        </a:rPr>
                        <a:t>66</a:t>
                      </a:r>
                      <a:r>
                        <a:rPr lang="ja-JP" sz="1800" kern="100">
                          <a:effectLst/>
                        </a:rPr>
                        <a:t>（</a:t>
                      </a:r>
                      <a:r>
                        <a:rPr lang="en-US" sz="1800" kern="100">
                          <a:effectLst/>
                        </a:rPr>
                        <a:t>71</a:t>
                      </a:r>
                      <a:r>
                        <a:rPr lang="ja-JP" sz="1800" kern="100">
                          <a:effectLst/>
                        </a:rPr>
                        <a:t>％）</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800" kern="100" dirty="0">
                          <a:effectLst/>
                        </a:rPr>
                        <a:t>21</a:t>
                      </a:r>
                      <a:r>
                        <a:rPr lang="ja-JP" sz="1800" kern="100" dirty="0">
                          <a:effectLst/>
                        </a:rPr>
                        <a:t>（</a:t>
                      </a:r>
                      <a:r>
                        <a:rPr lang="en-US" sz="1800" kern="100" dirty="0">
                          <a:effectLst/>
                        </a:rPr>
                        <a:t>23</a:t>
                      </a:r>
                      <a:r>
                        <a:rPr lang="ja-JP" sz="1800" kern="10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800" kern="100" dirty="0">
                          <a:effectLst/>
                        </a:rPr>
                        <a:t>5</a:t>
                      </a:r>
                      <a:r>
                        <a:rPr lang="ja-JP" sz="1800" kern="100" dirty="0">
                          <a:effectLst/>
                        </a:rPr>
                        <a:t>（</a:t>
                      </a:r>
                      <a:r>
                        <a:rPr lang="en-US" sz="1800" kern="100" dirty="0">
                          <a:effectLst/>
                        </a:rPr>
                        <a:t>5</a:t>
                      </a:r>
                      <a:r>
                        <a:rPr lang="ja-JP" sz="1800" kern="10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800" kern="100" dirty="0">
                          <a:effectLst/>
                        </a:rPr>
                        <a:t>1</a:t>
                      </a:r>
                      <a:r>
                        <a:rPr lang="ja-JP" sz="1800" kern="100" dirty="0">
                          <a:effectLst/>
                        </a:rPr>
                        <a:t>（</a:t>
                      </a:r>
                      <a:r>
                        <a:rPr lang="en-US" sz="1800" kern="100" dirty="0">
                          <a:effectLst/>
                        </a:rPr>
                        <a:t>1</a:t>
                      </a:r>
                      <a:r>
                        <a:rPr lang="ja-JP" sz="1800" kern="10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bl>
          </a:graphicData>
        </a:graphic>
      </p:graphicFrame>
      <p:sp>
        <p:nvSpPr>
          <p:cNvPr id="8" name="正方形/長方形 7"/>
          <p:cNvSpPr/>
          <p:nvPr/>
        </p:nvSpPr>
        <p:spPr>
          <a:xfrm>
            <a:off x="539552" y="3366887"/>
            <a:ext cx="2236510" cy="338554"/>
          </a:xfrm>
          <a:prstGeom prst="rect">
            <a:avLst/>
          </a:prstGeom>
        </p:spPr>
        <p:txBody>
          <a:bodyPr wrap="none">
            <a:spAutoFit/>
          </a:bodyPr>
          <a:lstStyle/>
          <a:p>
            <a:r>
              <a:rPr lang="ja-JP" altLang="ja-JP" sz="1600" kern="100" dirty="0">
                <a:ea typeface="ＭＳ ゴシック" panose="020B0609070205080204" pitchFamily="49" charset="-128"/>
                <a:cs typeface="Times New Roman" panose="02020603050405020304" pitchFamily="18" charset="0"/>
              </a:rPr>
              <a:t>３　研修全般について</a:t>
            </a:r>
            <a:endParaRPr lang="ja-JP" altLang="en-US" sz="1600" dirty="0"/>
          </a:p>
        </p:txBody>
      </p:sp>
      <p:graphicFrame>
        <p:nvGraphicFramePr>
          <p:cNvPr id="9" name="表 8"/>
          <p:cNvGraphicFramePr>
            <a:graphicFrameLocks noGrp="1"/>
          </p:cNvGraphicFramePr>
          <p:nvPr>
            <p:extLst>
              <p:ext uri="{D42A27DB-BD31-4B8C-83A1-F6EECF244321}">
                <p14:modId xmlns:p14="http://schemas.microsoft.com/office/powerpoint/2010/main" val="2383551654"/>
              </p:ext>
            </p:extLst>
          </p:nvPr>
        </p:nvGraphicFramePr>
        <p:xfrm>
          <a:off x="753700" y="3773268"/>
          <a:ext cx="7634723" cy="2122451"/>
        </p:xfrm>
        <a:graphic>
          <a:graphicData uri="http://schemas.openxmlformats.org/drawingml/2006/table">
            <a:tbl>
              <a:tblPr firstRow="1" firstCol="1" bandRow="1">
                <a:tableStyleId>{5C22544A-7EE6-4342-B048-85BDC9FD1C3A}</a:tableStyleId>
              </a:tblPr>
              <a:tblGrid>
                <a:gridCol w="937099"/>
                <a:gridCol w="669132"/>
                <a:gridCol w="669920"/>
                <a:gridCol w="669920"/>
                <a:gridCol w="669920"/>
                <a:gridCol w="669920"/>
                <a:gridCol w="669920"/>
                <a:gridCol w="669920"/>
                <a:gridCol w="669920"/>
                <a:gridCol w="669920"/>
                <a:gridCol w="669132"/>
              </a:tblGrid>
              <a:tr h="304294">
                <a:tc rowSpan="2">
                  <a:txBody>
                    <a:bodyPr/>
                    <a:lstStyle/>
                    <a:p>
                      <a:pPr algn="ctr">
                        <a:spcAft>
                          <a:spcPts val="0"/>
                        </a:spcAft>
                      </a:pPr>
                      <a:r>
                        <a:rPr lang="ja-JP" sz="1800" kern="0" dirty="0">
                          <a:effectLst/>
                        </a:rPr>
                        <a:t>　</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gridSpan="2">
                  <a:txBody>
                    <a:bodyPr/>
                    <a:lstStyle/>
                    <a:p>
                      <a:pPr algn="ctr">
                        <a:spcAft>
                          <a:spcPts val="0"/>
                        </a:spcAft>
                      </a:pPr>
                      <a:r>
                        <a:rPr lang="ja-JP" sz="1800" kern="0">
                          <a:effectLst/>
                        </a:rPr>
                        <a:t>時　期</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hMerge="1">
                  <a:txBody>
                    <a:bodyPr/>
                    <a:lstStyle/>
                    <a:p>
                      <a:endParaRPr kumimoji="1" lang="ja-JP" altLang="en-US"/>
                    </a:p>
                  </a:txBody>
                  <a:tcPr/>
                </a:tc>
                <a:tc gridSpan="2">
                  <a:txBody>
                    <a:bodyPr/>
                    <a:lstStyle/>
                    <a:p>
                      <a:pPr algn="ctr">
                        <a:spcAft>
                          <a:spcPts val="0"/>
                        </a:spcAft>
                      </a:pPr>
                      <a:r>
                        <a:rPr lang="ja-JP" sz="1800" kern="0">
                          <a:effectLst/>
                        </a:rPr>
                        <a:t>時　間</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hMerge="1">
                  <a:txBody>
                    <a:bodyPr/>
                    <a:lstStyle/>
                    <a:p>
                      <a:endParaRPr kumimoji="1" lang="ja-JP" altLang="en-US"/>
                    </a:p>
                  </a:txBody>
                  <a:tcPr/>
                </a:tc>
                <a:tc gridSpan="2">
                  <a:txBody>
                    <a:bodyPr/>
                    <a:lstStyle/>
                    <a:p>
                      <a:pPr algn="ctr">
                        <a:spcAft>
                          <a:spcPts val="0"/>
                        </a:spcAft>
                      </a:pPr>
                      <a:r>
                        <a:rPr lang="ja-JP" sz="1800" kern="0">
                          <a:effectLst/>
                        </a:rPr>
                        <a:t>内　容</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hMerge="1">
                  <a:txBody>
                    <a:bodyPr/>
                    <a:lstStyle/>
                    <a:p>
                      <a:endParaRPr kumimoji="1" lang="ja-JP" altLang="en-US"/>
                    </a:p>
                  </a:txBody>
                  <a:tcPr/>
                </a:tc>
                <a:tc gridSpan="2">
                  <a:txBody>
                    <a:bodyPr/>
                    <a:lstStyle/>
                    <a:p>
                      <a:pPr algn="ctr">
                        <a:spcAft>
                          <a:spcPts val="0"/>
                        </a:spcAft>
                      </a:pPr>
                      <a:r>
                        <a:rPr lang="ja-JP" sz="1800" kern="0">
                          <a:effectLst/>
                        </a:rPr>
                        <a:t>進　行</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hMerge="1">
                  <a:txBody>
                    <a:bodyPr/>
                    <a:lstStyle/>
                    <a:p>
                      <a:endParaRPr kumimoji="1" lang="ja-JP" altLang="en-US"/>
                    </a:p>
                  </a:txBody>
                  <a:tcPr/>
                </a:tc>
                <a:tc gridSpan="2">
                  <a:txBody>
                    <a:bodyPr/>
                    <a:lstStyle/>
                    <a:p>
                      <a:pPr algn="ctr">
                        <a:spcAft>
                          <a:spcPts val="0"/>
                        </a:spcAft>
                      </a:pPr>
                      <a:r>
                        <a:rPr lang="ja-JP" sz="1800" kern="0">
                          <a:effectLst/>
                        </a:rPr>
                        <a:t>会　場</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hMerge="1">
                  <a:txBody>
                    <a:bodyPr/>
                    <a:lstStyle/>
                    <a:p>
                      <a:endParaRPr kumimoji="1" lang="ja-JP" altLang="en-US"/>
                    </a:p>
                  </a:txBody>
                  <a:tcPr/>
                </a:tc>
              </a:tr>
              <a:tr h="548997">
                <a:tc vMerge="1">
                  <a:txBody>
                    <a:bodyPr/>
                    <a:lstStyle/>
                    <a:p>
                      <a:endParaRPr kumimoji="1" lang="ja-JP" altLang="en-US"/>
                    </a:p>
                  </a:txBody>
                  <a:tcPr/>
                </a:tc>
                <a:tc>
                  <a:txBody>
                    <a:bodyPr/>
                    <a:lstStyle/>
                    <a:p>
                      <a:pPr algn="ctr">
                        <a:spcAft>
                          <a:spcPts val="0"/>
                        </a:spcAft>
                      </a:pPr>
                      <a:r>
                        <a:rPr lang="ja-JP" sz="1100" kern="0" dirty="0">
                          <a:effectLst/>
                        </a:rPr>
                        <a:t>良かった</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ts val="1000"/>
                        </a:lnSpc>
                        <a:spcAft>
                          <a:spcPts val="0"/>
                        </a:spcAft>
                      </a:pPr>
                      <a:r>
                        <a:rPr lang="ja-JP" sz="1100" kern="0" dirty="0">
                          <a:effectLst/>
                        </a:rPr>
                        <a:t>工夫が</a:t>
                      </a:r>
                      <a:endParaRPr lang="ja-JP" sz="1100" kern="100" dirty="0">
                        <a:effectLst/>
                      </a:endParaRPr>
                    </a:p>
                    <a:p>
                      <a:pPr algn="ctr">
                        <a:lnSpc>
                          <a:spcPts val="1000"/>
                        </a:lnSpc>
                        <a:spcAft>
                          <a:spcPts val="0"/>
                        </a:spcAft>
                      </a:pPr>
                      <a:r>
                        <a:rPr lang="ja-JP" sz="1100" kern="0" dirty="0">
                          <a:effectLst/>
                        </a:rPr>
                        <a:t>必要</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ja-JP" sz="1100" kern="0" dirty="0">
                          <a:effectLst/>
                        </a:rPr>
                        <a:t>良かった</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ts val="1000"/>
                        </a:lnSpc>
                        <a:spcAft>
                          <a:spcPts val="0"/>
                        </a:spcAft>
                      </a:pPr>
                      <a:r>
                        <a:rPr lang="ja-JP" sz="1100" kern="0" dirty="0">
                          <a:effectLst/>
                        </a:rPr>
                        <a:t>工夫が</a:t>
                      </a:r>
                      <a:endParaRPr lang="ja-JP" sz="1100" kern="100" dirty="0">
                        <a:effectLst/>
                      </a:endParaRPr>
                    </a:p>
                    <a:p>
                      <a:pPr algn="ctr">
                        <a:lnSpc>
                          <a:spcPts val="1000"/>
                        </a:lnSpc>
                        <a:spcAft>
                          <a:spcPts val="0"/>
                        </a:spcAft>
                      </a:pPr>
                      <a:r>
                        <a:rPr lang="ja-JP" sz="1100" kern="0" dirty="0">
                          <a:effectLst/>
                        </a:rPr>
                        <a:t>必要</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ja-JP" sz="1100" kern="0" dirty="0">
                          <a:effectLst/>
                        </a:rPr>
                        <a:t>良かった</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ts val="1000"/>
                        </a:lnSpc>
                        <a:spcAft>
                          <a:spcPts val="0"/>
                        </a:spcAft>
                      </a:pPr>
                      <a:r>
                        <a:rPr lang="ja-JP" sz="1100" kern="0" dirty="0">
                          <a:effectLst/>
                        </a:rPr>
                        <a:t>工夫が</a:t>
                      </a:r>
                      <a:endParaRPr lang="ja-JP" sz="1100" kern="100" dirty="0">
                        <a:effectLst/>
                      </a:endParaRPr>
                    </a:p>
                    <a:p>
                      <a:pPr algn="ctr">
                        <a:lnSpc>
                          <a:spcPts val="1000"/>
                        </a:lnSpc>
                        <a:spcAft>
                          <a:spcPts val="0"/>
                        </a:spcAft>
                      </a:pPr>
                      <a:r>
                        <a:rPr lang="ja-JP" sz="1100" kern="0" dirty="0">
                          <a:effectLst/>
                        </a:rPr>
                        <a:t>必要</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ja-JP" sz="1100" kern="0" dirty="0">
                          <a:effectLst/>
                        </a:rPr>
                        <a:t>良かった</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ts val="1000"/>
                        </a:lnSpc>
                        <a:spcAft>
                          <a:spcPts val="0"/>
                        </a:spcAft>
                      </a:pPr>
                      <a:r>
                        <a:rPr lang="ja-JP" sz="1100" kern="0" dirty="0">
                          <a:effectLst/>
                        </a:rPr>
                        <a:t>工夫が</a:t>
                      </a:r>
                      <a:endParaRPr lang="ja-JP" sz="1100" kern="100" dirty="0">
                        <a:effectLst/>
                      </a:endParaRPr>
                    </a:p>
                    <a:p>
                      <a:pPr algn="ctr">
                        <a:lnSpc>
                          <a:spcPts val="1000"/>
                        </a:lnSpc>
                        <a:spcAft>
                          <a:spcPts val="0"/>
                        </a:spcAft>
                      </a:pPr>
                      <a:r>
                        <a:rPr lang="ja-JP" sz="1100" kern="0" dirty="0">
                          <a:effectLst/>
                        </a:rPr>
                        <a:t>必要</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ja-JP" sz="1100" kern="0" dirty="0">
                          <a:effectLst/>
                        </a:rPr>
                        <a:t>良かった</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lnSpc>
                          <a:spcPts val="1000"/>
                        </a:lnSpc>
                        <a:spcAft>
                          <a:spcPts val="0"/>
                        </a:spcAft>
                      </a:pPr>
                      <a:r>
                        <a:rPr lang="ja-JP" sz="1100" kern="0" dirty="0">
                          <a:effectLst/>
                        </a:rPr>
                        <a:t>工夫が</a:t>
                      </a:r>
                      <a:endParaRPr lang="ja-JP" sz="1100" kern="100" dirty="0">
                        <a:effectLst/>
                      </a:endParaRPr>
                    </a:p>
                    <a:p>
                      <a:pPr algn="ctr">
                        <a:lnSpc>
                          <a:spcPts val="1000"/>
                        </a:lnSpc>
                        <a:spcAft>
                          <a:spcPts val="0"/>
                        </a:spcAft>
                      </a:pPr>
                      <a:r>
                        <a:rPr lang="ja-JP" sz="1100" kern="0" dirty="0">
                          <a:effectLst/>
                        </a:rPr>
                        <a:t>必要</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599713">
                <a:tc>
                  <a:txBody>
                    <a:bodyPr/>
                    <a:lstStyle/>
                    <a:p>
                      <a:pPr algn="ctr">
                        <a:spcAft>
                          <a:spcPts val="0"/>
                        </a:spcAft>
                      </a:pPr>
                      <a:r>
                        <a:rPr lang="ja-JP" sz="1800" kern="0">
                          <a:effectLst/>
                        </a:rPr>
                        <a:t>人数</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50</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43</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74</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a:effectLst/>
                        </a:rPr>
                        <a:t>19</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74</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19</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a:effectLst/>
                        </a:rPr>
                        <a:t>83</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a:effectLst/>
                        </a:rPr>
                        <a:t>10</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72</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21</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r h="669447">
                <a:tc>
                  <a:txBody>
                    <a:bodyPr/>
                    <a:lstStyle/>
                    <a:p>
                      <a:pPr algn="ctr">
                        <a:spcAft>
                          <a:spcPts val="0"/>
                        </a:spcAft>
                      </a:pPr>
                      <a:r>
                        <a:rPr lang="ja-JP" sz="1800" kern="0">
                          <a:effectLst/>
                        </a:rPr>
                        <a:t>割合</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54</a:t>
                      </a:r>
                      <a:r>
                        <a:rPr lang="ja-JP" sz="1800" kern="0">
                          <a:effectLst/>
                        </a:rPr>
                        <a:t>％</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a:effectLst/>
                        </a:rPr>
                        <a:t>46</a:t>
                      </a:r>
                      <a:r>
                        <a:rPr lang="ja-JP" sz="1800" kern="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a:effectLst/>
                        </a:rPr>
                        <a:t>80</a:t>
                      </a:r>
                      <a:r>
                        <a:rPr lang="ja-JP" sz="1800" kern="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20</a:t>
                      </a:r>
                      <a:r>
                        <a:rPr lang="ja-JP" sz="1800" kern="0">
                          <a:effectLst/>
                        </a:rPr>
                        <a:t>％</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a:effectLst/>
                        </a:rPr>
                        <a:t>80</a:t>
                      </a:r>
                      <a:r>
                        <a:rPr lang="ja-JP" sz="1800" kern="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a:effectLst/>
                        </a:rPr>
                        <a:t>20</a:t>
                      </a:r>
                      <a:r>
                        <a:rPr lang="ja-JP" sz="1800" kern="0">
                          <a:effectLst/>
                        </a:rPr>
                        <a:t>％</a:t>
                      </a:r>
                      <a:endParaRPr lang="ja-JP" sz="1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a:effectLst/>
                        </a:rPr>
                        <a:t>89</a:t>
                      </a:r>
                      <a:r>
                        <a:rPr lang="ja-JP" sz="1800" kern="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a:effectLst/>
                        </a:rPr>
                        <a:t>11</a:t>
                      </a:r>
                      <a:r>
                        <a:rPr lang="ja-JP" sz="1800" kern="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smtClean="0">
                          <a:effectLst/>
                        </a:rPr>
                        <a:t>77</a:t>
                      </a:r>
                      <a:r>
                        <a:rPr lang="ja-JP" sz="1800" kern="0" dirty="0" smtClean="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800" kern="0" dirty="0">
                          <a:effectLst/>
                        </a:rPr>
                        <a:t>23</a:t>
                      </a:r>
                      <a:r>
                        <a:rPr lang="ja-JP" sz="1800" kern="0" dirty="0">
                          <a:effectLst/>
                        </a:rPr>
                        <a:t>％</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tc>
              </a:tr>
            </a:tbl>
          </a:graphicData>
        </a:graphic>
      </p:graphicFrame>
    </p:spTree>
    <p:extLst>
      <p:ext uri="{BB962C8B-B14F-4D97-AF65-F5344CB8AC3E}">
        <p14:creationId xmlns:p14="http://schemas.microsoft.com/office/powerpoint/2010/main" val="8315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正方形/長方形 5"/>
          <p:cNvSpPr/>
          <p:nvPr/>
        </p:nvSpPr>
        <p:spPr>
          <a:xfrm>
            <a:off x="0" y="530378"/>
            <a:ext cx="9144000" cy="954107"/>
          </a:xfrm>
          <a:prstGeom prst="rect">
            <a:avLst/>
          </a:prstGeom>
        </p:spPr>
        <p:txBody>
          <a:bodyPr wrap="square">
            <a:spAutoFit/>
          </a:bodyPr>
          <a:lstStyle/>
          <a:p>
            <a:pPr algn="ctr"/>
            <a:r>
              <a:rPr lang="ja-JP" altLang="en-US" sz="2800" b="1" dirty="0" smtClean="0">
                <a:latin typeface="ＭＳ Ｐ明朝" pitchFamily="18" charset="-128"/>
                <a:ea typeface="ＭＳ Ｐ明朝" pitchFamily="18" charset="-128"/>
                <a:cs typeface="Times New Roman" pitchFamily="18" charset="0"/>
              </a:rPr>
              <a:t>「多職種協働による在宅チーム医療を担う人材育成事業」</a:t>
            </a:r>
          </a:p>
          <a:p>
            <a:pPr algn="ctr"/>
            <a:r>
              <a:rPr lang="ja-JP" altLang="ja-JP" sz="2800" dirty="0"/>
              <a:t>飯伊圏域 市部・西部ブロック</a:t>
            </a:r>
            <a:r>
              <a:rPr lang="ja-JP" altLang="ja-JP" sz="2800" dirty="0" smtClean="0"/>
              <a:t>研修会</a:t>
            </a:r>
            <a:endParaRPr lang="ja-JP" altLang="en-US" sz="2800" dirty="0" smtClean="0"/>
          </a:p>
        </p:txBody>
      </p:sp>
      <p:sp>
        <p:nvSpPr>
          <p:cNvPr id="4" name="正方形/長方形 3"/>
          <p:cNvSpPr/>
          <p:nvPr/>
        </p:nvSpPr>
        <p:spPr>
          <a:xfrm>
            <a:off x="0" y="1857364"/>
            <a:ext cx="9144000" cy="523220"/>
          </a:xfrm>
          <a:prstGeom prst="rect">
            <a:avLst/>
          </a:prstGeom>
        </p:spPr>
        <p:txBody>
          <a:bodyPr wrap="square">
            <a:spAutoFit/>
          </a:bodyPr>
          <a:lstStyle/>
          <a:p>
            <a:pPr lvl="0" algn="ctr" fontAlgn="base">
              <a:spcBef>
                <a:spcPct val="0"/>
              </a:spcBef>
              <a:spcAft>
                <a:spcPct val="0"/>
              </a:spcAft>
            </a:pPr>
            <a:r>
              <a:rPr lang="ja-JP" altLang="en-US" sz="2800" b="1" dirty="0" smtClean="0"/>
              <a:t>第</a:t>
            </a:r>
            <a:r>
              <a:rPr lang="en-US" altLang="ja-JP" sz="2800" b="1" dirty="0"/>
              <a:t>Ⅱ</a:t>
            </a:r>
            <a:r>
              <a:rPr lang="ja-JP" altLang="en-US" sz="2800" b="1" dirty="0" smtClean="0"/>
              <a:t>部</a:t>
            </a:r>
            <a:r>
              <a:rPr lang="ja-JP" altLang="en-US" sz="2800" b="1" dirty="0"/>
              <a:t>　</a:t>
            </a:r>
            <a:r>
              <a:rPr lang="ja-JP" altLang="en-US" sz="2800" b="1" dirty="0" smtClean="0"/>
              <a:t>グループワーク</a:t>
            </a:r>
            <a:endParaRPr lang="ja-JP" altLang="en-US" sz="2800" dirty="0"/>
          </a:p>
        </p:txBody>
      </p:sp>
      <p:sp>
        <p:nvSpPr>
          <p:cNvPr id="2" name="テキスト ボックス 1"/>
          <p:cNvSpPr txBox="1"/>
          <p:nvPr/>
        </p:nvSpPr>
        <p:spPr>
          <a:xfrm>
            <a:off x="647564" y="2753463"/>
            <a:ext cx="7848872" cy="1200329"/>
          </a:xfrm>
          <a:prstGeom prst="rect">
            <a:avLst/>
          </a:prstGeom>
          <a:noFill/>
        </p:spPr>
        <p:txBody>
          <a:bodyPr wrap="square" rtlCol="0">
            <a:spAutoFit/>
          </a:bodyPr>
          <a:lstStyle/>
          <a:p>
            <a:r>
              <a:rPr lang="ja-JP" altLang="en-US" dirty="0" smtClean="0"/>
              <a:t>・　市部は、さらに日常生活圏域単位に振り分けて、現実的な連携づくり。</a:t>
            </a:r>
          </a:p>
          <a:p>
            <a:endParaRPr lang="ja-JP" altLang="en-US" dirty="0" smtClean="0"/>
          </a:p>
          <a:p>
            <a:r>
              <a:rPr lang="ja-JP" altLang="en-US" dirty="0" smtClean="0"/>
              <a:t>・　西部は、三村（阿智・平谷・根羽）の枠を越えた多職種の連携づくり。</a:t>
            </a:r>
          </a:p>
          <a:p>
            <a:endParaRPr lang="ja-JP" altLang="en-US" dirty="0" smtClean="0"/>
          </a:p>
        </p:txBody>
      </p:sp>
      <p:sp>
        <p:nvSpPr>
          <p:cNvPr id="9" name="テキスト ボックス 8"/>
          <p:cNvSpPr txBox="1"/>
          <p:nvPr/>
        </p:nvSpPr>
        <p:spPr>
          <a:xfrm>
            <a:off x="647564" y="4326671"/>
            <a:ext cx="7848872" cy="1200329"/>
          </a:xfrm>
          <a:prstGeom prst="rect">
            <a:avLst/>
          </a:prstGeom>
          <a:noFill/>
        </p:spPr>
        <p:txBody>
          <a:bodyPr wrap="square" rtlCol="0">
            <a:spAutoFit/>
          </a:bodyPr>
          <a:lstStyle/>
          <a:p>
            <a:r>
              <a:rPr lang="ja-JP" altLang="en-US" dirty="0" smtClean="0"/>
              <a:t>・</a:t>
            </a:r>
            <a:r>
              <a:rPr lang="ja-JP" altLang="en-US" dirty="0"/>
              <a:t>　司会進行は、地域包括支援センター　⇒　地域ケア会議の予行演習</a:t>
            </a:r>
            <a:r>
              <a:rPr lang="ja-JP" altLang="en-US" dirty="0" smtClean="0"/>
              <a:t>。</a:t>
            </a:r>
          </a:p>
          <a:p>
            <a:endParaRPr lang="ja-JP" altLang="en-US" dirty="0"/>
          </a:p>
          <a:p>
            <a:r>
              <a:rPr lang="ja-JP" altLang="en-US" dirty="0"/>
              <a:t>・　会場には、飲み物とクッキー。　　　　　⇒　打ち解けて笑顔の見える連携づくり。</a:t>
            </a:r>
          </a:p>
          <a:p>
            <a:endParaRPr lang="ja-JP" altLang="ja-JP" dirty="0"/>
          </a:p>
        </p:txBody>
      </p:sp>
    </p:spTree>
    <p:extLst>
      <p:ext uri="{BB962C8B-B14F-4D97-AF65-F5344CB8AC3E}">
        <p14:creationId xmlns:p14="http://schemas.microsoft.com/office/powerpoint/2010/main" val="1541146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585361503"/>
              </p:ext>
            </p:extLst>
          </p:nvPr>
        </p:nvGraphicFramePr>
        <p:xfrm>
          <a:off x="611552" y="846009"/>
          <a:ext cx="8064903" cy="5401077"/>
        </p:xfrm>
        <a:graphic>
          <a:graphicData uri="http://schemas.openxmlformats.org/drawingml/2006/table">
            <a:tbl>
              <a:tblPr firstRow="1" bandRow="1">
                <a:tableStyleId>{93296810-A885-4BE3-A3E7-6D5BEEA58F35}</a:tableStyleId>
              </a:tblPr>
              <a:tblGrid>
                <a:gridCol w="360048"/>
                <a:gridCol w="1106298"/>
                <a:gridCol w="733173"/>
                <a:gridCol w="733173"/>
                <a:gridCol w="733173"/>
                <a:gridCol w="733173"/>
                <a:gridCol w="733173"/>
                <a:gridCol w="733173"/>
                <a:gridCol w="733173"/>
                <a:gridCol w="733173"/>
                <a:gridCol w="733173"/>
              </a:tblGrid>
              <a:tr h="335038">
                <a:tc>
                  <a:txBody>
                    <a:bodyPr/>
                    <a:lstStyle/>
                    <a:p>
                      <a:pPr algn="l"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l"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医師</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歯科</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薬剤</a:t>
                      </a:r>
                    </a:p>
                  </a:txBody>
                  <a:tcPr marL="9525" marR="9525" marT="9525" marB="0" anchor="ctr"/>
                </a:tc>
                <a:tc>
                  <a:txBody>
                    <a:bodyPr/>
                    <a:lstStyle/>
                    <a:p>
                      <a:pPr algn="ctr" fontAlgn="ctr"/>
                      <a:r>
                        <a:rPr lang="ja-JP" altLang="en-US" sz="1100" b="0" i="0" u="none" strike="noStrike" dirty="0" smtClean="0">
                          <a:solidFill>
                            <a:srgbClr val="000000"/>
                          </a:solidFill>
                          <a:effectLst/>
                          <a:latin typeface="ＭＳ Ｐゴシック" panose="020B0600070205080204" pitchFamily="50" charset="-128"/>
                          <a:ea typeface="+mn-ea"/>
                        </a:rPr>
                        <a:t>地域包括</a:t>
                      </a:r>
                    </a:p>
                    <a:p>
                      <a:pPr algn="ctr" fontAlgn="ctr"/>
                      <a:r>
                        <a:rPr lang="ja-JP" altLang="en-US" sz="1100" b="0" i="0" u="none" strike="noStrike" dirty="0" smtClean="0">
                          <a:solidFill>
                            <a:srgbClr val="000000"/>
                          </a:solidFill>
                          <a:effectLst/>
                          <a:latin typeface="ＭＳ Ｐゴシック" panose="020B0600070205080204" pitchFamily="50" charset="-128"/>
                          <a:ea typeface="+mn-ea"/>
                        </a:rPr>
                        <a:t>又は行政</a:t>
                      </a:r>
                      <a:endParaRPr lang="ja-JP" altLang="en-US" sz="1100" b="0" i="0" u="none" strike="noStrike" dirty="0">
                        <a:solidFill>
                          <a:srgbClr val="000000"/>
                        </a:solidFill>
                        <a:effectLst/>
                        <a:latin typeface="ＭＳ Ｐゴシック" panose="020B0600070205080204" pitchFamily="50" charset="-128"/>
                        <a:ea typeface="+mn-ea"/>
                      </a:endParaRPr>
                    </a:p>
                  </a:txBody>
                  <a:tcPr marL="9525" marR="9525" marT="9525" marB="0" anchor="ctr"/>
                </a:tc>
                <a:tc>
                  <a:txBody>
                    <a:bodyPr/>
                    <a:lstStyle/>
                    <a:p>
                      <a:pPr algn="ctr" fontAlgn="ctr"/>
                      <a:r>
                        <a:rPr lang="ja-JP" altLang="en-US" sz="1100" b="0" i="0" u="none" strike="noStrike" dirty="0" smtClean="0">
                          <a:solidFill>
                            <a:srgbClr val="000000"/>
                          </a:solidFill>
                          <a:effectLst/>
                          <a:latin typeface="ＭＳ Ｐゴシック" panose="020B0600070205080204" pitchFamily="50" charset="-128"/>
                          <a:ea typeface="+mn-ea"/>
                        </a:rPr>
                        <a:t>居宅支援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smtClean="0">
                          <a:solidFill>
                            <a:srgbClr val="000000"/>
                          </a:solidFill>
                          <a:effectLst/>
                          <a:latin typeface="ＭＳ Ｐゴシック" panose="020B0600070205080204" pitchFamily="50" charset="-128"/>
                          <a:ea typeface="+mn-ea"/>
                        </a:rPr>
                        <a:t>入所施設</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訪問</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通所ほか</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合計</a:t>
                      </a: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Ａ１</a:t>
                      </a:r>
                    </a:p>
                  </a:txBody>
                  <a:tcPr marL="9525" marR="9525" marT="9525" marB="0" anchor="ctr"/>
                </a:tc>
                <a:tc rowSpan="2">
                  <a:txBody>
                    <a:bodyPr/>
                    <a:lstStyle/>
                    <a:p>
                      <a:pPr algn="l" fontAlgn="ctr"/>
                      <a:r>
                        <a:rPr lang="ja-JP" altLang="en-US" sz="1100" b="1" i="0" u="none" strike="noStrike" dirty="0">
                          <a:solidFill>
                            <a:srgbClr val="000000"/>
                          </a:solidFill>
                          <a:effectLst/>
                          <a:latin typeface="ＭＳ Ｐゴシック" panose="020B0600070205080204" pitchFamily="50" charset="-128"/>
                          <a:ea typeface="ＭＳ Ｐゴシック" panose="020B0600070205080204" pitchFamily="50" charset="-128"/>
                        </a:rPr>
                        <a:t>橋北・橋南・羽場・丸山・東野</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10</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Ａ２</a:t>
                      </a:r>
                    </a:p>
                  </a:txBody>
                  <a:tcPr marL="9525" marR="9525" marT="9525" marB="0" anchor="ctr"/>
                </a:tc>
                <a:tc vMerge="1">
                  <a:txBody>
                    <a:bodyPr/>
                    <a:lstStyle/>
                    <a:p>
                      <a:endParaRPr kumimoji="1" lang="ja-JP" altLang="en-US"/>
                    </a:p>
                  </a:txBody>
                  <a:tcP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Ｂ</a:t>
                      </a:r>
                    </a:p>
                  </a:txBody>
                  <a:tcPr marL="9525" marR="9525" marT="9525" marB="0" anchor="ctr"/>
                </a:tc>
                <a:tc>
                  <a:txBody>
                    <a:bodyPr/>
                    <a:lstStyle/>
                    <a:p>
                      <a:pPr algn="l" fontAlgn="ctr"/>
                      <a:r>
                        <a:rPr lang="ja-JP" altLang="en-US" sz="1100" b="1" i="0" u="none" strike="noStrike" dirty="0">
                          <a:solidFill>
                            <a:srgbClr val="000000"/>
                          </a:solidFill>
                          <a:effectLst/>
                          <a:latin typeface="ＭＳ Ｐゴシック" panose="020B0600070205080204" pitchFamily="50" charset="-128"/>
                          <a:ea typeface="ＭＳ Ｐゴシック" panose="020B0600070205080204" pitchFamily="50" charset="-128"/>
                        </a:rPr>
                        <a:t>座光寺・上郷</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11</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Ｃ１</a:t>
                      </a:r>
                    </a:p>
                  </a:txBody>
                  <a:tcPr marL="9525" marR="9525" marT="9525" marB="0" anchor="ctr"/>
                </a:tc>
                <a:tc rowSpan="2">
                  <a:txBody>
                    <a:bodyPr/>
                    <a:lstStyle/>
                    <a:p>
                      <a:pPr algn="l" fontAlgn="ctr"/>
                      <a:r>
                        <a:rPr lang="ja-JP" altLang="en-US" sz="1100" b="1" i="0" u="none" strike="noStrike" dirty="0">
                          <a:solidFill>
                            <a:srgbClr val="000000"/>
                          </a:solidFill>
                          <a:effectLst/>
                          <a:latin typeface="ＭＳ Ｐゴシック" panose="020B0600070205080204" pitchFamily="50" charset="-128"/>
                          <a:ea typeface="ＭＳ Ｐゴシック" panose="020B0600070205080204" pitchFamily="50" charset="-128"/>
                        </a:rPr>
                        <a:t>松尾・下久堅・上久堅</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9</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Ｃ２</a:t>
                      </a:r>
                    </a:p>
                  </a:txBody>
                  <a:tcPr marL="9525" marR="9525" marT="9525" marB="0" anchor="ctr"/>
                </a:tc>
                <a:tc vMerge="1">
                  <a:txBody>
                    <a:bodyPr/>
                    <a:lstStyle/>
                    <a:p>
                      <a:endParaRPr kumimoji="1" lang="ja-JP" altLang="en-US"/>
                    </a:p>
                  </a:txBody>
                  <a:tcP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9</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Ｄ1</a:t>
                      </a:r>
                    </a:p>
                  </a:txBody>
                  <a:tcPr marL="9525" marR="9525" marT="9525" marB="0" anchor="ctr"/>
                </a:tc>
                <a:tc rowSpan="3">
                  <a:txBody>
                    <a:bodyPr/>
                    <a:lstStyle/>
                    <a:p>
                      <a:pPr algn="l" fontAlgn="ctr"/>
                      <a:r>
                        <a:rPr lang="ja-JP" altLang="en-US" sz="1100" b="1" i="0" u="none" strike="noStrike" dirty="0">
                          <a:solidFill>
                            <a:srgbClr val="000000"/>
                          </a:solidFill>
                          <a:effectLst/>
                          <a:latin typeface="ＭＳ Ｐゴシック" panose="020B0600070205080204" pitchFamily="50" charset="-128"/>
                          <a:ea typeface="ＭＳ Ｐゴシック" panose="020B0600070205080204" pitchFamily="50" charset="-128"/>
                        </a:rPr>
                        <a:t>千代・龍江・竜丘・川路・三穂</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9</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Ｄ2</a:t>
                      </a:r>
                    </a:p>
                  </a:txBody>
                  <a:tcPr marL="9525" marR="9525" marT="9525" marB="0" anchor="ctr"/>
                </a:tc>
                <a:tc vMerge="1">
                  <a:txBody>
                    <a:bodyPr/>
                    <a:lstStyle/>
                    <a:p>
                      <a:endParaRPr kumimoji="1" lang="ja-JP" altLang="en-US"/>
                    </a:p>
                  </a:txBody>
                  <a:tcP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4</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10</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Ｄ3</a:t>
                      </a:r>
                    </a:p>
                  </a:txBody>
                  <a:tcPr marL="9525" marR="9525" marT="9525" marB="0" anchor="ctr"/>
                </a:tc>
                <a:tc vMerge="1">
                  <a:txBody>
                    <a:bodyPr/>
                    <a:lstStyle/>
                    <a:p>
                      <a:endParaRPr kumimoji="1" lang="ja-JP" altLang="en-US"/>
                    </a:p>
                  </a:txBody>
                  <a:tcP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9</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Ｅ１</a:t>
                      </a:r>
                    </a:p>
                  </a:txBody>
                  <a:tcPr marL="9525" marR="9525" marT="9525" marB="0" anchor="ctr"/>
                </a:tc>
                <a:tc rowSpan="2">
                  <a:txBody>
                    <a:bodyPr/>
                    <a:lstStyle/>
                    <a:p>
                      <a:pPr algn="l" fontAlgn="ctr"/>
                      <a:r>
                        <a:rPr lang="ja-JP" altLang="en-US" sz="1100" b="1" i="0" u="none" strike="noStrike" dirty="0">
                          <a:solidFill>
                            <a:srgbClr val="000000"/>
                          </a:solidFill>
                          <a:effectLst/>
                          <a:latin typeface="ＭＳ Ｐゴシック" panose="020B0600070205080204" pitchFamily="50" charset="-128"/>
                          <a:ea typeface="ＭＳ Ｐゴシック" panose="020B0600070205080204" pitchFamily="50" charset="-128"/>
                        </a:rPr>
                        <a:t>山本・伊賀良</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9</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Ｅ２</a:t>
                      </a:r>
                    </a:p>
                  </a:txBody>
                  <a:tcPr marL="9525" marR="9525" marT="9525" marB="0" anchor="ctr"/>
                </a:tc>
                <a:tc vMerge="1">
                  <a:txBody>
                    <a:bodyPr/>
                    <a:lstStyle/>
                    <a:p>
                      <a:endParaRPr kumimoji="1" lang="ja-JP" altLang="en-US"/>
                    </a:p>
                  </a:txBody>
                  <a:tcP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9</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Ｆ１</a:t>
                      </a:r>
                    </a:p>
                  </a:txBody>
                  <a:tcPr marL="9525" marR="9525" marT="9525" marB="0" anchor="ctr"/>
                </a:tc>
                <a:tc rowSpan="2">
                  <a:txBody>
                    <a:bodyPr/>
                    <a:lstStyle/>
                    <a:p>
                      <a:pPr algn="l" fontAlgn="ctr"/>
                      <a:r>
                        <a:rPr lang="ja-JP" altLang="en-US" sz="1100" b="1" i="0" u="none" strike="noStrike" dirty="0">
                          <a:solidFill>
                            <a:srgbClr val="000000"/>
                          </a:solidFill>
                          <a:effectLst/>
                          <a:latin typeface="ＭＳ Ｐゴシック" panose="020B0600070205080204" pitchFamily="50" charset="-128"/>
                          <a:ea typeface="ＭＳ Ｐゴシック" panose="020B0600070205080204" pitchFamily="50" charset="-128"/>
                        </a:rPr>
                        <a:t>鼎</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10</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Ｆ２</a:t>
                      </a:r>
                    </a:p>
                  </a:txBody>
                  <a:tcPr marL="9525" marR="9525" marT="9525" marB="0" anchor="ctr"/>
                </a:tc>
                <a:tc vMerge="1">
                  <a:txBody>
                    <a:bodyPr/>
                    <a:lstStyle/>
                    <a:p>
                      <a:endParaRPr kumimoji="1" lang="ja-JP" altLang="en-US"/>
                    </a:p>
                  </a:txBody>
                  <a:tcP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10</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Ｇ１</a:t>
                      </a:r>
                    </a:p>
                  </a:txBody>
                  <a:tcPr marL="9525" marR="9525" marT="9525" marB="0" anchor="ctr"/>
                </a:tc>
                <a:tc rowSpan="3">
                  <a:txBody>
                    <a:bodyPr/>
                    <a:lstStyle/>
                    <a:p>
                      <a:pPr algn="l" fontAlgn="ctr"/>
                      <a:r>
                        <a:rPr lang="ja-JP" altLang="en-US" sz="1100" b="1" i="0" u="none" strike="noStrike" dirty="0">
                          <a:solidFill>
                            <a:srgbClr val="000000"/>
                          </a:solidFill>
                          <a:effectLst/>
                          <a:latin typeface="ＭＳ Ｐゴシック" panose="020B0600070205080204" pitchFamily="50" charset="-128"/>
                          <a:ea typeface="ＭＳ Ｐゴシック" panose="020B0600070205080204" pitchFamily="50" charset="-128"/>
                        </a:rPr>
                        <a:t>阿智村・平谷村・根羽村</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4</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9</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Ｇ２</a:t>
                      </a:r>
                    </a:p>
                  </a:txBody>
                  <a:tcPr marL="9525" marR="9525" marT="9525" marB="0" anchor="ctr"/>
                </a:tc>
                <a:tc vMerge="1">
                  <a:txBody>
                    <a:bodyPr/>
                    <a:lstStyle/>
                    <a:p>
                      <a:endParaRPr kumimoji="1" lang="ja-JP" altLang="en-US"/>
                    </a:p>
                  </a:txBody>
                  <a:tcP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4</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9</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r>
                        <a:rPr 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Ｇ３</a:t>
                      </a:r>
                    </a:p>
                  </a:txBody>
                  <a:tcPr marL="9525" marR="9525" marT="9525" marB="0" anchor="ctr"/>
                </a:tc>
                <a:tc vMerge="1">
                  <a:txBody>
                    <a:bodyPr/>
                    <a:lstStyle/>
                    <a:p>
                      <a:endParaRPr kumimoji="1" lang="ja-JP" altLang="en-US"/>
                    </a:p>
                  </a:txBody>
                  <a:tcP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3</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1</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8</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16017">
                <a:tc>
                  <a:txBody>
                    <a:bodyPr/>
                    <a:lstStyle/>
                    <a:p>
                      <a:pPr algn="l" fontAlgn="ctr"/>
                      <a:endParaRPr 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その他</a:t>
                      </a:r>
                      <a:endParaRPr lang="ja-JP" altLang="en-US" sz="11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1200" b="1" i="0" u="none" strike="noStrike" dirty="0" smtClean="0">
                          <a:solidFill>
                            <a:srgbClr val="000000"/>
                          </a:solidFill>
                          <a:effectLst/>
                          <a:latin typeface="ＭＳ Ｐゴシック" panose="020B0600070205080204" pitchFamily="50" charset="-128"/>
                          <a:ea typeface="ＭＳ Ｐゴシック" panose="020B0600070205080204" pitchFamily="50" charset="-128"/>
                        </a:rPr>
                        <a:t>22</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
        <p:nvSpPr>
          <p:cNvPr id="2" name="テキスト ボックス 1"/>
          <p:cNvSpPr txBox="1"/>
          <p:nvPr/>
        </p:nvSpPr>
        <p:spPr>
          <a:xfrm>
            <a:off x="899592" y="476672"/>
            <a:ext cx="7488832" cy="369332"/>
          </a:xfrm>
          <a:prstGeom prst="rect">
            <a:avLst/>
          </a:prstGeom>
          <a:noFill/>
        </p:spPr>
        <p:txBody>
          <a:bodyPr wrap="square" rtlCol="0">
            <a:spAutoFit/>
          </a:bodyPr>
          <a:lstStyle/>
          <a:p>
            <a:pPr algn="ctr"/>
            <a:r>
              <a:rPr kumimoji="1" lang="ja-JP" altLang="en-US" dirty="0" smtClean="0"/>
              <a:t>参加者は</a:t>
            </a:r>
            <a:r>
              <a:rPr kumimoji="1" lang="en-US" altLang="ja-JP" dirty="0" smtClean="0"/>
              <a:t>165</a:t>
            </a:r>
            <a:r>
              <a:rPr kumimoji="1" lang="ja-JP" altLang="en-US" dirty="0" smtClean="0"/>
              <a:t>名　グループワークは生活圏域で割振り。</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Ａ１</a:t>
            </a:r>
            <a:r>
              <a:rPr lang="ja-JP" altLang="ja-JP" sz="2800" b="1" dirty="0" smtClean="0"/>
              <a:t>（</a:t>
            </a:r>
            <a:r>
              <a:rPr lang="ja-JP" altLang="ja-JP" sz="2800" b="1" dirty="0"/>
              <a:t>橋北・橋南・羽場・丸山・東野地区</a:t>
            </a:r>
            <a:r>
              <a:rPr lang="ja-JP" altLang="ja-JP" sz="2800" b="1" dirty="0" smtClean="0"/>
              <a:t>）</a:t>
            </a:r>
            <a:endParaRPr lang="ja-JP" altLang="ja-JP" sz="2800" dirty="0"/>
          </a:p>
        </p:txBody>
      </p:sp>
      <p:sp>
        <p:nvSpPr>
          <p:cNvPr id="2" name="テキスト ボックス 1"/>
          <p:cNvSpPr txBox="1"/>
          <p:nvPr/>
        </p:nvSpPr>
        <p:spPr>
          <a:xfrm>
            <a:off x="458970" y="1171033"/>
            <a:ext cx="5040560" cy="4832092"/>
          </a:xfrm>
          <a:prstGeom prst="rect">
            <a:avLst/>
          </a:prstGeom>
          <a:noFill/>
        </p:spPr>
        <p:txBody>
          <a:bodyPr wrap="square" rtlCol="0">
            <a:spAutoFit/>
          </a:bodyPr>
          <a:lstStyle/>
          <a:p>
            <a:r>
              <a:rPr lang="ja-JP" altLang="en-US" dirty="0" smtClean="0"/>
              <a:t>課題</a:t>
            </a:r>
            <a:r>
              <a:rPr lang="ja-JP" altLang="ja-JP" dirty="0" smtClean="0"/>
              <a:t>①</a:t>
            </a:r>
            <a:r>
              <a:rPr lang="ja-JP" altLang="en-US" dirty="0" smtClean="0"/>
              <a:t>　</a:t>
            </a:r>
            <a:r>
              <a:rPr lang="ja-JP" altLang="ja-JP" dirty="0" smtClean="0"/>
              <a:t>認知症</a:t>
            </a:r>
            <a:r>
              <a:rPr lang="ja-JP" altLang="ja-JP" dirty="0"/>
              <a:t>の理解</a:t>
            </a:r>
          </a:p>
          <a:p>
            <a:r>
              <a:rPr lang="ja-JP" altLang="en-US" sz="1400" dirty="0" smtClean="0"/>
              <a:t>　</a:t>
            </a:r>
            <a:r>
              <a:rPr lang="ja-JP" altLang="ja-JP" sz="1400" dirty="0" smtClean="0"/>
              <a:t>・</a:t>
            </a:r>
            <a:r>
              <a:rPr lang="ja-JP" altLang="ja-JP" sz="1400" dirty="0" smtClean="0">
                <a:solidFill>
                  <a:srgbClr val="FF0000"/>
                </a:solidFill>
              </a:rPr>
              <a:t>遠方</a:t>
            </a:r>
            <a:r>
              <a:rPr lang="ja-JP" altLang="en-US" sz="1400" dirty="0" smtClean="0">
                <a:solidFill>
                  <a:srgbClr val="FF0000"/>
                </a:solidFill>
              </a:rPr>
              <a:t>の</a:t>
            </a:r>
            <a:r>
              <a:rPr lang="ja-JP" altLang="ja-JP" sz="1400" dirty="0" smtClean="0">
                <a:solidFill>
                  <a:srgbClr val="FF0000"/>
                </a:solidFill>
              </a:rPr>
              <a:t>家族</a:t>
            </a:r>
            <a:r>
              <a:rPr lang="ja-JP" altLang="ja-JP" sz="1400" dirty="0"/>
              <a:t>もわかりにくい</a:t>
            </a:r>
            <a:r>
              <a:rPr lang="ja-JP" altLang="ja-JP" sz="1400" dirty="0" smtClean="0"/>
              <a:t>。</a:t>
            </a:r>
            <a:endParaRPr lang="ja-JP" altLang="en-US" sz="1400" dirty="0" smtClean="0"/>
          </a:p>
          <a:p>
            <a:r>
              <a:rPr lang="ja-JP" altLang="en-US" sz="1400" dirty="0"/>
              <a:t>　</a:t>
            </a:r>
            <a:r>
              <a:rPr lang="ja-JP" altLang="en-US" sz="1400" dirty="0" smtClean="0"/>
              <a:t>・</a:t>
            </a:r>
            <a:r>
              <a:rPr lang="ja-JP" altLang="ja-JP" sz="1400" dirty="0" smtClean="0"/>
              <a:t>地域</a:t>
            </a:r>
            <a:r>
              <a:rPr lang="ja-JP" altLang="ja-JP" sz="1400" dirty="0"/>
              <a:t>の中で困ってこないと把握できない。</a:t>
            </a:r>
          </a:p>
          <a:p>
            <a:r>
              <a:rPr lang="ja-JP" altLang="en-US" sz="1400" dirty="0" smtClean="0"/>
              <a:t>　</a:t>
            </a:r>
            <a:r>
              <a:rPr lang="ja-JP" altLang="ja-JP" sz="1400" dirty="0" smtClean="0"/>
              <a:t>・</a:t>
            </a:r>
            <a:r>
              <a:rPr lang="ja-JP" altLang="ja-JP" sz="1400" dirty="0"/>
              <a:t>地域住民の理解</a:t>
            </a:r>
          </a:p>
          <a:p>
            <a:r>
              <a:rPr lang="ja-JP" altLang="en-US" dirty="0"/>
              <a:t>課題</a:t>
            </a:r>
            <a:r>
              <a:rPr lang="ja-JP" altLang="ja-JP" dirty="0" smtClean="0"/>
              <a:t>②</a:t>
            </a:r>
            <a:r>
              <a:rPr lang="ja-JP" altLang="en-US" dirty="0" smtClean="0"/>
              <a:t>　</a:t>
            </a:r>
            <a:r>
              <a:rPr lang="ja-JP" altLang="ja-JP" dirty="0" smtClean="0"/>
              <a:t>介護</a:t>
            </a:r>
            <a:r>
              <a:rPr lang="ja-JP" altLang="ja-JP" dirty="0"/>
              <a:t>保険在宅サービス</a:t>
            </a:r>
          </a:p>
          <a:p>
            <a:r>
              <a:rPr lang="ja-JP" altLang="en-US" sz="1400" dirty="0" smtClean="0"/>
              <a:t>　</a:t>
            </a:r>
            <a:r>
              <a:rPr lang="ja-JP" altLang="ja-JP" sz="1400" dirty="0" smtClean="0"/>
              <a:t>・</a:t>
            </a:r>
            <a:r>
              <a:rPr lang="ja-JP" altLang="ja-JP" sz="1400" dirty="0"/>
              <a:t>医療依存度の高い人のサービス</a:t>
            </a:r>
          </a:p>
          <a:p>
            <a:r>
              <a:rPr lang="ja-JP" altLang="en-US" sz="1400" dirty="0" smtClean="0"/>
              <a:t>　</a:t>
            </a:r>
            <a:r>
              <a:rPr lang="ja-JP" altLang="ja-JP" sz="1400" dirty="0" smtClean="0"/>
              <a:t>・</a:t>
            </a:r>
            <a:r>
              <a:rPr lang="ja-JP" altLang="ja-JP" sz="1400" dirty="0">
                <a:solidFill>
                  <a:srgbClr val="0000FF"/>
                </a:solidFill>
              </a:rPr>
              <a:t>家事援助が同居家族がいると入れない。</a:t>
            </a:r>
          </a:p>
          <a:p>
            <a:r>
              <a:rPr lang="ja-JP" altLang="en-US" dirty="0" smtClean="0"/>
              <a:t>課題</a:t>
            </a:r>
            <a:r>
              <a:rPr lang="ja-JP" altLang="ja-JP" dirty="0" smtClean="0"/>
              <a:t>③</a:t>
            </a:r>
            <a:r>
              <a:rPr lang="ja-JP" altLang="en-US" dirty="0" smtClean="0"/>
              <a:t>　</a:t>
            </a:r>
            <a:r>
              <a:rPr lang="ja-JP" altLang="ja-JP" dirty="0" smtClean="0"/>
              <a:t>独居老々</a:t>
            </a:r>
            <a:r>
              <a:rPr lang="ja-JP" altLang="ja-JP" dirty="0"/>
              <a:t>介護</a:t>
            </a:r>
          </a:p>
          <a:p>
            <a:r>
              <a:rPr lang="ja-JP" altLang="en-US" sz="1400" dirty="0"/>
              <a:t>　</a:t>
            </a:r>
            <a:r>
              <a:rPr lang="ja-JP" altLang="ja-JP" sz="1400" dirty="0"/>
              <a:t>・ゴミ出し、買い物、交通手段がない</a:t>
            </a:r>
          </a:p>
          <a:p>
            <a:r>
              <a:rPr lang="ja-JP" altLang="en-US" dirty="0" smtClean="0"/>
              <a:t>課題</a:t>
            </a:r>
            <a:r>
              <a:rPr lang="ja-JP" altLang="ja-JP" dirty="0" smtClean="0"/>
              <a:t>④</a:t>
            </a:r>
            <a:r>
              <a:rPr lang="ja-JP" altLang="en-US" dirty="0" smtClean="0"/>
              <a:t>　</a:t>
            </a:r>
            <a:r>
              <a:rPr lang="ja-JP" altLang="ja-JP" dirty="0" smtClean="0"/>
              <a:t>家族</a:t>
            </a:r>
            <a:r>
              <a:rPr lang="ja-JP" altLang="ja-JP" dirty="0"/>
              <a:t>との関係</a:t>
            </a:r>
          </a:p>
          <a:p>
            <a:r>
              <a:rPr lang="ja-JP" altLang="en-US" sz="1400" dirty="0"/>
              <a:t>　</a:t>
            </a:r>
            <a:r>
              <a:rPr lang="ja-JP" altLang="ja-JP" sz="1400" dirty="0"/>
              <a:t>・</a:t>
            </a:r>
            <a:r>
              <a:rPr lang="ja-JP" altLang="ja-JP" sz="1400" dirty="0">
                <a:solidFill>
                  <a:srgbClr val="FF0000"/>
                </a:solidFill>
              </a:rPr>
              <a:t>遠方にいる子供</a:t>
            </a:r>
          </a:p>
          <a:p>
            <a:r>
              <a:rPr lang="ja-JP" altLang="en-US" sz="1400" dirty="0"/>
              <a:t>　</a:t>
            </a:r>
            <a:r>
              <a:rPr lang="ja-JP" altLang="ja-JP" sz="1400" dirty="0"/>
              <a:t>・</a:t>
            </a:r>
            <a:r>
              <a:rPr lang="ja-JP" altLang="ja-JP" sz="1400" dirty="0">
                <a:solidFill>
                  <a:srgbClr val="0000FF"/>
                </a:solidFill>
              </a:rPr>
              <a:t>同居している家族の理解協力</a:t>
            </a:r>
          </a:p>
          <a:p>
            <a:r>
              <a:rPr lang="ja-JP" altLang="en-US" dirty="0" smtClean="0"/>
              <a:t>課題</a:t>
            </a:r>
            <a:r>
              <a:rPr lang="ja-JP" altLang="ja-JP" dirty="0" smtClean="0"/>
              <a:t>⑤</a:t>
            </a:r>
            <a:r>
              <a:rPr lang="ja-JP" altLang="en-US" dirty="0" smtClean="0"/>
              <a:t>　</a:t>
            </a:r>
            <a:r>
              <a:rPr lang="ja-JP" altLang="ja-JP" dirty="0" smtClean="0"/>
              <a:t>地域</a:t>
            </a:r>
            <a:r>
              <a:rPr lang="ja-JP" altLang="ja-JP" dirty="0"/>
              <a:t>サービス</a:t>
            </a:r>
          </a:p>
          <a:p>
            <a:r>
              <a:rPr lang="ja-JP" altLang="en-US" sz="1400" dirty="0"/>
              <a:t>　</a:t>
            </a:r>
            <a:r>
              <a:rPr lang="ja-JP" altLang="ja-JP" sz="1400" dirty="0"/>
              <a:t>・</a:t>
            </a:r>
            <a:r>
              <a:rPr lang="en-US" altLang="ja-JP" sz="1400" dirty="0"/>
              <a:t>24</a:t>
            </a:r>
            <a:r>
              <a:rPr lang="ja-JP" altLang="ja-JP" sz="1400" dirty="0"/>
              <a:t>時間ヘルパーが少ない</a:t>
            </a:r>
          </a:p>
          <a:p>
            <a:r>
              <a:rPr lang="ja-JP" altLang="en-US" sz="1400" dirty="0"/>
              <a:t>　</a:t>
            </a:r>
            <a:r>
              <a:rPr lang="ja-JP" altLang="ja-JP" sz="1400" dirty="0"/>
              <a:t>・</a:t>
            </a:r>
            <a:r>
              <a:rPr lang="ja-JP" altLang="ja-JP" sz="1400" dirty="0">
                <a:solidFill>
                  <a:srgbClr val="FF0000"/>
                </a:solidFill>
              </a:rPr>
              <a:t>ヘルパーのできる内容に限りがある一人暮らしには困る。</a:t>
            </a:r>
          </a:p>
          <a:p>
            <a:r>
              <a:rPr lang="ja-JP" altLang="en-US" dirty="0" smtClean="0"/>
              <a:t>課題</a:t>
            </a:r>
            <a:r>
              <a:rPr lang="ja-JP" altLang="ja-JP" dirty="0" smtClean="0"/>
              <a:t>⑥</a:t>
            </a:r>
            <a:r>
              <a:rPr lang="ja-JP" altLang="en-US" dirty="0" smtClean="0"/>
              <a:t>　</a:t>
            </a:r>
            <a:r>
              <a:rPr lang="ja-JP" altLang="ja-JP" dirty="0" smtClean="0"/>
              <a:t>連携</a:t>
            </a:r>
            <a:endParaRPr lang="ja-JP" altLang="ja-JP" dirty="0"/>
          </a:p>
          <a:p>
            <a:r>
              <a:rPr lang="ja-JP" altLang="en-US" sz="1400" dirty="0"/>
              <a:t>　</a:t>
            </a:r>
            <a:r>
              <a:rPr lang="ja-JP" altLang="ja-JP" sz="1400" dirty="0"/>
              <a:t>・介護保険をどのくらい利用しているか、医師は知らない。</a:t>
            </a:r>
          </a:p>
          <a:p>
            <a:r>
              <a:rPr lang="ja-JP" altLang="en-US" sz="1400" dirty="0"/>
              <a:t>　</a:t>
            </a:r>
            <a:r>
              <a:rPr lang="ja-JP" altLang="ja-JP" sz="1400" dirty="0"/>
              <a:t>・往診医師の情報、ケア会議の参加</a:t>
            </a:r>
          </a:p>
          <a:p>
            <a:r>
              <a:rPr lang="ja-JP" altLang="en-US" dirty="0" smtClean="0"/>
              <a:t>課題</a:t>
            </a:r>
            <a:r>
              <a:rPr lang="ja-JP" altLang="ja-JP" dirty="0" smtClean="0"/>
              <a:t>⑦</a:t>
            </a:r>
            <a:r>
              <a:rPr lang="ja-JP" altLang="en-US" dirty="0" smtClean="0"/>
              <a:t>　</a:t>
            </a:r>
            <a:r>
              <a:rPr lang="ja-JP" altLang="ja-JP" dirty="0" smtClean="0"/>
              <a:t>経済</a:t>
            </a:r>
            <a:r>
              <a:rPr lang="ja-JP" altLang="ja-JP" dirty="0"/>
              <a:t>負担</a:t>
            </a:r>
          </a:p>
          <a:p>
            <a:r>
              <a:rPr lang="ja-JP" altLang="en-US" sz="1400" dirty="0"/>
              <a:t>　</a:t>
            </a:r>
            <a:r>
              <a:rPr lang="ja-JP" altLang="ja-JP" sz="1400" dirty="0"/>
              <a:t>・年金を家族が使ってしまう。必要なサービスが入れられない</a:t>
            </a:r>
            <a:r>
              <a:rPr lang="ja-JP" altLang="ja-JP" sz="1400" dirty="0" smtClean="0"/>
              <a:t>。</a:t>
            </a:r>
            <a:endParaRPr lang="ja-JP" altLang="ja-JP" sz="1400" dirty="0"/>
          </a:p>
        </p:txBody>
      </p:sp>
      <p:sp>
        <p:nvSpPr>
          <p:cNvPr id="7" name="テキスト ボックス 6"/>
          <p:cNvSpPr txBox="1"/>
          <p:nvPr/>
        </p:nvSpPr>
        <p:spPr>
          <a:xfrm>
            <a:off x="5499530" y="2669784"/>
            <a:ext cx="2497924" cy="2585323"/>
          </a:xfrm>
          <a:prstGeom prst="rect">
            <a:avLst/>
          </a:prstGeom>
          <a:noFill/>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altLang="ja-JP" dirty="0"/>
              <a:t> </a:t>
            </a:r>
            <a:r>
              <a:rPr lang="ja-JP" altLang="ja-JP" dirty="0" smtClean="0"/>
              <a:t>独居</a:t>
            </a:r>
            <a:r>
              <a:rPr lang="ja-JP" altLang="ja-JP" dirty="0"/>
              <a:t>、老々介護、認知症、家族を取り巻く問題が大きい</a:t>
            </a:r>
            <a:r>
              <a:rPr lang="ja-JP" altLang="ja-JP" dirty="0" smtClean="0"/>
              <a:t>。</a:t>
            </a:r>
            <a:endParaRPr lang="ja-JP" altLang="en-US" dirty="0" smtClean="0"/>
          </a:p>
          <a:p>
            <a:endParaRPr lang="ja-JP" altLang="ja-JP" dirty="0"/>
          </a:p>
          <a:p>
            <a:r>
              <a:rPr lang="ja-JP" altLang="ja-JP" dirty="0"/>
              <a:t>解決するには経済問題、在宅サービス、連携も含めた内容を検討していく必要がある</a:t>
            </a:r>
            <a:r>
              <a:rPr lang="ja-JP" altLang="ja-JP" dirty="0" smtClean="0"/>
              <a:t>。</a:t>
            </a:r>
            <a:endParaRPr lang="ja-JP" altLang="en-US" dirty="0" smtClean="0"/>
          </a:p>
          <a:p>
            <a:endParaRPr lang="ja-JP" altLang="ja-JP" dirty="0"/>
          </a:p>
        </p:txBody>
      </p:sp>
      <p:sp>
        <p:nvSpPr>
          <p:cNvPr id="3" name="右矢印 2"/>
          <p:cNvSpPr/>
          <p:nvPr/>
        </p:nvSpPr>
        <p:spPr>
          <a:xfrm>
            <a:off x="4370919" y="2794991"/>
            <a:ext cx="576064"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370919" y="1259841"/>
            <a:ext cx="4176464" cy="1231106"/>
          </a:xfrm>
          <a:prstGeom prst="rect">
            <a:avLst/>
          </a:prstGeom>
          <a:noFill/>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lgn="ctr"/>
            <a:r>
              <a:rPr lang="ja-JP" altLang="ja-JP" sz="2800" dirty="0"/>
              <a:t> 「在宅介護を</a:t>
            </a:r>
            <a:r>
              <a:rPr lang="ja-JP" altLang="ja-JP" sz="2800" dirty="0" smtClean="0"/>
              <a:t>やりやすく</a:t>
            </a:r>
            <a:endParaRPr lang="ja-JP" altLang="en-US" sz="2800" dirty="0" smtClean="0"/>
          </a:p>
          <a:p>
            <a:pPr algn="ctr"/>
            <a:r>
              <a:rPr lang="ja-JP" altLang="ja-JP" sz="2800" dirty="0" smtClean="0"/>
              <a:t>する</a:t>
            </a:r>
            <a:r>
              <a:rPr lang="ja-JP" altLang="ja-JP" sz="2800" dirty="0"/>
              <a:t>ためには」</a:t>
            </a:r>
          </a:p>
          <a:p>
            <a:endParaRPr kumimoji="1" lang="ja-JP" altLang="en-US" dirty="0"/>
          </a:p>
        </p:txBody>
      </p:sp>
    </p:spTree>
    <p:extLst>
      <p:ext uri="{BB962C8B-B14F-4D97-AF65-F5344CB8AC3E}">
        <p14:creationId xmlns:p14="http://schemas.microsoft.com/office/powerpoint/2010/main" val="12116010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Ａ２</a:t>
            </a:r>
            <a:r>
              <a:rPr lang="ja-JP" altLang="ja-JP" sz="2800" b="1" dirty="0"/>
              <a:t>（橋北・橋南・羽場・丸山・東野地区）</a:t>
            </a:r>
            <a:endParaRPr lang="ja-JP" altLang="ja-JP" sz="2800" dirty="0"/>
          </a:p>
        </p:txBody>
      </p:sp>
      <p:sp>
        <p:nvSpPr>
          <p:cNvPr id="2" name="テキスト ボックス 1"/>
          <p:cNvSpPr txBox="1"/>
          <p:nvPr/>
        </p:nvSpPr>
        <p:spPr>
          <a:xfrm>
            <a:off x="458969" y="1171033"/>
            <a:ext cx="8145479" cy="2308324"/>
          </a:xfrm>
          <a:prstGeom prst="rect">
            <a:avLst/>
          </a:prstGeom>
          <a:noFill/>
        </p:spPr>
        <p:txBody>
          <a:bodyPr wrap="square" rtlCol="0">
            <a:spAutoFit/>
          </a:bodyPr>
          <a:lstStyle/>
          <a:p>
            <a:r>
              <a:rPr lang="ja-JP" altLang="en-US" dirty="0" smtClean="0"/>
              <a:t>課題</a:t>
            </a:r>
            <a:r>
              <a:rPr lang="ja-JP" altLang="ja-JP" dirty="0" smtClean="0"/>
              <a:t>①</a:t>
            </a:r>
            <a:r>
              <a:rPr lang="ja-JP" altLang="en-US" dirty="0" smtClean="0"/>
              <a:t>　</a:t>
            </a:r>
            <a:r>
              <a:rPr lang="ja-JP" altLang="ja-JP" dirty="0"/>
              <a:t>丘の上は</a:t>
            </a:r>
            <a:r>
              <a:rPr lang="ja-JP" altLang="ja-JP" dirty="0">
                <a:solidFill>
                  <a:srgbClr val="FF0000"/>
                </a:solidFill>
              </a:rPr>
              <a:t>資源（病院、薬局、施設等）は豊富にある中で空洞化</a:t>
            </a:r>
            <a:r>
              <a:rPr lang="ja-JP" altLang="ja-JP" dirty="0"/>
              <a:t>している</a:t>
            </a:r>
            <a:r>
              <a:rPr lang="ja-JP" altLang="ja-JP" dirty="0" smtClean="0"/>
              <a:t>。</a:t>
            </a:r>
            <a:endParaRPr lang="ja-JP" altLang="en-US" dirty="0" smtClean="0"/>
          </a:p>
          <a:p>
            <a:r>
              <a:rPr lang="ja-JP" altLang="en-US" dirty="0" smtClean="0"/>
              <a:t>課題②　</a:t>
            </a:r>
            <a:r>
              <a:rPr lang="ja-JP" altLang="ja-JP" dirty="0"/>
              <a:t>病院などへ来てくれれば発見できるが、来なければ</a:t>
            </a:r>
            <a:r>
              <a:rPr lang="ja-JP" altLang="ja-JP" dirty="0">
                <a:solidFill>
                  <a:srgbClr val="FF0000"/>
                </a:solidFill>
              </a:rPr>
              <a:t>行政にも目が行き届かない</a:t>
            </a:r>
            <a:r>
              <a:rPr lang="ja-JP" altLang="ja-JP" dirty="0" smtClean="0">
                <a:solidFill>
                  <a:srgbClr val="FF0000"/>
                </a:solidFill>
              </a:rPr>
              <a:t>。</a:t>
            </a:r>
            <a:endParaRPr lang="ja-JP" altLang="en-US" dirty="0" smtClean="0">
              <a:solidFill>
                <a:srgbClr val="FF0000"/>
              </a:solidFill>
            </a:endParaRPr>
          </a:p>
          <a:p>
            <a:r>
              <a:rPr lang="ja-JP" altLang="en-US" dirty="0" smtClean="0"/>
              <a:t>　</a:t>
            </a:r>
            <a:r>
              <a:rPr lang="ja-JP" altLang="ja-JP" dirty="0" smtClean="0"/>
              <a:t>現</a:t>
            </a:r>
            <a:r>
              <a:rPr lang="ja-JP" altLang="ja-JP" dirty="0"/>
              <a:t>：　介護保険　契約、サービスで成り立っている</a:t>
            </a:r>
            <a:r>
              <a:rPr lang="ja-JP" altLang="ja-JP" dirty="0" smtClean="0"/>
              <a:t>。</a:t>
            </a:r>
            <a:endParaRPr lang="ja-JP" altLang="en-US" dirty="0" smtClean="0"/>
          </a:p>
          <a:p>
            <a:r>
              <a:rPr lang="ja-JP" altLang="en-US" dirty="0" smtClean="0"/>
              <a:t>　</a:t>
            </a:r>
            <a:r>
              <a:rPr lang="ja-JP" altLang="ja-JP" dirty="0" smtClean="0"/>
              <a:t>旧</a:t>
            </a:r>
            <a:r>
              <a:rPr lang="ja-JP" altLang="ja-JP" dirty="0"/>
              <a:t>：　行政から、困って人へ声をかけていた。（なくなってきている</a:t>
            </a:r>
            <a:r>
              <a:rPr lang="ja-JP" altLang="ja-JP" dirty="0" smtClean="0"/>
              <a:t>）</a:t>
            </a:r>
            <a:endParaRPr lang="ja-JP" altLang="en-US" dirty="0" smtClean="0"/>
          </a:p>
          <a:p>
            <a:r>
              <a:rPr lang="ja-JP" altLang="en-US" dirty="0" smtClean="0"/>
              <a:t>　</a:t>
            </a:r>
            <a:r>
              <a:rPr lang="ja-JP" altLang="ja-JP" dirty="0" smtClean="0"/>
              <a:t>・</a:t>
            </a:r>
            <a:r>
              <a:rPr lang="ja-JP" altLang="ja-JP" dirty="0"/>
              <a:t>医療につながって</a:t>
            </a:r>
            <a:r>
              <a:rPr lang="ja-JP" altLang="ja-JP" dirty="0" smtClean="0"/>
              <a:t>ない</a:t>
            </a:r>
            <a:r>
              <a:rPr lang="ja-JP" altLang="en-US" dirty="0" smtClean="0"/>
              <a:t>ケース</a:t>
            </a:r>
            <a:r>
              <a:rPr lang="ja-JP" altLang="ja-JP" dirty="0" smtClean="0"/>
              <a:t>。</a:t>
            </a:r>
            <a:endParaRPr lang="ja-JP" altLang="ja-JP" dirty="0"/>
          </a:p>
          <a:p>
            <a:r>
              <a:rPr lang="ja-JP" altLang="en-US" dirty="0" smtClean="0"/>
              <a:t>　</a:t>
            </a:r>
            <a:r>
              <a:rPr lang="ja-JP" altLang="ja-JP" dirty="0" smtClean="0"/>
              <a:t>・</a:t>
            </a:r>
            <a:r>
              <a:rPr lang="ja-JP" altLang="ja-JP" dirty="0"/>
              <a:t>独居、同居の家族がいても歯がボロボロ。病院へ</a:t>
            </a:r>
            <a:r>
              <a:rPr lang="ja-JP" altLang="ja-JP" dirty="0" smtClean="0"/>
              <a:t>行かない</a:t>
            </a:r>
            <a:r>
              <a:rPr lang="ja-JP" altLang="en-US" dirty="0" smtClean="0"/>
              <a:t>ケース</a:t>
            </a:r>
            <a:r>
              <a:rPr lang="ja-JP" altLang="ja-JP" dirty="0" smtClean="0"/>
              <a:t>。</a:t>
            </a:r>
            <a:endParaRPr lang="ja-JP" altLang="ja-JP" dirty="0"/>
          </a:p>
          <a:p>
            <a:r>
              <a:rPr lang="ja-JP" altLang="en-US" dirty="0" smtClean="0"/>
              <a:t>　</a:t>
            </a:r>
            <a:r>
              <a:rPr lang="ja-JP" altLang="ja-JP" dirty="0" smtClean="0"/>
              <a:t>・</a:t>
            </a:r>
            <a:r>
              <a:rPr lang="ja-JP" altLang="ja-JP" dirty="0"/>
              <a:t>動けなくなっているのに放っとかれて</a:t>
            </a:r>
            <a:r>
              <a:rPr lang="ja-JP" altLang="ja-JP" dirty="0" smtClean="0"/>
              <a:t>いる</a:t>
            </a:r>
            <a:r>
              <a:rPr lang="ja-JP" altLang="en-US" dirty="0" smtClean="0"/>
              <a:t>ケース</a:t>
            </a:r>
            <a:r>
              <a:rPr lang="ja-JP" altLang="ja-JP" dirty="0" smtClean="0"/>
              <a:t>。</a:t>
            </a:r>
            <a:endParaRPr lang="ja-JP" altLang="ja-JP" dirty="0"/>
          </a:p>
        </p:txBody>
      </p:sp>
      <p:sp>
        <p:nvSpPr>
          <p:cNvPr id="7" name="テキスト ボックス 6"/>
          <p:cNvSpPr txBox="1"/>
          <p:nvPr/>
        </p:nvSpPr>
        <p:spPr>
          <a:xfrm>
            <a:off x="3383868" y="4797152"/>
            <a:ext cx="2376264" cy="1200329"/>
          </a:xfrm>
          <a:prstGeom prst="rect">
            <a:avLst/>
          </a:prstGeom>
          <a:noFill/>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ja-JP" altLang="ja-JP" dirty="0" smtClean="0"/>
              <a:t>インフォーマル</a:t>
            </a:r>
            <a:endParaRPr lang="ja-JP" altLang="ja-JP" dirty="0"/>
          </a:p>
          <a:p>
            <a:r>
              <a:rPr lang="ja-JP" altLang="en-US" dirty="0"/>
              <a:t>　</a:t>
            </a:r>
            <a:r>
              <a:rPr lang="ja-JP" altLang="ja-JP" dirty="0"/>
              <a:t>・地域との連携</a:t>
            </a:r>
          </a:p>
          <a:p>
            <a:r>
              <a:rPr lang="ja-JP" altLang="en-US" dirty="0"/>
              <a:t>　</a:t>
            </a:r>
            <a:r>
              <a:rPr lang="ja-JP" altLang="ja-JP" dirty="0"/>
              <a:t>・地域との意思疎通</a:t>
            </a:r>
          </a:p>
          <a:p>
            <a:r>
              <a:rPr lang="en-US" altLang="ja-JP" dirty="0"/>
              <a:t> </a:t>
            </a:r>
            <a:r>
              <a:rPr lang="ja-JP" altLang="en-US" dirty="0" smtClean="0"/>
              <a:t>システムづくり</a:t>
            </a:r>
            <a:endParaRPr lang="ja-JP" altLang="ja-JP" dirty="0"/>
          </a:p>
        </p:txBody>
      </p:sp>
      <p:sp>
        <p:nvSpPr>
          <p:cNvPr id="3" name="右矢印 2"/>
          <p:cNvSpPr/>
          <p:nvPr/>
        </p:nvSpPr>
        <p:spPr>
          <a:xfrm rot="5400000">
            <a:off x="4247964" y="3681028"/>
            <a:ext cx="576064"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530490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fontAlgn="base">
              <a:spcAft>
                <a:spcPct val="0"/>
              </a:spcAft>
            </a:pPr>
            <a:r>
              <a:rPr lang="ja-JP" altLang="en-US" sz="2800" dirty="0" smtClean="0"/>
              <a:t>Ｂ</a:t>
            </a:r>
            <a:r>
              <a:rPr lang="ja-JP" altLang="ja-JP" sz="2800" b="1" dirty="0"/>
              <a:t>（座光寺・上郷地区）</a:t>
            </a:r>
            <a:endParaRPr lang="ja-JP" altLang="ja-JP" sz="2800" dirty="0"/>
          </a:p>
        </p:txBody>
      </p:sp>
      <p:sp>
        <p:nvSpPr>
          <p:cNvPr id="3" name="テキスト プレースホルダー 2"/>
          <p:cNvSpPr>
            <a:spLocks noGrp="1"/>
          </p:cNvSpPr>
          <p:nvPr>
            <p:ph type="body" idx="1"/>
          </p:nvPr>
        </p:nvSpPr>
        <p:spPr>
          <a:xfrm>
            <a:off x="468383" y="1097074"/>
            <a:ext cx="4040188" cy="381719"/>
          </a:xfrm>
        </p:spPr>
        <p:txBody>
          <a:bodyPr>
            <a:noAutofit/>
          </a:bodyPr>
          <a:lstStyle/>
          <a:p>
            <a:pPr algn="ctr"/>
            <a:r>
              <a:rPr lang="en-US" altLang="ja-JP" sz="2000" dirty="0" smtClean="0"/>
              <a:t>【</a:t>
            </a:r>
            <a:r>
              <a:rPr lang="ja-JP" altLang="en-US" sz="2000" dirty="0"/>
              <a:t>この圏域の課題</a:t>
            </a:r>
            <a:r>
              <a:rPr lang="en-US" altLang="ja-JP" sz="2000" dirty="0" smtClean="0"/>
              <a:t>】</a:t>
            </a:r>
            <a:endParaRPr kumimoji="1" lang="ja-JP" altLang="en-US" sz="2000" dirty="0"/>
          </a:p>
        </p:txBody>
      </p:sp>
      <p:sp>
        <p:nvSpPr>
          <p:cNvPr id="4" name="コンテンツ プレースホルダー 3"/>
          <p:cNvSpPr>
            <a:spLocks noGrp="1"/>
          </p:cNvSpPr>
          <p:nvPr>
            <p:ph sz="half" idx="2"/>
          </p:nvPr>
        </p:nvSpPr>
        <p:spPr>
          <a:xfrm>
            <a:off x="531812" y="1535113"/>
            <a:ext cx="4040188" cy="4591050"/>
          </a:xfrm>
        </p:spPr>
        <p:txBody>
          <a:bodyPr>
            <a:noAutofit/>
          </a:bodyPr>
          <a:lstStyle/>
          <a:p>
            <a:pPr marL="0" indent="0">
              <a:buNone/>
            </a:pPr>
            <a:r>
              <a:rPr lang="ja-JP" altLang="ja-JP" sz="1400" dirty="0"/>
              <a:t>①退院時の連携</a:t>
            </a:r>
          </a:p>
          <a:p>
            <a:pPr marL="0" indent="0">
              <a:buNone/>
            </a:pPr>
            <a:r>
              <a:rPr lang="ja-JP" altLang="en-US" sz="1400" dirty="0"/>
              <a:t>　</a:t>
            </a:r>
            <a:r>
              <a:rPr lang="ja-JP" altLang="ja-JP" sz="1400" dirty="0"/>
              <a:t>・退院時に在宅のイメージができていない</a:t>
            </a:r>
          </a:p>
          <a:p>
            <a:pPr marL="0" indent="0">
              <a:buNone/>
            </a:pPr>
            <a:r>
              <a:rPr lang="ja-JP" altLang="en-US" sz="1400" dirty="0"/>
              <a:t>　</a:t>
            </a:r>
            <a:r>
              <a:rPr lang="ja-JP" altLang="ja-JP" sz="1400" dirty="0"/>
              <a:t>・</a:t>
            </a:r>
            <a:r>
              <a:rPr lang="ja-JP" altLang="ja-JP" sz="1400" dirty="0">
                <a:solidFill>
                  <a:srgbClr val="FF0000"/>
                </a:solidFill>
              </a:rPr>
              <a:t>かかりつけ医に情報が欲しい</a:t>
            </a:r>
          </a:p>
          <a:p>
            <a:pPr marL="0" indent="0">
              <a:buNone/>
            </a:pPr>
            <a:r>
              <a:rPr lang="ja-JP" altLang="en-US" sz="1400" dirty="0"/>
              <a:t>　</a:t>
            </a:r>
            <a:r>
              <a:rPr lang="ja-JP" altLang="ja-JP" sz="1400" dirty="0"/>
              <a:t>・リスクについての情報が欲しい</a:t>
            </a:r>
          </a:p>
          <a:p>
            <a:pPr marL="0" indent="0">
              <a:buNone/>
            </a:pPr>
            <a:r>
              <a:rPr lang="ja-JP" altLang="ja-JP" sz="1400" dirty="0"/>
              <a:t>②事業所との連携</a:t>
            </a:r>
          </a:p>
          <a:p>
            <a:pPr marL="0" indent="0">
              <a:buNone/>
            </a:pPr>
            <a:r>
              <a:rPr lang="ja-JP" altLang="en-US" sz="1400" dirty="0">
                <a:solidFill>
                  <a:srgbClr val="FF0000"/>
                </a:solidFill>
              </a:rPr>
              <a:t>　</a:t>
            </a:r>
            <a:r>
              <a:rPr lang="ja-JP" altLang="ja-JP" sz="1400" dirty="0">
                <a:solidFill>
                  <a:srgbClr val="FF0000"/>
                </a:solidFill>
              </a:rPr>
              <a:t>・人がいない</a:t>
            </a:r>
            <a:r>
              <a:rPr lang="ja-JP" altLang="ja-JP" sz="1400" dirty="0" smtClean="0">
                <a:solidFill>
                  <a:srgbClr val="FF0000"/>
                </a:solidFill>
              </a:rPr>
              <a:t>。</a:t>
            </a:r>
            <a:endParaRPr lang="ja-JP" altLang="en-US" sz="1400" dirty="0" smtClean="0">
              <a:solidFill>
                <a:srgbClr val="FF0000"/>
              </a:solidFill>
            </a:endParaRPr>
          </a:p>
          <a:p>
            <a:pPr marL="0" indent="0">
              <a:buNone/>
            </a:pPr>
            <a:r>
              <a:rPr lang="ja-JP" altLang="en-US" sz="1400" dirty="0">
                <a:solidFill>
                  <a:srgbClr val="FF0000"/>
                </a:solidFill>
              </a:rPr>
              <a:t>　</a:t>
            </a:r>
            <a:r>
              <a:rPr lang="ja-JP" altLang="en-US" sz="1400" dirty="0" smtClean="0">
                <a:solidFill>
                  <a:srgbClr val="FF0000"/>
                </a:solidFill>
              </a:rPr>
              <a:t>・</a:t>
            </a:r>
            <a:r>
              <a:rPr lang="ja-JP" altLang="ja-JP" sz="1400" dirty="0" smtClean="0">
                <a:solidFill>
                  <a:srgbClr val="FF0000"/>
                </a:solidFill>
              </a:rPr>
              <a:t>在宅</a:t>
            </a:r>
            <a:r>
              <a:rPr lang="ja-JP" altLang="ja-JP" sz="1400" dirty="0">
                <a:solidFill>
                  <a:srgbClr val="FF0000"/>
                </a:solidFill>
              </a:rPr>
              <a:t>も施設も、どの職種もスタッフ不足</a:t>
            </a:r>
          </a:p>
          <a:p>
            <a:pPr marL="0" indent="0">
              <a:buNone/>
            </a:pPr>
            <a:r>
              <a:rPr lang="ja-JP" altLang="en-US" sz="1400" dirty="0">
                <a:solidFill>
                  <a:srgbClr val="FF0000"/>
                </a:solidFill>
              </a:rPr>
              <a:t>　</a:t>
            </a:r>
            <a:r>
              <a:rPr lang="ja-JP" altLang="ja-JP" sz="1400" dirty="0">
                <a:solidFill>
                  <a:srgbClr val="FF0000"/>
                </a:solidFill>
              </a:rPr>
              <a:t>・薬剤師、歯科医師の役割、もっと活用を！</a:t>
            </a:r>
          </a:p>
          <a:p>
            <a:pPr marL="0" indent="0">
              <a:buNone/>
            </a:pPr>
            <a:r>
              <a:rPr lang="ja-JP" altLang="en-US" sz="1400" dirty="0"/>
              <a:t>　</a:t>
            </a:r>
            <a:r>
              <a:rPr lang="ja-JP" altLang="ja-JP" sz="1400" dirty="0"/>
              <a:t>・看取り　→　家族の認識が統一されていない。</a:t>
            </a:r>
          </a:p>
          <a:p>
            <a:pPr marL="0" indent="0">
              <a:buNone/>
            </a:pPr>
            <a:r>
              <a:rPr lang="ja-JP" altLang="en-US" sz="1400" dirty="0"/>
              <a:t>　　</a:t>
            </a:r>
            <a:r>
              <a:rPr lang="ja-JP" altLang="ja-JP" sz="1400" dirty="0"/>
              <a:t>訪問看護がキーマンとなる。</a:t>
            </a:r>
          </a:p>
          <a:p>
            <a:pPr marL="0" indent="0">
              <a:buNone/>
            </a:pPr>
            <a:r>
              <a:rPr lang="ja-JP" altLang="ja-JP" sz="1400" dirty="0"/>
              <a:t>③家族・地域との連携</a:t>
            </a:r>
          </a:p>
          <a:p>
            <a:pPr marL="0" indent="0">
              <a:buNone/>
            </a:pPr>
            <a:r>
              <a:rPr lang="ja-JP" altLang="ja-JP" sz="1400" dirty="0"/>
              <a:t>　・本人と家族の思いの</a:t>
            </a:r>
            <a:r>
              <a:rPr lang="ja-JP" altLang="ja-JP" sz="1400" dirty="0" smtClean="0"/>
              <a:t>違い</a:t>
            </a:r>
            <a:r>
              <a:rPr lang="ja-JP" altLang="en-US" sz="1400" dirty="0" smtClean="0"/>
              <a:t>。</a:t>
            </a:r>
          </a:p>
          <a:p>
            <a:pPr marL="0" indent="0">
              <a:buNone/>
            </a:pPr>
            <a:r>
              <a:rPr lang="ja-JP" altLang="en-US" sz="1400" dirty="0"/>
              <a:t>　</a:t>
            </a:r>
            <a:r>
              <a:rPr lang="ja-JP" altLang="en-US" sz="1400" dirty="0" smtClean="0"/>
              <a:t>・</a:t>
            </a:r>
            <a:r>
              <a:rPr lang="ja-JP" altLang="ja-JP" sz="1400" dirty="0" smtClean="0"/>
              <a:t>子供</a:t>
            </a:r>
            <a:r>
              <a:rPr lang="ja-JP" altLang="ja-JP" sz="1400" dirty="0"/>
              <a:t>には迷惑を</a:t>
            </a:r>
            <a:r>
              <a:rPr lang="ja-JP" altLang="ja-JP" sz="1400" dirty="0" smtClean="0"/>
              <a:t>かけた</a:t>
            </a:r>
            <a:r>
              <a:rPr lang="ja-JP" altLang="en-US" sz="1400" dirty="0" smtClean="0"/>
              <a:t>く</a:t>
            </a:r>
            <a:r>
              <a:rPr lang="ja-JP" altLang="ja-JP" sz="1400" dirty="0" smtClean="0"/>
              <a:t>ない</a:t>
            </a:r>
            <a:r>
              <a:rPr lang="ja-JP" altLang="ja-JP" sz="1400" dirty="0"/>
              <a:t>。</a:t>
            </a:r>
          </a:p>
          <a:p>
            <a:pPr marL="0" indent="0">
              <a:buNone/>
            </a:pPr>
            <a:r>
              <a:rPr lang="ja-JP" altLang="ja-JP" sz="1400" dirty="0"/>
              <a:t>　・地域の理解が不十分</a:t>
            </a:r>
          </a:p>
          <a:p>
            <a:pPr marL="0" indent="0">
              <a:buNone/>
            </a:pPr>
            <a:r>
              <a:rPr lang="ja-JP" altLang="ja-JP" sz="1400" dirty="0"/>
              <a:t>④認知症</a:t>
            </a:r>
          </a:p>
          <a:p>
            <a:pPr marL="0" indent="0">
              <a:buNone/>
            </a:pPr>
            <a:r>
              <a:rPr lang="ja-JP" altLang="en-US" sz="1400" dirty="0"/>
              <a:t>　</a:t>
            </a:r>
            <a:r>
              <a:rPr lang="ja-JP" altLang="ja-JP" sz="1400" dirty="0"/>
              <a:t>・地域全体で支えていく体制構築を！</a:t>
            </a:r>
          </a:p>
          <a:p>
            <a:pPr marL="0" indent="0">
              <a:buNone/>
            </a:pPr>
            <a:r>
              <a:rPr lang="ja-JP" altLang="ja-JP" sz="1400" dirty="0"/>
              <a:t>⑤制度上の問題</a:t>
            </a:r>
          </a:p>
          <a:p>
            <a:pPr marL="0" indent="0">
              <a:buNone/>
            </a:pPr>
            <a:r>
              <a:rPr lang="ja-JP" altLang="en-US" sz="1400" dirty="0"/>
              <a:t>　</a:t>
            </a:r>
            <a:r>
              <a:rPr lang="ja-JP" altLang="ja-JP" sz="1400" dirty="0"/>
              <a:t>・小規模多機能は訪問入浴が使えない</a:t>
            </a:r>
            <a:r>
              <a:rPr lang="ja-JP" altLang="ja-JP" sz="1400" dirty="0" smtClean="0"/>
              <a:t>。</a:t>
            </a:r>
            <a:endParaRPr lang="ja-JP" altLang="ja-JP" sz="1400" dirty="0"/>
          </a:p>
        </p:txBody>
      </p:sp>
      <p:sp>
        <p:nvSpPr>
          <p:cNvPr id="5" name="テキスト プレースホルダー 4"/>
          <p:cNvSpPr>
            <a:spLocks noGrp="1"/>
          </p:cNvSpPr>
          <p:nvPr>
            <p:ph type="body" sz="quarter" idx="3"/>
          </p:nvPr>
        </p:nvSpPr>
        <p:spPr>
          <a:xfrm>
            <a:off x="4713252" y="1097074"/>
            <a:ext cx="4041775" cy="819758"/>
          </a:xfrm>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algn="ctr"/>
            <a:r>
              <a:rPr kumimoji="1" lang="en-US" altLang="ja-JP" sz="2000" dirty="0" smtClean="0"/>
              <a:t>【</a:t>
            </a:r>
            <a:r>
              <a:rPr kumimoji="1" lang="ja-JP" altLang="en-US" sz="2000" dirty="0" smtClean="0"/>
              <a:t>「</a:t>
            </a:r>
            <a:r>
              <a:rPr lang="ja-JP" altLang="ja-JP" sz="2000" dirty="0" smtClean="0"/>
              <a:t>地域</a:t>
            </a:r>
            <a:r>
              <a:rPr lang="ja-JP" altLang="ja-JP" sz="2000" dirty="0"/>
              <a:t>で暮らせて幸せだよ</a:t>
            </a:r>
            <a:r>
              <a:rPr lang="ja-JP" altLang="ja-JP" sz="2000" dirty="0" smtClean="0"/>
              <a:t>」</a:t>
            </a:r>
            <a:endParaRPr lang="ja-JP" altLang="en-US" sz="2000" dirty="0" smtClean="0"/>
          </a:p>
          <a:p>
            <a:pPr algn="ctr"/>
            <a:r>
              <a:rPr lang="ja-JP" altLang="ja-JP" sz="2000" dirty="0" smtClean="0"/>
              <a:t>と</a:t>
            </a:r>
            <a:r>
              <a:rPr lang="ja-JP" altLang="ja-JP" sz="2000" dirty="0"/>
              <a:t>言ってもらえるために</a:t>
            </a:r>
            <a:r>
              <a:rPr kumimoji="1" lang="en-US" altLang="ja-JP" sz="2000" dirty="0" smtClean="0"/>
              <a:t>】</a:t>
            </a:r>
            <a:endParaRPr kumimoji="1" lang="ja-JP" altLang="en-US" sz="2000" dirty="0"/>
          </a:p>
        </p:txBody>
      </p:sp>
      <p:sp>
        <p:nvSpPr>
          <p:cNvPr id="6" name="コンテンツ プレースホルダー 5"/>
          <p:cNvSpPr>
            <a:spLocks noGrp="1"/>
          </p:cNvSpPr>
          <p:nvPr>
            <p:ph sz="quarter" idx="4"/>
          </p:nvPr>
        </p:nvSpPr>
        <p:spPr>
          <a:xfrm>
            <a:off x="4645025" y="2564903"/>
            <a:ext cx="4041775" cy="3561259"/>
          </a:xfrm>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indent="0">
              <a:buNone/>
            </a:pPr>
            <a:r>
              <a:rPr lang="ja-JP" altLang="ja-JP" dirty="0"/>
              <a:t>連携→　事業所、地域で顔の見える</a:t>
            </a:r>
            <a:r>
              <a:rPr lang="ja-JP" altLang="ja-JP" dirty="0" smtClean="0"/>
              <a:t>関係づくり</a:t>
            </a:r>
            <a:endParaRPr lang="ja-JP" altLang="en-US" dirty="0" smtClean="0"/>
          </a:p>
          <a:p>
            <a:pPr marL="0" indent="0">
              <a:buNone/>
            </a:pPr>
            <a:endParaRPr lang="ja-JP" altLang="ja-JP" dirty="0"/>
          </a:p>
          <a:p>
            <a:pPr marL="0" indent="0">
              <a:buNone/>
            </a:pPr>
            <a:r>
              <a:rPr lang="ja-JP" altLang="ja-JP" dirty="0" smtClean="0"/>
              <a:t>小さな</a:t>
            </a:r>
            <a:r>
              <a:rPr lang="ja-JP" altLang="ja-JP" dirty="0"/>
              <a:t>地区単位で顔を合わせる機会を作っていくことが大切。</a:t>
            </a:r>
          </a:p>
        </p:txBody>
      </p:sp>
    </p:spTree>
    <p:extLst>
      <p:ext uri="{BB962C8B-B14F-4D97-AF65-F5344CB8AC3E}">
        <p14:creationId xmlns:p14="http://schemas.microsoft.com/office/powerpoint/2010/main" val="21146950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0" y="476672"/>
            <a:ext cx="9144000" cy="523220"/>
          </a:xfrm>
          <a:prstGeom prst="rect">
            <a:avLst/>
          </a:prstGeom>
        </p:spPr>
        <p:txBody>
          <a:bodyPr wrap="square">
            <a:spAutoFit/>
          </a:bodyPr>
          <a:lstStyle/>
          <a:p>
            <a:pPr algn="ctr" fontAlgn="base">
              <a:spcBef>
                <a:spcPct val="0"/>
              </a:spcBef>
              <a:spcAft>
                <a:spcPct val="0"/>
              </a:spcAft>
            </a:pPr>
            <a:r>
              <a:rPr lang="ja-JP" altLang="en-US" sz="2800" dirty="0" smtClean="0"/>
              <a:t>Ｃ</a:t>
            </a:r>
            <a:r>
              <a:rPr lang="en-US" altLang="ja-JP" sz="2800" dirty="0" smtClean="0"/>
              <a:t>1</a:t>
            </a:r>
            <a:r>
              <a:rPr lang="ja-JP" altLang="ja-JP" sz="2800" b="1" dirty="0"/>
              <a:t>（松尾・下久堅・上久堅地区）</a:t>
            </a:r>
            <a:r>
              <a:rPr lang="ja-JP" altLang="en-US" sz="2800" dirty="0"/>
              <a:t>　</a:t>
            </a:r>
            <a:endParaRPr lang="ja-JP" altLang="ja-JP" sz="2800" dirty="0"/>
          </a:p>
        </p:txBody>
      </p:sp>
      <p:sp>
        <p:nvSpPr>
          <p:cNvPr id="2" name="テキスト ボックス 1"/>
          <p:cNvSpPr txBox="1"/>
          <p:nvPr/>
        </p:nvSpPr>
        <p:spPr>
          <a:xfrm>
            <a:off x="458969" y="1171033"/>
            <a:ext cx="8145479" cy="3416320"/>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ja-JP" altLang="en-US" dirty="0" smtClean="0"/>
              <a:t>テーマ　</a:t>
            </a:r>
          </a:p>
          <a:p>
            <a:r>
              <a:rPr lang="ja-JP" altLang="ja-JP" dirty="0"/>
              <a:t>「独居老人の初期認知症を発見した時の対応」</a:t>
            </a:r>
          </a:p>
          <a:p>
            <a:endParaRPr lang="ja-JP" altLang="en-US" dirty="0" smtClean="0"/>
          </a:p>
          <a:p>
            <a:r>
              <a:rPr lang="ja-JP" altLang="en-US" dirty="0" smtClean="0"/>
              <a:t>課題</a:t>
            </a:r>
          </a:p>
          <a:p>
            <a:endParaRPr lang="ja-JP" altLang="en-US" dirty="0" smtClean="0"/>
          </a:p>
          <a:p>
            <a:r>
              <a:rPr lang="ja-JP" altLang="en-US" dirty="0"/>
              <a:t>　</a:t>
            </a:r>
            <a:r>
              <a:rPr lang="ja-JP" altLang="ja-JP" dirty="0" smtClean="0"/>
              <a:t>・</a:t>
            </a:r>
            <a:r>
              <a:rPr lang="ja-JP" altLang="ja-JP" dirty="0"/>
              <a:t>医療面（診察、投薬）</a:t>
            </a:r>
          </a:p>
          <a:p>
            <a:r>
              <a:rPr lang="ja-JP" altLang="ja-JP" dirty="0"/>
              <a:t>　・本人、家族支援</a:t>
            </a:r>
          </a:p>
          <a:p>
            <a:r>
              <a:rPr lang="ja-JP" altLang="ja-JP" dirty="0"/>
              <a:t>　・地域での介入、資源（民生委員、公的サービス、近所付き合い等）</a:t>
            </a:r>
          </a:p>
          <a:p>
            <a:r>
              <a:rPr lang="ja-JP" altLang="ja-JP" dirty="0"/>
              <a:t>　　上記</a:t>
            </a:r>
            <a:r>
              <a:rPr lang="en-US" altLang="ja-JP" dirty="0"/>
              <a:t>3</a:t>
            </a:r>
            <a:r>
              <a:rPr lang="ja-JP" altLang="ja-JP" dirty="0" err="1"/>
              <a:t>つの</a:t>
            </a:r>
            <a:r>
              <a:rPr lang="ja-JP" altLang="ja-JP" dirty="0"/>
              <a:t>面に対し初期対応が必要</a:t>
            </a:r>
            <a:r>
              <a:rPr lang="ja-JP" altLang="ja-JP" dirty="0" smtClean="0"/>
              <a:t>。</a:t>
            </a:r>
            <a:endParaRPr lang="ja-JP" altLang="en-US" dirty="0" smtClean="0"/>
          </a:p>
          <a:p>
            <a:endParaRPr lang="ja-JP" altLang="ja-JP" dirty="0"/>
          </a:p>
          <a:p>
            <a:r>
              <a:rPr lang="ja-JP" altLang="en-US" dirty="0" smtClean="0"/>
              <a:t>　</a:t>
            </a:r>
            <a:r>
              <a:rPr lang="ja-JP" altLang="ja-JP" dirty="0" smtClean="0">
                <a:solidFill>
                  <a:srgbClr val="FF0000"/>
                </a:solidFill>
              </a:rPr>
              <a:t>①</a:t>
            </a:r>
            <a:r>
              <a:rPr lang="ja-JP" altLang="ja-JP" dirty="0">
                <a:solidFill>
                  <a:srgbClr val="FF0000"/>
                </a:solidFill>
              </a:rPr>
              <a:t>いかに連携していくのか（連携手段、方法）</a:t>
            </a:r>
          </a:p>
          <a:p>
            <a:r>
              <a:rPr lang="ja-JP" altLang="ja-JP" dirty="0">
                <a:solidFill>
                  <a:srgbClr val="FF0000"/>
                </a:solidFill>
              </a:rPr>
              <a:t>　②初期の段階から誰が主導していくかを明確にしていく必要がある。</a:t>
            </a:r>
          </a:p>
        </p:txBody>
      </p:sp>
    </p:spTree>
    <p:extLst>
      <p:ext uri="{BB962C8B-B14F-4D97-AF65-F5344CB8AC3E}">
        <p14:creationId xmlns:p14="http://schemas.microsoft.com/office/powerpoint/2010/main" val="3062587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47342"/>
            <a:ext cx="8229600" cy="1143000"/>
          </a:xfrm>
        </p:spPr>
        <p:txBody>
          <a:bodyPr>
            <a:normAutofit/>
          </a:bodyPr>
          <a:lstStyle/>
          <a:p>
            <a:pPr fontAlgn="base">
              <a:spcAft>
                <a:spcPct val="0"/>
              </a:spcAft>
            </a:pPr>
            <a:r>
              <a:rPr lang="ja-JP" altLang="en-US" sz="2800" dirty="0" smtClean="0"/>
              <a:t>Ｃ２</a:t>
            </a:r>
            <a:r>
              <a:rPr lang="ja-JP" altLang="ja-JP" sz="2800" b="1" dirty="0"/>
              <a:t>（松尾・下久堅・上久堅地区）</a:t>
            </a:r>
            <a:endParaRPr lang="ja-JP" altLang="ja-JP" sz="2800" dirty="0"/>
          </a:p>
        </p:txBody>
      </p:sp>
      <p:sp>
        <p:nvSpPr>
          <p:cNvPr id="3" name="テキスト プレースホルダー 2"/>
          <p:cNvSpPr>
            <a:spLocks noGrp="1"/>
          </p:cNvSpPr>
          <p:nvPr>
            <p:ph type="body" idx="1"/>
          </p:nvPr>
        </p:nvSpPr>
        <p:spPr>
          <a:xfrm>
            <a:off x="468383" y="1097074"/>
            <a:ext cx="4040188" cy="381719"/>
          </a:xfrm>
        </p:spPr>
        <p:txBody>
          <a:bodyPr>
            <a:noAutofit/>
          </a:bodyPr>
          <a:lstStyle/>
          <a:p>
            <a:pPr algn="ctr"/>
            <a:r>
              <a:rPr lang="en-US" altLang="ja-JP" sz="2000" dirty="0" smtClean="0"/>
              <a:t>【</a:t>
            </a:r>
            <a:r>
              <a:rPr lang="ja-JP" altLang="en-US" sz="2000" dirty="0"/>
              <a:t>この圏域の課題</a:t>
            </a:r>
            <a:r>
              <a:rPr lang="en-US" altLang="ja-JP" sz="2000" dirty="0" smtClean="0"/>
              <a:t>】</a:t>
            </a:r>
            <a:endParaRPr kumimoji="1" lang="ja-JP" altLang="en-US" sz="2000" dirty="0"/>
          </a:p>
        </p:txBody>
      </p:sp>
      <p:sp>
        <p:nvSpPr>
          <p:cNvPr id="4" name="コンテンツ プレースホルダー 3"/>
          <p:cNvSpPr>
            <a:spLocks noGrp="1"/>
          </p:cNvSpPr>
          <p:nvPr>
            <p:ph sz="half" idx="2"/>
          </p:nvPr>
        </p:nvSpPr>
        <p:spPr>
          <a:xfrm>
            <a:off x="531812" y="1562409"/>
            <a:ext cx="4040188" cy="4591050"/>
          </a:xfrm>
        </p:spPr>
        <p:txBody>
          <a:bodyPr>
            <a:noAutofit/>
          </a:bodyPr>
          <a:lstStyle/>
          <a:p>
            <a:pPr marL="0" indent="0">
              <a:buNone/>
            </a:pPr>
            <a:r>
              <a:rPr lang="ja-JP" altLang="ja-JP" sz="2200" dirty="0"/>
              <a:t>①</a:t>
            </a:r>
            <a:r>
              <a:rPr lang="ja-JP" altLang="ja-JP" sz="2200" dirty="0">
                <a:solidFill>
                  <a:srgbClr val="FF0000"/>
                </a:solidFill>
              </a:rPr>
              <a:t>地域柄、交通手段がない。</a:t>
            </a:r>
            <a:r>
              <a:rPr lang="ja-JP" altLang="ja-JP" sz="2200" dirty="0"/>
              <a:t>（受診や買い物など）孤立している。</a:t>
            </a:r>
          </a:p>
          <a:p>
            <a:pPr marL="0" indent="0">
              <a:buNone/>
            </a:pPr>
            <a:r>
              <a:rPr lang="ja-JP" altLang="ja-JP" sz="2200" dirty="0"/>
              <a:t>②制度の理解がない。（医療・介護保険制度）</a:t>
            </a:r>
          </a:p>
          <a:p>
            <a:pPr marL="0" indent="0">
              <a:buNone/>
            </a:pPr>
            <a:r>
              <a:rPr lang="ja-JP" altLang="ja-JP" sz="2200" dirty="0"/>
              <a:t>③医療、介護など看取りを支えるチームが必要。</a:t>
            </a:r>
          </a:p>
          <a:p>
            <a:pPr marL="0" indent="0">
              <a:buNone/>
            </a:pPr>
            <a:r>
              <a:rPr lang="ja-JP" altLang="ja-JP" sz="2200" dirty="0"/>
              <a:t>④家族の知識不足。ケアスタッフの知識不足。</a:t>
            </a:r>
          </a:p>
          <a:p>
            <a:pPr marL="0" indent="0">
              <a:buNone/>
            </a:pPr>
            <a:r>
              <a:rPr lang="ja-JP" altLang="ja-JP" sz="2200" dirty="0"/>
              <a:t>⑤</a:t>
            </a:r>
            <a:r>
              <a:rPr lang="ja-JP" altLang="ja-JP" sz="2200" dirty="0">
                <a:solidFill>
                  <a:srgbClr val="0000FF"/>
                </a:solidFill>
              </a:rPr>
              <a:t>昔から顔なじみの関係がある。＝助け合う土壌がある。→地域にはまだ力がある。</a:t>
            </a:r>
          </a:p>
          <a:p>
            <a:pPr marL="0" indent="0">
              <a:buNone/>
            </a:pPr>
            <a:r>
              <a:rPr lang="ja-JP" altLang="ja-JP" sz="2200" dirty="0"/>
              <a:t>⑥</a:t>
            </a:r>
            <a:r>
              <a:rPr lang="ja-JP" altLang="ja-JP" sz="2200" dirty="0">
                <a:solidFill>
                  <a:srgbClr val="FF0000"/>
                </a:solidFill>
              </a:rPr>
              <a:t>孤立（高齢者世帯、老々介護、独居）している人がいる。</a:t>
            </a:r>
            <a:r>
              <a:rPr lang="ja-JP" altLang="ja-JP" sz="2200" dirty="0"/>
              <a:t>→服薬ができない。</a:t>
            </a:r>
          </a:p>
        </p:txBody>
      </p:sp>
      <p:sp>
        <p:nvSpPr>
          <p:cNvPr id="5" name="テキスト プレースホルダー 4"/>
          <p:cNvSpPr>
            <a:spLocks noGrp="1"/>
          </p:cNvSpPr>
          <p:nvPr>
            <p:ph type="body" sz="quarter" idx="3"/>
          </p:nvPr>
        </p:nvSpPr>
        <p:spPr>
          <a:xfrm>
            <a:off x="4713252" y="1097074"/>
            <a:ext cx="4041775" cy="381719"/>
          </a:xfrm>
        </p:spPr>
        <p:txBody>
          <a:bodyPr>
            <a:noAutofit/>
          </a:bodyPr>
          <a:lstStyle/>
          <a:p>
            <a:pPr algn="ctr"/>
            <a:r>
              <a:rPr kumimoji="1" lang="en-US" altLang="ja-JP" sz="2000" dirty="0" smtClean="0"/>
              <a:t>【</a:t>
            </a:r>
            <a:r>
              <a:rPr lang="ja-JP" altLang="en-US" sz="2000" dirty="0"/>
              <a:t>課題解決のために</a:t>
            </a:r>
            <a:r>
              <a:rPr kumimoji="1" lang="en-US" altLang="ja-JP" sz="2000" dirty="0" smtClean="0"/>
              <a:t>】</a:t>
            </a:r>
            <a:endParaRPr kumimoji="1" lang="ja-JP" altLang="en-US" sz="2000" dirty="0"/>
          </a:p>
        </p:txBody>
      </p:sp>
      <p:sp>
        <p:nvSpPr>
          <p:cNvPr id="6" name="コンテンツ プレースホルダー 5"/>
          <p:cNvSpPr>
            <a:spLocks noGrp="1"/>
          </p:cNvSpPr>
          <p:nvPr>
            <p:ph sz="quarter" idx="4"/>
          </p:nvPr>
        </p:nvSpPr>
        <p:spPr>
          <a:xfrm>
            <a:off x="4645025" y="1628800"/>
            <a:ext cx="4041775" cy="4497363"/>
          </a:xfrm>
          <a:ln>
            <a:solidFill>
              <a:srgbClr val="000099"/>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a:bodyPr>
          <a:lstStyle/>
          <a:p>
            <a:pPr marL="0" indent="0">
              <a:buNone/>
            </a:pPr>
            <a:r>
              <a:rPr lang="ja-JP" altLang="ja-JP" dirty="0" smtClean="0"/>
              <a:t>①</a:t>
            </a:r>
            <a:r>
              <a:rPr lang="ja-JP" altLang="ja-JP" dirty="0"/>
              <a:t>家族、地域、ケアスタッフが勉強や連携を取りながら老々介護や独居の方を支える</a:t>
            </a:r>
            <a:r>
              <a:rPr lang="ja-JP" altLang="ja-JP" dirty="0" smtClean="0"/>
              <a:t>新しいチーム</a:t>
            </a:r>
            <a:r>
              <a:rPr lang="ja-JP" altLang="ja-JP" dirty="0"/>
              <a:t>を作る。（スタッフが力をつければ、独居、高齢者の方を支えることができる。</a:t>
            </a:r>
          </a:p>
          <a:p>
            <a:pPr marL="0" indent="0">
              <a:buNone/>
            </a:pPr>
            <a:r>
              <a:rPr lang="ja-JP" altLang="ja-JP" dirty="0"/>
              <a:t>②在宅、ショートでの医療ケアの充実。</a:t>
            </a:r>
          </a:p>
          <a:p>
            <a:pPr marL="0" indent="0">
              <a:buNone/>
            </a:pPr>
            <a:r>
              <a:rPr lang="ja-JP" altLang="ja-JP" dirty="0"/>
              <a:t>③スタッフと地域住民の方との勉強会を行い、お互いを高め合う。</a:t>
            </a:r>
          </a:p>
          <a:p>
            <a:pPr marL="0" indent="0">
              <a:buNone/>
            </a:pPr>
            <a:r>
              <a:rPr lang="ja-JP" altLang="ja-JP" dirty="0"/>
              <a:t>④なじみの新チームを作るぞ！</a:t>
            </a:r>
          </a:p>
        </p:txBody>
      </p:sp>
    </p:spTree>
    <p:extLst>
      <p:ext uri="{BB962C8B-B14F-4D97-AF65-F5344CB8AC3E}">
        <p14:creationId xmlns:p14="http://schemas.microsoft.com/office/powerpoint/2010/main" val="210847925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1942</TotalTime>
  <Words>1298</Words>
  <Application>Microsoft Office PowerPoint</Application>
  <PresentationFormat>画面に合わせる (4:3)</PresentationFormat>
  <Paragraphs>538</Paragraphs>
  <Slides>21</Slides>
  <Notes>12</Notes>
  <HiddenSlides>0</HiddenSlides>
  <MMClips>0</MMClips>
  <ScaleCrop>false</ScaleCrop>
  <HeadingPairs>
    <vt:vector size="4" baseType="variant">
      <vt:variant>
        <vt:lpstr>テーマ</vt:lpstr>
      </vt:variant>
      <vt:variant>
        <vt:i4>1</vt:i4>
      </vt:variant>
      <vt:variant>
        <vt:lpstr>スライド タイトル</vt:lpstr>
      </vt:variant>
      <vt:variant>
        <vt:i4>21</vt:i4>
      </vt:variant>
    </vt:vector>
  </HeadingPairs>
  <TitlesOfParts>
    <vt:vector size="22"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Ｂ（座光寺・上郷地区）</vt:lpstr>
      <vt:lpstr>PowerPoint プレゼンテーション</vt:lpstr>
      <vt:lpstr>Ｃ２（松尾・下久堅・上久堅地区）</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M.H</dc:creator>
  <cp:lastModifiedBy>情報</cp:lastModifiedBy>
  <cp:revision>208</cp:revision>
  <cp:lastPrinted>2015-03-09T22:48:07Z</cp:lastPrinted>
  <dcterms:created xsi:type="dcterms:W3CDTF">2015-01-31T00:48:06Z</dcterms:created>
  <dcterms:modified xsi:type="dcterms:W3CDTF">2015-03-18T00:23:17Z</dcterms:modified>
</cp:coreProperties>
</file>